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sldIdLst>
    <p:sldId id="256" r:id="rId3"/>
    <p:sldId id="257" r:id="rId4"/>
    <p:sldId id="274" r:id="rId5"/>
    <p:sldId id="275" r:id="rId6"/>
    <p:sldId id="262" r:id="rId7"/>
    <p:sldId id="276" r:id="rId8"/>
    <p:sldId id="278" r:id="rId9"/>
    <p:sldId id="277" r:id="rId10"/>
    <p:sldId id="279" r:id="rId11"/>
    <p:sldId id="290" r:id="rId12"/>
    <p:sldId id="280" r:id="rId13"/>
    <p:sldId id="282" r:id="rId14"/>
    <p:sldId id="283" r:id="rId15"/>
    <p:sldId id="284" r:id="rId16"/>
    <p:sldId id="285" r:id="rId17"/>
    <p:sldId id="286" r:id="rId18"/>
    <p:sldId id="287" r:id="rId19"/>
    <p:sldId id="288" r:id="rId20"/>
    <p:sldId id="289" r:id="rId21"/>
    <p:sldId id="281" r:id="rId22"/>
    <p:sldId id="291" r:id="rId23"/>
    <p:sldId id="258" r:id="rId24"/>
    <p:sldId id="267" r:id="rId25"/>
    <p:sldId id="263" r:id="rId26"/>
    <p:sldId id="268" r:id="rId27"/>
    <p:sldId id="260" r:id="rId28"/>
    <p:sldId id="261" r:id="rId29"/>
    <p:sldId id="266" r:id="rId30"/>
    <p:sldId id="259" r:id="rId31"/>
    <p:sldId id="264" r:id="rId32"/>
    <p:sldId id="269" r:id="rId33"/>
    <p:sldId id="265" r:id="rId34"/>
    <p:sldId id="270" r:id="rId35"/>
    <p:sldId id="271" r:id="rId36"/>
    <p:sldId id="272" r:id="rId37"/>
    <p:sldId id="27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0F79"/>
    <a:srgbClr val="19627F"/>
    <a:srgbClr val="6F878C"/>
    <a:srgbClr val="BFBEBE"/>
    <a:srgbClr val="0C34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2" autoAdjust="0"/>
    <p:restoredTop sz="94660"/>
  </p:normalViewPr>
  <p:slideViewPr>
    <p:cSldViewPr snapToGrid="0" showGuides="1">
      <p:cViewPr varScale="1">
        <p:scale>
          <a:sx n="81" d="100"/>
          <a:sy n="81" d="100"/>
        </p:scale>
        <p:origin x="-108" y="-7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Foglio_di_lavoro_di_Microsoft_Excel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Foglio_di_lavoro_di_Microsoft_Excel10.xlsx"/></Relationships>
</file>

<file path=ppt/charts/_rels/chart2.xml.rels><?xml version="1.0" encoding="UTF-8" standalone="yes"?>
<Relationships xmlns="http://schemas.openxmlformats.org/package/2006/relationships"><Relationship Id="rId2" Type="http://schemas.openxmlformats.org/officeDocument/2006/relationships/package" Target="../embeddings/Foglio_di_lavoro_di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Foglio_di_lavoro_di_Microsoft_Excel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Foglio_di_lavoro_di_Microsoft_Excel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Foglio_di_lavoro_di_Microsoft_Excel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Foglio_di_lavoro_di_Microsoft_Excel6.xlsx"/></Relationships>
</file>

<file path=ppt/charts/_rels/chart7.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Foglio_di_lavoro_di_Microsoft_Excel7.xlsx"/></Relationships>
</file>

<file path=ppt/charts/_rels/chart8.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Foglio_di_lavoro_di_Microsoft_Excel8.xlsx"/></Relationships>
</file>

<file path=ppt/charts/_rels/chart9.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Foglio_di_lavoro_di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1 pull al sec</a:t>
            </a:r>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4.1538495188101487E-2"/>
                  <c:y val="1.1589020122484689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100" b="1" baseline="0" dirty="0"/>
                      <a:t>y = -0,002432x + 100,170678
R² = 0,994630</a:t>
                    </a:r>
                    <a:endParaRPr lang="en-US" sz="1400" b="1" dirty="0"/>
                  </a:p>
                </c:rich>
              </c:tx>
              <c:numFmt formatCode="#,##0.000000" sourceLinked="0"/>
              <c:spPr>
                <a:noFill/>
                <a:ln>
                  <a:noFill/>
                </a:ln>
                <a:effectLst/>
              </c:spPr>
            </c:trendlineLbl>
          </c:trendline>
          <c:xVal>
            <c:numRef>
              <c:f>Tablet!$C$3:$C$13</c:f>
              <c:numCache>
                <c:formatCode>General</c:formatCode>
                <c:ptCount val="11"/>
                <c:pt idx="0">
                  <c:v>0</c:v>
                </c:pt>
                <c:pt idx="1">
                  <c:v>672</c:v>
                </c:pt>
                <c:pt idx="2">
                  <c:v>837</c:v>
                </c:pt>
                <c:pt idx="3">
                  <c:v>1218</c:v>
                </c:pt>
                <c:pt idx="4">
                  <c:v>1822</c:v>
                </c:pt>
                <c:pt idx="5">
                  <c:v>2096</c:v>
                </c:pt>
                <c:pt idx="6">
                  <c:v>2472</c:v>
                </c:pt>
                <c:pt idx="7">
                  <c:v>3022</c:v>
                </c:pt>
                <c:pt idx="8">
                  <c:v>3340</c:v>
                </c:pt>
                <c:pt idx="9">
                  <c:v>3638</c:v>
                </c:pt>
                <c:pt idx="10">
                  <c:v>4272</c:v>
                </c:pt>
              </c:numCache>
            </c:numRef>
          </c:xVal>
          <c:yVal>
            <c:numRef>
              <c:f>Tablet!$D$3:$D$13</c:f>
              <c:numCache>
                <c:formatCode>General</c:formatCode>
                <c:ptCount val="11"/>
                <c:pt idx="0">
                  <c:v>100</c:v>
                </c:pt>
                <c:pt idx="1">
                  <c:v>99</c:v>
                </c:pt>
                <c:pt idx="2">
                  <c:v>98</c:v>
                </c:pt>
                <c:pt idx="3">
                  <c:v>97</c:v>
                </c:pt>
                <c:pt idx="4">
                  <c:v>96</c:v>
                </c:pt>
                <c:pt idx="5">
                  <c:v>95</c:v>
                </c:pt>
                <c:pt idx="6">
                  <c:v>94</c:v>
                </c:pt>
                <c:pt idx="7">
                  <c:v>93</c:v>
                </c:pt>
                <c:pt idx="8">
                  <c:v>92</c:v>
                </c:pt>
                <c:pt idx="9">
                  <c:v>91</c:v>
                </c:pt>
                <c:pt idx="10">
                  <c:v>90</c:v>
                </c:pt>
              </c:numCache>
            </c:numRef>
          </c:yVal>
          <c:smooth val="0"/>
          <c:extLst xmlns:c16r2="http://schemas.microsoft.com/office/drawing/2015/06/chart">
            <c:ext xmlns:c16="http://schemas.microsoft.com/office/drawing/2014/chart" uri="{C3380CC4-5D6E-409C-BE32-E72D297353CC}">
              <c16:uniqueId val="{00000000-66F7-4742-B1C0-29DCF41F7830}"/>
            </c:ext>
          </c:extLst>
        </c:ser>
        <c:dLbls>
          <c:showLegendKey val="0"/>
          <c:showVal val="0"/>
          <c:showCatName val="0"/>
          <c:showSerName val="0"/>
          <c:showPercent val="0"/>
          <c:showBubbleSize val="0"/>
        </c:dLbls>
        <c:axId val="133931392"/>
        <c:axId val="133933312"/>
      </c:scatterChart>
      <c:valAx>
        <c:axId val="133931392"/>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it-IT"/>
                  <a:t>tempo [sec]</a:t>
                </a:r>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3933312"/>
        <c:crosses val="autoZero"/>
        <c:crossBetween val="midCat"/>
      </c:valAx>
      <c:valAx>
        <c:axId val="133933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it-IT"/>
                  <a:t>livello batteria</a:t>
                </a:r>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3931392"/>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it-IT"/>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281222440545579E-2"/>
          <c:y val="5.8771762897151483E-2"/>
          <c:w val="0.95871877755945445"/>
          <c:h val="0.80411794217220167"/>
        </c:manualLayout>
      </c:layout>
      <c:lineChart>
        <c:grouping val="standard"/>
        <c:varyColors val="0"/>
        <c:ser>
          <c:idx val="0"/>
          <c:order val="0"/>
          <c:tx>
            <c:strRef>
              <c:f>Sheet1!$B$1</c:f>
              <c:strCache>
                <c:ptCount val="1"/>
                <c:pt idx="0">
                  <c:v>Series 1</c:v>
                </c:pt>
              </c:strCache>
            </c:strRef>
          </c:tx>
          <c:spPr>
            <a:ln w="28575" cap="rnd">
              <a:solidFill>
                <a:srgbClr val="6F878C"/>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2.8</c:v>
                </c:pt>
                <c:pt idx="2">
                  <c:v>5.2</c:v>
                </c:pt>
                <c:pt idx="3">
                  <c:v>4.5</c:v>
                </c:pt>
              </c:numCache>
            </c:numRef>
          </c:val>
          <c:smooth val="0"/>
          <c:extLst xmlns:c16r2="http://schemas.microsoft.com/office/drawing/2015/06/chart">
            <c:ext xmlns:c16="http://schemas.microsoft.com/office/drawing/2014/chart" uri="{C3380CC4-5D6E-409C-BE32-E72D297353CC}">
              <c16:uniqueId val="{00000000-2001-DB4B-B2B3-E2F627144356}"/>
            </c:ext>
          </c:extLst>
        </c:ser>
        <c:ser>
          <c:idx val="1"/>
          <c:order val="1"/>
          <c:tx>
            <c:strRef>
              <c:f>Sheet1!$C$1</c:f>
              <c:strCache>
                <c:ptCount val="1"/>
                <c:pt idx="0">
                  <c:v>Series 2</c:v>
                </c:pt>
              </c:strCache>
            </c:strRef>
          </c:tx>
          <c:spPr>
            <a:ln w="28575" cap="rnd">
              <a:solidFill>
                <a:srgbClr val="BFBEBE"/>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5</c:v>
                </c:pt>
                <c:pt idx="3">
                  <c:v>5</c:v>
                </c:pt>
              </c:numCache>
            </c:numRef>
          </c:val>
          <c:smooth val="0"/>
          <c:extLst xmlns:c16r2="http://schemas.microsoft.com/office/drawing/2015/06/chart">
            <c:ext xmlns:c16="http://schemas.microsoft.com/office/drawing/2014/chart" uri="{C3380CC4-5D6E-409C-BE32-E72D297353CC}">
              <c16:uniqueId val="{00000001-2001-DB4B-B2B3-E2F627144356}"/>
            </c:ext>
          </c:extLst>
        </c:ser>
        <c:ser>
          <c:idx val="2"/>
          <c:order val="2"/>
          <c:tx>
            <c:strRef>
              <c:f>Sheet1!$D$1</c:f>
              <c:strCache>
                <c:ptCount val="1"/>
                <c:pt idx="0">
                  <c:v>Series 3</c:v>
                </c:pt>
              </c:strCache>
            </c:strRef>
          </c:tx>
          <c:spPr>
            <a:ln w="28575" cap="rnd">
              <a:solidFill>
                <a:srgbClr val="D80F79"/>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2.5</c:v>
                </c:pt>
                <c:pt idx="2">
                  <c:v>4</c:v>
                </c:pt>
                <c:pt idx="3">
                  <c:v>7</c:v>
                </c:pt>
              </c:numCache>
            </c:numRef>
          </c:val>
          <c:smooth val="0"/>
          <c:extLst xmlns:c16r2="http://schemas.microsoft.com/office/drawing/2015/06/chart">
            <c:ext xmlns:c16="http://schemas.microsoft.com/office/drawing/2014/chart" uri="{C3380CC4-5D6E-409C-BE32-E72D297353CC}">
              <c16:uniqueId val="{00000002-2001-DB4B-B2B3-E2F627144356}"/>
            </c:ext>
          </c:extLst>
        </c:ser>
        <c:dLbls>
          <c:showLegendKey val="0"/>
          <c:showVal val="0"/>
          <c:showCatName val="0"/>
          <c:showSerName val="0"/>
          <c:showPercent val="0"/>
          <c:showBubbleSize val="0"/>
        </c:dLbls>
        <c:marker val="1"/>
        <c:smooth val="0"/>
        <c:axId val="239174400"/>
        <c:axId val="239175936"/>
      </c:lineChart>
      <c:catAx>
        <c:axId val="2391744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it-IT"/>
          </a:p>
        </c:txPr>
        <c:crossAx val="239175936"/>
        <c:crosses val="autoZero"/>
        <c:auto val="1"/>
        <c:lblAlgn val="ctr"/>
        <c:lblOffset val="100"/>
        <c:noMultiLvlLbl val="0"/>
      </c:catAx>
      <c:valAx>
        <c:axId val="239175936"/>
        <c:scaling>
          <c:orientation val="minMax"/>
          <c:max val="8"/>
        </c:scaling>
        <c:delete val="0"/>
        <c:axPos val="l"/>
        <c:majorGridlines>
          <c:spPr>
            <a:ln w="6350" cap="flat" cmpd="sng" algn="ctr">
              <a:solidFill>
                <a:srgbClr val="19627F"/>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it-IT"/>
          </a:p>
        </c:txPr>
        <c:crossAx val="23917440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1</a:t>
            </a:r>
            <a:r>
              <a:rPr lang="it-IT" baseline="0"/>
              <a:t> pull ogni 5 sec</a:t>
            </a:r>
            <a:endParaRPr lang="it-IT"/>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3.384361329833771E-2"/>
                  <c:y val="2.7076407115777194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100" b="1" baseline="0" dirty="0"/>
                      <a:t>y = -0,002025x + 100,182899
R² = 0,999093</a:t>
                    </a:r>
                    <a:endParaRPr lang="en-US" sz="1100" b="1" dirty="0"/>
                  </a:p>
                </c:rich>
              </c:tx>
              <c:numFmt formatCode="#,##0.000000" sourceLinked="0"/>
              <c:spPr>
                <a:noFill/>
                <a:ln>
                  <a:noFill/>
                </a:ln>
                <a:effectLst/>
              </c:spPr>
            </c:trendlineLbl>
          </c:trendline>
          <c:xVal>
            <c:numRef>
              <c:f>Tablet!$D$18:$D$28</c:f>
              <c:numCache>
                <c:formatCode>General</c:formatCode>
                <c:ptCount val="11"/>
                <c:pt idx="0">
                  <c:v>0</c:v>
                </c:pt>
                <c:pt idx="1">
                  <c:v>589</c:v>
                </c:pt>
                <c:pt idx="2">
                  <c:v>1131</c:v>
                </c:pt>
                <c:pt idx="3">
                  <c:v>1590</c:v>
                </c:pt>
                <c:pt idx="4">
                  <c:v>2052</c:v>
                </c:pt>
                <c:pt idx="5">
                  <c:v>2587</c:v>
                </c:pt>
                <c:pt idx="6">
                  <c:v>3147</c:v>
                </c:pt>
                <c:pt idx="7">
                  <c:v>3536</c:v>
                </c:pt>
                <c:pt idx="8">
                  <c:v>4033</c:v>
                </c:pt>
                <c:pt idx="9">
                  <c:v>4498</c:v>
                </c:pt>
                <c:pt idx="10">
                  <c:v>4987</c:v>
                </c:pt>
              </c:numCache>
            </c:numRef>
          </c:xVal>
          <c:yVal>
            <c:numRef>
              <c:f>Tablet!$E$18:$E$28</c:f>
              <c:numCache>
                <c:formatCode>General</c:formatCode>
                <c:ptCount val="11"/>
                <c:pt idx="0">
                  <c:v>100</c:v>
                </c:pt>
                <c:pt idx="1">
                  <c:v>99</c:v>
                </c:pt>
                <c:pt idx="2">
                  <c:v>98</c:v>
                </c:pt>
                <c:pt idx="3">
                  <c:v>97</c:v>
                </c:pt>
                <c:pt idx="4">
                  <c:v>96</c:v>
                </c:pt>
                <c:pt idx="5">
                  <c:v>95</c:v>
                </c:pt>
                <c:pt idx="6">
                  <c:v>94</c:v>
                </c:pt>
                <c:pt idx="7">
                  <c:v>93</c:v>
                </c:pt>
                <c:pt idx="8">
                  <c:v>92</c:v>
                </c:pt>
                <c:pt idx="9">
                  <c:v>91</c:v>
                </c:pt>
                <c:pt idx="10">
                  <c:v>90</c:v>
                </c:pt>
              </c:numCache>
            </c:numRef>
          </c:yVal>
          <c:smooth val="0"/>
          <c:extLst xmlns:c16r2="http://schemas.microsoft.com/office/drawing/2015/06/chart">
            <c:ext xmlns:c16="http://schemas.microsoft.com/office/drawing/2014/chart" uri="{C3380CC4-5D6E-409C-BE32-E72D297353CC}">
              <c16:uniqueId val="{00000000-5A5D-4E89-8DEC-DB295FEDB351}"/>
            </c:ext>
          </c:extLst>
        </c:ser>
        <c:dLbls>
          <c:showLegendKey val="0"/>
          <c:showVal val="0"/>
          <c:showCatName val="0"/>
          <c:showSerName val="0"/>
          <c:showPercent val="0"/>
          <c:showBubbleSize val="0"/>
        </c:dLbls>
        <c:axId val="134324992"/>
        <c:axId val="134326912"/>
      </c:scatterChart>
      <c:valAx>
        <c:axId val="134324992"/>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it-IT"/>
                  <a:t>tempo</a:t>
                </a:r>
                <a:r>
                  <a:rPr lang="it-IT" baseline="0"/>
                  <a:t> [sec]</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4326912"/>
        <c:crosses val="autoZero"/>
        <c:crossBetween val="midCat"/>
      </c:valAx>
      <c:valAx>
        <c:axId val="134326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it-IT"/>
                  <a:t>livello batteria</a:t>
                </a:r>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4324992"/>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it-IT"/>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1</a:t>
            </a:r>
            <a:r>
              <a:rPr lang="it-IT" baseline="0"/>
              <a:t> pull ogni 10 sec</a:t>
            </a:r>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3502340332458443"/>
                  <c:y val="-6.1971420239136775E-6"/>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100" b="1" baseline="0" dirty="0"/>
                      <a:t>y = -0,001962x + 100,501532
R² = 0,989937</a:t>
                    </a:r>
                    <a:endParaRPr lang="en-US" sz="1100" b="1" dirty="0"/>
                  </a:p>
                </c:rich>
              </c:tx>
              <c:numFmt formatCode="#,##0.000000" sourceLinked="0"/>
              <c:spPr>
                <a:noFill/>
                <a:ln>
                  <a:noFill/>
                </a:ln>
                <a:effectLst/>
              </c:spPr>
            </c:trendlineLbl>
          </c:trendline>
          <c:xVal>
            <c:numRef>
              <c:f>Tablet!$D$34:$D$44</c:f>
              <c:numCache>
                <c:formatCode>General</c:formatCode>
                <c:ptCount val="11"/>
                <c:pt idx="0">
                  <c:v>0</c:v>
                </c:pt>
                <c:pt idx="1">
                  <c:v>999</c:v>
                </c:pt>
                <c:pt idx="2">
                  <c:v>1380</c:v>
                </c:pt>
                <c:pt idx="3">
                  <c:v>1760</c:v>
                </c:pt>
                <c:pt idx="4">
                  <c:v>2283</c:v>
                </c:pt>
                <c:pt idx="5">
                  <c:v>2739</c:v>
                </c:pt>
                <c:pt idx="6">
                  <c:v>3271</c:v>
                </c:pt>
                <c:pt idx="7">
                  <c:v>4084</c:v>
                </c:pt>
                <c:pt idx="8">
                  <c:v>4480</c:v>
                </c:pt>
                <c:pt idx="9">
                  <c:v>4683</c:v>
                </c:pt>
                <c:pt idx="10">
                  <c:v>5166</c:v>
                </c:pt>
              </c:numCache>
            </c:numRef>
          </c:xVal>
          <c:yVal>
            <c:numRef>
              <c:f>Tablet!$E$34:$E$44</c:f>
              <c:numCache>
                <c:formatCode>General</c:formatCode>
                <c:ptCount val="11"/>
                <c:pt idx="0">
                  <c:v>100</c:v>
                </c:pt>
                <c:pt idx="1">
                  <c:v>99</c:v>
                </c:pt>
                <c:pt idx="2">
                  <c:v>98</c:v>
                </c:pt>
                <c:pt idx="3">
                  <c:v>97</c:v>
                </c:pt>
                <c:pt idx="4">
                  <c:v>96</c:v>
                </c:pt>
                <c:pt idx="5">
                  <c:v>95</c:v>
                </c:pt>
                <c:pt idx="6">
                  <c:v>94</c:v>
                </c:pt>
                <c:pt idx="7">
                  <c:v>93</c:v>
                </c:pt>
                <c:pt idx="8">
                  <c:v>92</c:v>
                </c:pt>
                <c:pt idx="9">
                  <c:v>91</c:v>
                </c:pt>
                <c:pt idx="10">
                  <c:v>90</c:v>
                </c:pt>
              </c:numCache>
            </c:numRef>
          </c:yVal>
          <c:smooth val="0"/>
          <c:extLst xmlns:c16r2="http://schemas.microsoft.com/office/drawing/2015/06/chart">
            <c:ext xmlns:c16="http://schemas.microsoft.com/office/drawing/2014/chart" uri="{C3380CC4-5D6E-409C-BE32-E72D297353CC}">
              <c16:uniqueId val="{00000000-ECCA-4DF8-897A-6BBB0D41B849}"/>
            </c:ext>
          </c:extLst>
        </c:ser>
        <c:dLbls>
          <c:showLegendKey val="0"/>
          <c:showVal val="0"/>
          <c:showCatName val="0"/>
          <c:showSerName val="0"/>
          <c:showPercent val="0"/>
          <c:showBubbleSize val="0"/>
        </c:dLbls>
        <c:axId val="134495232"/>
        <c:axId val="134505600"/>
      </c:scatterChart>
      <c:valAx>
        <c:axId val="134495232"/>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it-IT"/>
                  <a:t>tempo</a:t>
                </a:r>
                <a:r>
                  <a:rPr lang="it-IT" baseline="0"/>
                  <a:t> [sec]</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4505600"/>
        <c:crosses val="autoZero"/>
        <c:crossBetween val="midCat"/>
      </c:valAx>
      <c:valAx>
        <c:axId val="134505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it-IT"/>
                  <a:t>livello batteria</a:t>
                </a:r>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34495232"/>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it-IT"/>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1 pull ogni 20 sec</a:t>
            </a:r>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3301685742890387"/>
                  <c:y val="-4.6092155147273257E-3"/>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100" b="1" baseline="0" dirty="0"/>
                      <a:t>y = -0,001933x + 101,375389
R² = 0,965278</a:t>
                    </a:r>
                    <a:endParaRPr lang="en-US" sz="1100" b="1" dirty="0"/>
                  </a:p>
                </c:rich>
              </c:tx>
              <c:numFmt formatCode="#,##0.000000" sourceLinked="0"/>
              <c:spPr>
                <a:noFill/>
                <a:ln>
                  <a:noFill/>
                </a:ln>
                <a:effectLst/>
              </c:spPr>
            </c:trendlineLbl>
          </c:trendline>
          <c:xVal>
            <c:numRef>
              <c:f>Tablet!$C$50:$C$60</c:f>
              <c:numCache>
                <c:formatCode>General</c:formatCode>
                <c:ptCount val="11"/>
                <c:pt idx="0">
                  <c:v>0</c:v>
                </c:pt>
                <c:pt idx="1">
                  <c:v>1783</c:v>
                </c:pt>
                <c:pt idx="2">
                  <c:v>2003</c:v>
                </c:pt>
                <c:pt idx="3">
                  <c:v>2449</c:v>
                </c:pt>
                <c:pt idx="4">
                  <c:v>2911</c:v>
                </c:pt>
                <c:pt idx="5">
                  <c:v>3415</c:v>
                </c:pt>
                <c:pt idx="6">
                  <c:v>3816</c:v>
                </c:pt>
                <c:pt idx="7">
                  <c:v>4272</c:v>
                </c:pt>
                <c:pt idx="8">
                  <c:v>4712</c:v>
                </c:pt>
                <c:pt idx="9">
                  <c:v>5228</c:v>
                </c:pt>
                <c:pt idx="10">
                  <c:v>5696</c:v>
                </c:pt>
              </c:numCache>
            </c:numRef>
          </c:xVal>
          <c:yVal>
            <c:numRef>
              <c:f>Tablet!$D$50:$D$60</c:f>
              <c:numCache>
                <c:formatCode>General</c:formatCode>
                <c:ptCount val="11"/>
                <c:pt idx="0">
                  <c:v>100</c:v>
                </c:pt>
                <c:pt idx="1">
                  <c:v>99</c:v>
                </c:pt>
                <c:pt idx="2">
                  <c:v>98</c:v>
                </c:pt>
                <c:pt idx="3">
                  <c:v>97</c:v>
                </c:pt>
                <c:pt idx="4">
                  <c:v>96</c:v>
                </c:pt>
                <c:pt idx="5">
                  <c:v>95</c:v>
                </c:pt>
                <c:pt idx="6">
                  <c:v>94</c:v>
                </c:pt>
                <c:pt idx="7">
                  <c:v>93</c:v>
                </c:pt>
                <c:pt idx="8">
                  <c:v>92</c:v>
                </c:pt>
                <c:pt idx="9">
                  <c:v>91</c:v>
                </c:pt>
                <c:pt idx="10">
                  <c:v>90</c:v>
                </c:pt>
              </c:numCache>
            </c:numRef>
          </c:yVal>
          <c:smooth val="0"/>
          <c:extLst xmlns:c16r2="http://schemas.microsoft.com/office/drawing/2015/06/chart">
            <c:ext xmlns:c16="http://schemas.microsoft.com/office/drawing/2014/chart" uri="{C3380CC4-5D6E-409C-BE32-E72D297353CC}">
              <c16:uniqueId val="{00000000-3E81-4ED2-B724-B5C914F8ABAD}"/>
            </c:ext>
          </c:extLst>
        </c:ser>
        <c:dLbls>
          <c:showLegendKey val="0"/>
          <c:showVal val="0"/>
          <c:showCatName val="0"/>
          <c:showSerName val="0"/>
          <c:showPercent val="0"/>
          <c:showBubbleSize val="0"/>
        </c:dLbls>
        <c:axId val="209282560"/>
        <c:axId val="209284480"/>
      </c:scatterChart>
      <c:valAx>
        <c:axId val="209282560"/>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it-IT"/>
                  <a:t>tempo</a:t>
                </a:r>
                <a:r>
                  <a:rPr lang="it-IT" baseline="0"/>
                  <a:t> [sec]</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09284480"/>
        <c:crosses val="autoZero"/>
        <c:crossBetween val="midCat"/>
      </c:valAx>
      <c:valAx>
        <c:axId val="2092844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it-IT"/>
                  <a:t>livello</a:t>
                </a:r>
                <a:r>
                  <a:rPr lang="it-IT" baseline="0"/>
                  <a:t> batteria</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09282560"/>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it-IT"/>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Velocità media di scarica</a:t>
            </a:r>
          </a:p>
        </c:rich>
      </c:tx>
      <c:layout/>
      <c:overlay val="0"/>
      <c:spPr>
        <a:noFill/>
        <a:ln>
          <a:noFill/>
        </a:ln>
        <a:effectLst/>
      </c:spPr>
    </c:title>
    <c:autoTitleDeleted val="0"/>
    <c:plotArea>
      <c:layout/>
      <c:scatterChart>
        <c:scatterStyle val="lineMarker"/>
        <c:varyColors val="0"/>
        <c:ser>
          <c:idx val="0"/>
          <c:order val="0"/>
          <c:tx>
            <c:strRef>
              <c:f>Tablet!$E$72</c:f>
              <c:strCache>
                <c:ptCount val="1"/>
                <c:pt idx="0">
                  <c:v>Derivata</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26391994750656167"/>
                  <c:y val="9.81758530183727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100" b="1" baseline="0" dirty="0"/>
                      <a:t>y = -0,0005x - 0,0019
R² = 0,9993</a:t>
                    </a:r>
                    <a:endParaRPr lang="en-US" sz="1100" b="1" dirty="0"/>
                  </a:p>
                </c:rich>
              </c:tx>
              <c:numFmt formatCode="General" sourceLinked="0"/>
              <c:spPr>
                <a:noFill/>
                <a:ln>
                  <a:noFill/>
                </a:ln>
                <a:effectLst/>
              </c:spPr>
            </c:trendlineLbl>
          </c:trendline>
          <c:xVal>
            <c:numRef>
              <c:f>Tablet!$D$73:$D$76</c:f>
              <c:numCache>
                <c:formatCode>General</c:formatCode>
                <c:ptCount val="4"/>
                <c:pt idx="0">
                  <c:v>1</c:v>
                </c:pt>
                <c:pt idx="1">
                  <c:v>0.2</c:v>
                </c:pt>
                <c:pt idx="2">
                  <c:v>0.1</c:v>
                </c:pt>
                <c:pt idx="3">
                  <c:v>0.05</c:v>
                </c:pt>
              </c:numCache>
            </c:numRef>
          </c:xVal>
          <c:yVal>
            <c:numRef>
              <c:f>Tablet!$E$73:$E$76</c:f>
              <c:numCache>
                <c:formatCode>General</c:formatCode>
                <c:ptCount val="4"/>
                <c:pt idx="0">
                  <c:v>-2.4320000000000001E-3</c:v>
                </c:pt>
                <c:pt idx="1">
                  <c:v>-2.0249999999999999E-3</c:v>
                </c:pt>
                <c:pt idx="2">
                  <c:v>-1.9620000000000002E-3</c:v>
                </c:pt>
                <c:pt idx="3">
                  <c:v>-1.933E-3</c:v>
                </c:pt>
              </c:numCache>
            </c:numRef>
          </c:yVal>
          <c:smooth val="0"/>
          <c:extLst xmlns:c16r2="http://schemas.microsoft.com/office/drawing/2015/06/chart">
            <c:ext xmlns:c16="http://schemas.microsoft.com/office/drawing/2014/chart" uri="{C3380CC4-5D6E-409C-BE32-E72D297353CC}">
              <c16:uniqueId val="{00000000-F537-4DD4-ACD0-320D8B0611BE}"/>
            </c:ext>
          </c:extLst>
        </c:ser>
        <c:dLbls>
          <c:showLegendKey val="0"/>
          <c:showVal val="0"/>
          <c:showCatName val="0"/>
          <c:showSerName val="0"/>
          <c:showPercent val="0"/>
          <c:showBubbleSize val="0"/>
        </c:dLbls>
        <c:axId val="209255424"/>
        <c:axId val="233985152"/>
      </c:scatterChart>
      <c:valAx>
        <c:axId val="209255424"/>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it-IT"/>
                  <a:t>frequenza</a:t>
                </a:r>
                <a:r>
                  <a:rPr lang="it-IT" baseline="0"/>
                  <a:t> di pull [pull/sec]</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33985152"/>
        <c:crosses val="autoZero"/>
        <c:crossBetween val="midCat"/>
      </c:valAx>
      <c:valAx>
        <c:axId val="233985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it-IT"/>
                  <a:t>velocità</a:t>
                </a:r>
                <a:r>
                  <a:rPr lang="it-IT" baseline="0"/>
                  <a:t> media scarica</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09255424"/>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it-IT"/>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ln>
              <a:noFill/>
            </a:ln>
          </c:spPr>
          <c:dPt>
            <c:idx val="0"/>
            <c:bubble3D val="0"/>
            <c:spPr>
              <a:solidFill>
                <a:srgbClr val="D80F79"/>
              </a:solidFill>
              <a:ln w="25400">
                <a:noFill/>
              </a:ln>
              <a:effectLst/>
              <a:sp3d/>
            </c:spPr>
            <c:extLst xmlns:c16r2="http://schemas.microsoft.com/office/drawing/2015/06/chart">
              <c:ext xmlns:c16="http://schemas.microsoft.com/office/drawing/2014/chart" uri="{C3380CC4-5D6E-409C-BE32-E72D297353CC}">
                <c16:uniqueId val="{00000001-47A2-4398-97C8-A47F3C894891}"/>
              </c:ext>
            </c:extLst>
          </c:dPt>
          <c:dPt>
            <c:idx val="1"/>
            <c:bubble3D val="0"/>
            <c:spPr>
              <a:solidFill>
                <a:srgbClr val="0C344C"/>
              </a:solidFill>
              <a:ln w="25400">
                <a:noFill/>
              </a:ln>
              <a:effectLst/>
              <a:sp3d/>
            </c:spPr>
            <c:extLst xmlns:c16r2="http://schemas.microsoft.com/office/drawing/2015/06/chart">
              <c:ext xmlns:c16="http://schemas.microsoft.com/office/drawing/2014/chart" uri="{C3380CC4-5D6E-409C-BE32-E72D297353CC}">
                <c16:uniqueId val="{00000003-47A2-4398-97C8-A47F3C894891}"/>
              </c:ext>
            </c:extLst>
          </c:dPt>
          <c:dPt>
            <c:idx val="2"/>
            <c:bubble3D val="0"/>
            <c:spPr>
              <a:solidFill>
                <a:srgbClr val="19627F"/>
              </a:solidFill>
              <a:ln w="25400">
                <a:noFill/>
              </a:ln>
              <a:effectLst/>
              <a:sp3d/>
            </c:spPr>
            <c:extLst xmlns:c16r2="http://schemas.microsoft.com/office/drawing/2015/06/chart">
              <c:ext xmlns:c16="http://schemas.microsoft.com/office/drawing/2014/chart" uri="{C3380CC4-5D6E-409C-BE32-E72D297353CC}">
                <c16:uniqueId val="{00000005-47A2-4398-97C8-A47F3C894891}"/>
              </c:ext>
            </c:extLst>
          </c:dPt>
          <c:dPt>
            <c:idx val="3"/>
            <c:bubble3D val="0"/>
            <c:spPr>
              <a:solidFill>
                <a:srgbClr val="6F878C"/>
              </a:solidFill>
              <a:ln w="25400">
                <a:noFill/>
              </a:ln>
              <a:effectLst/>
              <a:sp3d/>
            </c:spPr>
            <c:extLst xmlns:c16r2="http://schemas.microsoft.com/office/drawing/2015/06/chart">
              <c:ext xmlns:c16="http://schemas.microsoft.com/office/drawing/2014/chart" uri="{C3380CC4-5D6E-409C-BE32-E72D297353CC}">
                <c16:uniqueId val="{00000007-47A2-4398-97C8-A47F3C894891}"/>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0.4</c:v>
                </c:pt>
                <c:pt idx="1">
                  <c:v>0.2</c:v>
                </c:pt>
                <c:pt idx="2">
                  <c:v>0.1</c:v>
                </c:pt>
                <c:pt idx="3">
                  <c:v>0.3</c:v>
                </c:pt>
              </c:numCache>
            </c:numRef>
          </c:val>
          <c:extLst xmlns:c16r2="http://schemas.microsoft.com/office/drawing/2015/06/chart">
            <c:ext xmlns:c16="http://schemas.microsoft.com/office/drawing/2014/chart" uri="{C3380CC4-5D6E-409C-BE32-E72D297353CC}">
              <c16:uniqueId val="{00000000-825A-F745-9965-3754FA2C88B6}"/>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93687945455019E-2"/>
          <c:y val="4.5914339497690533E-2"/>
          <c:w val="0.97111732069432122"/>
          <c:h val="0.74622451117185074"/>
        </c:manualLayout>
      </c:layout>
      <c:barChart>
        <c:barDir val="col"/>
        <c:grouping val="clustered"/>
        <c:varyColors val="0"/>
        <c:ser>
          <c:idx val="0"/>
          <c:order val="0"/>
          <c:tx>
            <c:strRef>
              <c:f>Sheet1!$B$1</c:f>
              <c:strCache>
                <c:ptCount val="1"/>
                <c:pt idx="0">
                  <c:v>Product 1</c:v>
                </c:pt>
              </c:strCache>
            </c:strRef>
          </c:tx>
          <c:spPr>
            <a:solidFill>
              <a:srgbClr val="0C344C"/>
            </a:solidFill>
            <a:ln>
              <a:noFill/>
            </a:ln>
            <a:effectLst/>
          </c:spPr>
          <c:invertIfNegative val="0"/>
          <c:dLbls>
            <c:delete val="1"/>
          </c:dLbls>
          <c:cat>
            <c:strRef>
              <c:f>Sheet1!$A$2:$A$6</c:f>
              <c:strCache>
                <c:ptCount val="5"/>
                <c:pt idx="0">
                  <c:v>Week 1</c:v>
                </c:pt>
                <c:pt idx="1">
                  <c:v>Week 2</c:v>
                </c:pt>
                <c:pt idx="2">
                  <c:v>Week 3</c:v>
                </c:pt>
                <c:pt idx="3">
                  <c:v>Week 4</c:v>
                </c:pt>
                <c:pt idx="4">
                  <c:v>Week 5</c:v>
                </c:pt>
              </c:strCache>
            </c:strRef>
          </c:cat>
          <c:val>
            <c:numRef>
              <c:f>Sheet1!$B$2:$B$6</c:f>
              <c:numCache>
                <c:formatCode>General</c:formatCode>
                <c:ptCount val="5"/>
                <c:pt idx="0">
                  <c:v>6</c:v>
                </c:pt>
                <c:pt idx="1">
                  <c:v>4</c:v>
                </c:pt>
                <c:pt idx="2">
                  <c:v>5</c:v>
                </c:pt>
                <c:pt idx="3">
                  <c:v>7</c:v>
                </c:pt>
                <c:pt idx="4">
                  <c:v>6</c:v>
                </c:pt>
              </c:numCache>
            </c:numRef>
          </c:val>
          <c:extLst xmlns:c16r2="http://schemas.microsoft.com/office/drawing/2015/06/chart">
            <c:ext xmlns:c16="http://schemas.microsoft.com/office/drawing/2014/chart" uri="{C3380CC4-5D6E-409C-BE32-E72D297353CC}">
              <c16:uniqueId val="{00000000-39A9-41E6-AF26-B0D6F34F117E}"/>
            </c:ext>
          </c:extLst>
        </c:ser>
        <c:ser>
          <c:idx val="1"/>
          <c:order val="1"/>
          <c:tx>
            <c:strRef>
              <c:f>Sheet1!$C$1</c:f>
              <c:strCache>
                <c:ptCount val="1"/>
                <c:pt idx="0">
                  <c:v>Product 2</c:v>
                </c:pt>
              </c:strCache>
            </c:strRef>
          </c:tx>
          <c:spPr>
            <a:solidFill>
              <a:srgbClr val="D80F79"/>
            </a:solidFill>
            <a:ln>
              <a:noFill/>
            </a:ln>
            <a:effectLst/>
          </c:spPr>
          <c:invertIfNegative val="0"/>
          <c:dLbls>
            <c:delete val="1"/>
          </c:dLbls>
          <c:cat>
            <c:strRef>
              <c:f>Sheet1!$A$2:$A$6</c:f>
              <c:strCache>
                <c:ptCount val="5"/>
                <c:pt idx="0">
                  <c:v>Week 1</c:v>
                </c:pt>
                <c:pt idx="1">
                  <c:v>Week 2</c:v>
                </c:pt>
                <c:pt idx="2">
                  <c:v>Week 3</c:v>
                </c:pt>
                <c:pt idx="3">
                  <c:v>Week 4</c:v>
                </c:pt>
                <c:pt idx="4">
                  <c:v>Week 5</c:v>
                </c:pt>
              </c:strCache>
            </c:strRef>
          </c:cat>
          <c:val>
            <c:numRef>
              <c:f>Sheet1!$C$2:$C$6</c:f>
              <c:numCache>
                <c:formatCode>General</c:formatCode>
                <c:ptCount val="5"/>
                <c:pt idx="0">
                  <c:v>3</c:v>
                </c:pt>
                <c:pt idx="1">
                  <c:v>4</c:v>
                </c:pt>
                <c:pt idx="2">
                  <c:v>5</c:v>
                </c:pt>
                <c:pt idx="3">
                  <c:v>6</c:v>
                </c:pt>
                <c:pt idx="4">
                  <c:v>8</c:v>
                </c:pt>
              </c:numCache>
            </c:numRef>
          </c:val>
          <c:extLst xmlns:c16r2="http://schemas.microsoft.com/office/drawing/2015/06/chart">
            <c:ext xmlns:c16="http://schemas.microsoft.com/office/drawing/2014/chart" uri="{C3380CC4-5D6E-409C-BE32-E72D297353CC}">
              <c16:uniqueId val="{00000001-39A9-41E6-AF26-B0D6F34F117E}"/>
            </c:ext>
          </c:extLst>
        </c:ser>
        <c:dLbls>
          <c:dLblPos val="ctr"/>
          <c:showLegendKey val="0"/>
          <c:showVal val="1"/>
          <c:showCatName val="0"/>
          <c:showSerName val="0"/>
          <c:showPercent val="0"/>
          <c:showBubbleSize val="0"/>
        </c:dLbls>
        <c:gapWidth val="250"/>
        <c:overlap val="-27"/>
        <c:axId val="236935040"/>
        <c:axId val="236936576"/>
      </c:barChart>
      <c:catAx>
        <c:axId val="23693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C344C"/>
                </a:solidFill>
                <a:latin typeface="+mn-lt"/>
                <a:ea typeface="+mn-ea"/>
                <a:cs typeface="+mn-cs"/>
              </a:defRPr>
            </a:pPr>
            <a:endParaRPr lang="it-IT"/>
          </a:p>
        </c:txPr>
        <c:crossAx val="236936576"/>
        <c:crosses val="autoZero"/>
        <c:auto val="1"/>
        <c:lblAlgn val="ctr"/>
        <c:lblOffset val="100"/>
        <c:noMultiLvlLbl val="0"/>
      </c:catAx>
      <c:valAx>
        <c:axId val="236936576"/>
        <c:scaling>
          <c:orientation val="minMax"/>
        </c:scaling>
        <c:delete val="0"/>
        <c:axPos val="l"/>
        <c:majorGridlines>
          <c:spPr>
            <a:ln w="6350"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C344C"/>
                </a:solidFill>
                <a:latin typeface="+mn-lt"/>
                <a:ea typeface="+mn-ea"/>
                <a:cs typeface="+mn-cs"/>
              </a:defRPr>
            </a:pPr>
            <a:endParaRPr lang="it-IT"/>
          </a:p>
        </c:txPr>
        <c:crossAx val="236935040"/>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000" b="0" i="0" u="none" strike="noStrike" kern="1200" baseline="0">
                <a:solidFill>
                  <a:srgbClr val="6F878C"/>
                </a:solidFill>
                <a:latin typeface="+mn-lt"/>
                <a:ea typeface="+mn-ea"/>
                <a:cs typeface="+mn-cs"/>
              </a:defRPr>
            </a:pPr>
            <a:endParaRPr lang="it-IT"/>
          </a:p>
        </c:txPr>
      </c:legendEntry>
      <c:legendEntry>
        <c:idx val="1"/>
        <c:txPr>
          <a:bodyPr rot="0" spcFirstLastPara="1" vertOverflow="ellipsis" vert="horz" wrap="square" anchor="ctr" anchorCtr="1"/>
          <a:lstStyle/>
          <a:p>
            <a:pPr>
              <a:defRPr sz="1000" b="0" i="0" u="none" strike="noStrike" kern="1200" baseline="0">
                <a:solidFill>
                  <a:srgbClr val="6F878C"/>
                </a:solidFill>
                <a:latin typeface="+mn-lt"/>
                <a:ea typeface="+mn-ea"/>
                <a:cs typeface="+mn-cs"/>
              </a:defRPr>
            </a:pPr>
            <a:endParaRPr lang="it-IT"/>
          </a:p>
        </c:txPr>
      </c:legendEntry>
      <c:layout>
        <c:manualLayout>
          <c:xMode val="edge"/>
          <c:yMode val="edge"/>
          <c:x val="0.35700487756155219"/>
          <c:y val="0.89752259299641346"/>
          <c:w val="0.28419113572748439"/>
          <c:h val="0.1004771713706579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6F878C"/>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1453784510567017E-2"/>
          <c:w val="0.95119957522321741"/>
          <c:h val="0.87709243097886602"/>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6F878C"/>
              </a:solidFill>
              <a:ln>
                <a:noFill/>
              </a:ln>
              <a:effectLst/>
            </c:spPr>
            <c:extLst xmlns:c16r2="http://schemas.microsoft.com/office/drawing/2015/06/chart">
              <c:ext xmlns:c16="http://schemas.microsoft.com/office/drawing/2014/chart" uri="{C3380CC4-5D6E-409C-BE32-E72D297353CC}">
                <c16:uniqueId val="{00000001-1599-44BB-AD5B-2B80965C6F70}"/>
              </c:ext>
            </c:extLst>
          </c:dPt>
          <c:dPt>
            <c:idx val="1"/>
            <c:invertIfNegative val="0"/>
            <c:bubble3D val="0"/>
            <c:spPr>
              <a:solidFill>
                <a:srgbClr val="19627F"/>
              </a:solidFill>
              <a:ln>
                <a:noFill/>
              </a:ln>
              <a:effectLst/>
            </c:spPr>
            <c:extLst xmlns:c16r2="http://schemas.microsoft.com/office/drawing/2015/06/chart">
              <c:ext xmlns:c16="http://schemas.microsoft.com/office/drawing/2014/chart" uri="{C3380CC4-5D6E-409C-BE32-E72D297353CC}">
                <c16:uniqueId val="{00000003-1599-44BB-AD5B-2B80965C6F70}"/>
              </c:ext>
            </c:extLst>
          </c:dPt>
          <c:dPt>
            <c:idx val="2"/>
            <c:invertIfNegative val="0"/>
            <c:bubble3D val="0"/>
            <c:spPr>
              <a:solidFill>
                <a:srgbClr val="0C344C"/>
              </a:solidFill>
              <a:ln>
                <a:noFill/>
              </a:ln>
              <a:effectLst/>
            </c:spPr>
            <c:extLst xmlns:c16r2="http://schemas.microsoft.com/office/drawing/2015/06/chart">
              <c:ext xmlns:c16="http://schemas.microsoft.com/office/drawing/2014/chart" uri="{C3380CC4-5D6E-409C-BE32-E72D297353CC}">
                <c16:uniqueId val="{00000005-1599-44BB-AD5B-2B80965C6F70}"/>
              </c:ext>
            </c:extLst>
          </c:dPt>
          <c:dPt>
            <c:idx val="3"/>
            <c:invertIfNegative val="0"/>
            <c:bubble3D val="0"/>
            <c:spPr>
              <a:solidFill>
                <a:srgbClr val="D80F79"/>
              </a:solidFill>
              <a:ln>
                <a:noFill/>
              </a:ln>
              <a:effectLst/>
            </c:spPr>
            <c:extLst xmlns:c16r2="http://schemas.microsoft.com/office/drawing/2015/06/chart">
              <c:ext xmlns:c16="http://schemas.microsoft.com/office/drawing/2014/chart" uri="{C3380CC4-5D6E-409C-BE32-E72D297353CC}">
                <c16:uniqueId val="{00000007-1599-44BB-AD5B-2B80965C6F7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C344C"/>
                    </a:solidFill>
                    <a:latin typeface="+mn-lt"/>
                    <a:ea typeface="+mn-ea"/>
                    <a:cs typeface="+mn-cs"/>
                  </a:defRPr>
                </a:pPr>
                <a:endParaRPr lang="it-IT"/>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C49-8D4E-BE8B-D6ECF9190ED6}"/>
            </c:ext>
          </c:extLst>
        </c:ser>
        <c:dLbls>
          <c:showLegendKey val="0"/>
          <c:showVal val="0"/>
          <c:showCatName val="0"/>
          <c:showSerName val="0"/>
          <c:showPercent val="0"/>
          <c:showBubbleSize val="0"/>
        </c:dLbls>
        <c:gapWidth val="100"/>
        <c:axId val="237127552"/>
        <c:axId val="237129088"/>
      </c:barChart>
      <c:catAx>
        <c:axId val="237127552"/>
        <c:scaling>
          <c:orientation val="minMax"/>
        </c:scaling>
        <c:delete val="1"/>
        <c:axPos val="l"/>
        <c:numFmt formatCode="General" sourceLinked="1"/>
        <c:majorTickMark val="none"/>
        <c:minorTickMark val="none"/>
        <c:tickLblPos val="nextTo"/>
        <c:crossAx val="237129088"/>
        <c:crosses val="autoZero"/>
        <c:auto val="1"/>
        <c:lblAlgn val="ctr"/>
        <c:lblOffset val="100"/>
        <c:noMultiLvlLbl val="0"/>
      </c:catAx>
      <c:valAx>
        <c:axId val="237129088"/>
        <c:scaling>
          <c:orientation val="minMax"/>
        </c:scaling>
        <c:delete val="1"/>
        <c:axPos val="b"/>
        <c:numFmt formatCode="General" sourceLinked="1"/>
        <c:majorTickMark val="none"/>
        <c:minorTickMark val="none"/>
        <c:tickLblPos val="nextTo"/>
        <c:crossAx val="237127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1453784510567017E-2"/>
          <c:w val="1"/>
          <c:h val="0.87709243097886602"/>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6F878C"/>
              </a:solidFill>
              <a:ln>
                <a:noFill/>
              </a:ln>
              <a:effectLst/>
            </c:spPr>
            <c:extLst xmlns:c16r2="http://schemas.microsoft.com/office/drawing/2015/06/chart">
              <c:ext xmlns:c16="http://schemas.microsoft.com/office/drawing/2014/chart" uri="{C3380CC4-5D6E-409C-BE32-E72D297353CC}">
                <c16:uniqueId val="{00000001-00CE-4C4A-943D-3FE0610CBD30}"/>
              </c:ext>
            </c:extLst>
          </c:dPt>
          <c:dPt>
            <c:idx val="1"/>
            <c:invertIfNegative val="0"/>
            <c:bubble3D val="0"/>
            <c:spPr>
              <a:solidFill>
                <a:srgbClr val="19627F"/>
              </a:solidFill>
              <a:ln>
                <a:noFill/>
              </a:ln>
              <a:effectLst/>
            </c:spPr>
            <c:extLst xmlns:c16r2="http://schemas.microsoft.com/office/drawing/2015/06/chart">
              <c:ext xmlns:c16="http://schemas.microsoft.com/office/drawing/2014/chart" uri="{C3380CC4-5D6E-409C-BE32-E72D297353CC}">
                <c16:uniqueId val="{00000003-00CE-4C4A-943D-3FE0610CBD30}"/>
              </c:ext>
            </c:extLst>
          </c:dPt>
          <c:dPt>
            <c:idx val="2"/>
            <c:invertIfNegative val="0"/>
            <c:bubble3D val="0"/>
            <c:spPr>
              <a:solidFill>
                <a:srgbClr val="0C344C"/>
              </a:solidFill>
              <a:ln>
                <a:noFill/>
              </a:ln>
              <a:effectLst/>
            </c:spPr>
            <c:extLst xmlns:c16r2="http://schemas.microsoft.com/office/drawing/2015/06/chart">
              <c:ext xmlns:c16="http://schemas.microsoft.com/office/drawing/2014/chart" uri="{C3380CC4-5D6E-409C-BE32-E72D297353CC}">
                <c16:uniqueId val="{00000005-00CE-4C4A-943D-3FE0610CBD30}"/>
              </c:ext>
            </c:extLst>
          </c:dPt>
          <c:dPt>
            <c:idx val="3"/>
            <c:invertIfNegative val="0"/>
            <c:bubble3D val="0"/>
            <c:spPr>
              <a:solidFill>
                <a:srgbClr val="D80F79"/>
              </a:solidFill>
              <a:ln>
                <a:noFill/>
              </a:ln>
              <a:effectLst/>
            </c:spPr>
            <c:extLst xmlns:c16r2="http://schemas.microsoft.com/office/drawing/2015/06/chart">
              <c:ext xmlns:c16="http://schemas.microsoft.com/office/drawing/2014/chart" uri="{C3380CC4-5D6E-409C-BE32-E72D297353CC}">
                <c16:uniqueId val="{00000007-00CE-4C4A-943D-3FE0610CBD3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C344C"/>
                    </a:solidFill>
                    <a:latin typeface="+mn-lt"/>
                    <a:ea typeface="+mn-ea"/>
                    <a:cs typeface="+mn-cs"/>
                  </a:defRPr>
                </a:pPr>
                <a:endParaRPr lang="it-IT"/>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7328-2043-9E57-48B7EC2A2345}"/>
            </c:ext>
          </c:extLst>
        </c:ser>
        <c:dLbls>
          <c:showLegendKey val="0"/>
          <c:showVal val="0"/>
          <c:showCatName val="0"/>
          <c:showSerName val="0"/>
          <c:showPercent val="0"/>
          <c:showBubbleSize val="0"/>
        </c:dLbls>
        <c:gapWidth val="100"/>
        <c:axId val="237227392"/>
        <c:axId val="237241472"/>
      </c:barChart>
      <c:dateAx>
        <c:axId val="237227392"/>
        <c:scaling>
          <c:orientation val="minMax"/>
        </c:scaling>
        <c:delete val="1"/>
        <c:axPos val="r"/>
        <c:numFmt formatCode="General" sourceLinked="1"/>
        <c:majorTickMark val="out"/>
        <c:minorTickMark val="none"/>
        <c:tickLblPos val="nextTo"/>
        <c:crossAx val="237241472"/>
        <c:crosses val="autoZero"/>
        <c:auto val="0"/>
        <c:lblOffset val="100"/>
        <c:baseTimeUnit val="days"/>
      </c:dateAx>
      <c:valAx>
        <c:axId val="237241472"/>
        <c:scaling>
          <c:orientation val="maxMin"/>
        </c:scaling>
        <c:delete val="1"/>
        <c:axPos val="b"/>
        <c:numFmt formatCode="General" sourceLinked="1"/>
        <c:majorTickMark val="out"/>
        <c:minorTickMark val="none"/>
        <c:tickLblPos val="nextTo"/>
        <c:crossAx val="237227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0CDFE-5BFA-4F64-A715-67414A07F63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it-IT"/>
        </a:p>
      </dgm:t>
    </dgm:pt>
    <dgm:pt modelId="{87A2E75C-7E5D-46D8-8943-C30188114FD7}">
      <dgm:prSet phldrT="[Testo]"/>
      <dgm:spPr/>
      <dgm:t>
        <a:bodyPr/>
        <a:lstStyle/>
        <a:p>
          <a:r>
            <a:rPr lang="it-IT" dirty="0" smtClean="0"/>
            <a:t>MONITORARE il livello corrente della batteria</a:t>
          </a:r>
          <a:endParaRPr lang="it-IT" dirty="0"/>
        </a:p>
      </dgm:t>
    </dgm:pt>
    <dgm:pt modelId="{56C35BFC-FB73-42AC-B6AF-A2BF8A7F2213}" type="parTrans" cxnId="{DD5F0730-D496-4CBE-B05E-AF36285BFC4D}">
      <dgm:prSet/>
      <dgm:spPr/>
      <dgm:t>
        <a:bodyPr/>
        <a:lstStyle/>
        <a:p>
          <a:endParaRPr lang="it-IT"/>
        </a:p>
      </dgm:t>
    </dgm:pt>
    <dgm:pt modelId="{592DFA3C-0F4B-4B6B-89BE-5C380C396C38}" type="sibTrans" cxnId="{DD5F0730-D496-4CBE-B05E-AF36285BFC4D}">
      <dgm:prSet/>
      <dgm:spPr/>
      <dgm:t>
        <a:bodyPr/>
        <a:lstStyle/>
        <a:p>
          <a:endParaRPr lang="it-IT"/>
        </a:p>
      </dgm:t>
    </dgm:pt>
    <dgm:pt modelId="{2CCBF7A6-8B53-4062-BDCA-7725D0B18EEA}">
      <dgm:prSet phldrT="[Testo]"/>
      <dgm:spPr/>
      <dgm:t>
        <a:bodyPr/>
        <a:lstStyle/>
        <a:p>
          <a:r>
            <a:rPr lang="it-IT" dirty="0" smtClean="0"/>
            <a:t>ANALIZZARE il livello corrente della batteria associandolo alla corretta fascia energetica</a:t>
          </a:r>
          <a:endParaRPr lang="it-IT" dirty="0"/>
        </a:p>
      </dgm:t>
    </dgm:pt>
    <dgm:pt modelId="{88753397-BF11-4DFD-8EF2-A76FB80A0E30}" type="parTrans" cxnId="{7E0BC008-03C6-4E63-89E8-511EE04BD16D}">
      <dgm:prSet/>
      <dgm:spPr/>
      <dgm:t>
        <a:bodyPr/>
        <a:lstStyle/>
        <a:p>
          <a:endParaRPr lang="it-IT"/>
        </a:p>
      </dgm:t>
    </dgm:pt>
    <dgm:pt modelId="{3F8A4565-AF20-4DDA-820D-AD118E99EFF6}" type="sibTrans" cxnId="{7E0BC008-03C6-4E63-89E8-511EE04BD16D}">
      <dgm:prSet/>
      <dgm:spPr/>
      <dgm:t>
        <a:bodyPr/>
        <a:lstStyle/>
        <a:p>
          <a:endParaRPr lang="it-IT"/>
        </a:p>
      </dgm:t>
    </dgm:pt>
    <dgm:pt modelId="{CF0844C7-3364-466D-B45A-6AA9FF8FDF5B}">
      <dgm:prSet phldrT="[Testo]"/>
      <dgm:spPr/>
      <dgm:t>
        <a:bodyPr/>
        <a:lstStyle/>
        <a:p>
          <a:r>
            <a:rPr lang="it-IT" dirty="0" smtClean="0"/>
            <a:t>PIANIFICARE l’eventuale modifica della frequenza di pull per preservare al meglio la batteria</a:t>
          </a:r>
          <a:endParaRPr lang="it-IT" dirty="0"/>
        </a:p>
      </dgm:t>
    </dgm:pt>
    <dgm:pt modelId="{4A7B714D-0EBC-4541-B29E-3DB05C828159}" type="parTrans" cxnId="{701B8ED9-1EC9-4160-87EB-30EDAF5EBD3B}">
      <dgm:prSet/>
      <dgm:spPr/>
      <dgm:t>
        <a:bodyPr/>
        <a:lstStyle/>
        <a:p>
          <a:endParaRPr lang="it-IT"/>
        </a:p>
      </dgm:t>
    </dgm:pt>
    <dgm:pt modelId="{0A339B92-82EC-4137-B1A9-FBC2D34A5A82}" type="sibTrans" cxnId="{701B8ED9-1EC9-4160-87EB-30EDAF5EBD3B}">
      <dgm:prSet/>
      <dgm:spPr/>
      <dgm:t>
        <a:bodyPr/>
        <a:lstStyle/>
        <a:p>
          <a:endParaRPr lang="it-IT"/>
        </a:p>
      </dgm:t>
    </dgm:pt>
    <dgm:pt modelId="{259908D6-9BB0-43BD-8E2E-C3E98A728D51}">
      <dgm:prSet phldrT="[Testo]"/>
      <dgm:spPr/>
      <dgm:t>
        <a:bodyPr/>
        <a:lstStyle/>
        <a:p>
          <a:r>
            <a:rPr lang="it-IT" dirty="0" smtClean="0"/>
            <a:t>ESEGUIRE le eventuali modifiche al sistema mobile</a:t>
          </a:r>
          <a:endParaRPr lang="it-IT" dirty="0"/>
        </a:p>
      </dgm:t>
    </dgm:pt>
    <dgm:pt modelId="{D3C30EEA-A502-4436-ADB2-97448C215704}" type="parTrans" cxnId="{5A67AC1B-08AB-4109-9550-A96B0654AE0D}">
      <dgm:prSet/>
      <dgm:spPr/>
      <dgm:t>
        <a:bodyPr/>
        <a:lstStyle/>
        <a:p>
          <a:endParaRPr lang="it-IT"/>
        </a:p>
      </dgm:t>
    </dgm:pt>
    <dgm:pt modelId="{1EA607C8-D22E-4498-AFB5-7A480ECFEBB9}" type="sibTrans" cxnId="{5A67AC1B-08AB-4109-9550-A96B0654AE0D}">
      <dgm:prSet/>
      <dgm:spPr/>
      <dgm:t>
        <a:bodyPr/>
        <a:lstStyle/>
        <a:p>
          <a:endParaRPr lang="it-IT"/>
        </a:p>
      </dgm:t>
    </dgm:pt>
    <dgm:pt modelId="{07BEA7BA-C5A2-4592-B68D-432999C29D40}" type="pres">
      <dgm:prSet presAssocID="{0660CDFE-5BFA-4F64-A715-67414A07F63F}" presName="Name0" presStyleCnt="0">
        <dgm:presLayoutVars>
          <dgm:dir/>
          <dgm:resizeHandles val="exact"/>
        </dgm:presLayoutVars>
      </dgm:prSet>
      <dgm:spPr/>
      <dgm:t>
        <a:bodyPr/>
        <a:lstStyle/>
        <a:p>
          <a:endParaRPr lang="it-IT"/>
        </a:p>
      </dgm:t>
    </dgm:pt>
    <dgm:pt modelId="{BC742E86-6151-4722-994A-D1F8C10F4059}" type="pres">
      <dgm:prSet presAssocID="{0660CDFE-5BFA-4F64-A715-67414A07F63F}" presName="cycle" presStyleCnt="0"/>
      <dgm:spPr/>
    </dgm:pt>
    <dgm:pt modelId="{C210D201-4CF5-4358-93BA-ACB66C7F1943}" type="pres">
      <dgm:prSet presAssocID="{87A2E75C-7E5D-46D8-8943-C30188114FD7}" presName="nodeFirstNode" presStyleLbl="node1" presStyleIdx="0" presStyleCnt="4">
        <dgm:presLayoutVars>
          <dgm:bulletEnabled val="1"/>
        </dgm:presLayoutVars>
      </dgm:prSet>
      <dgm:spPr/>
      <dgm:t>
        <a:bodyPr/>
        <a:lstStyle/>
        <a:p>
          <a:endParaRPr lang="it-IT"/>
        </a:p>
      </dgm:t>
    </dgm:pt>
    <dgm:pt modelId="{BE367555-B0D8-4B03-906E-6EDB86C28D9C}" type="pres">
      <dgm:prSet presAssocID="{592DFA3C-0F4B-4B6B-89BE-5C380C396C38}" presName="sibTransFirstNode" presStyleLbl="bgShp" presStyleIdx="0" presStyleCnt="1"/>
      <dgm:spPr/>
      <dgm:t>
        <a:bodyPr/>
        <a:lstStyle/>
        <a:p>
          <a:endParaRPr lang="it-IT"/>
        </a:p>
      </dgm:t>
    </dgm:pt>
    <dgm:pt modelId="{2C29AA75-CF9A-483C-B95E-3F44F5F5D190}" type="pres">
      <dgm:prSet presAssocID="{2CCBF7A6-8B53-4062-BDCA-7725D0B18EEA}" presName="nodeFollowingNodes" presStyleLbl="node1" presStyleIdx="1" presStyleCnt="4">
        <dgm:presLayoutVars>
          <dgm:bulletEnabled val="1"/>
        </dgm:presLayoutVars>
      </dgm:prSet>
      <dgm:spPr/>
      <dgm:t>
        <a:bodyPr/>
        <a:lstStyle/>
        <a:p>
          <a:endParaRPr lang="it-IT"/>
        </a:p>
      </dgm:t>
    </dgm:pt>
    <dgm:pt modelId="{2D709D55-8847-41D8-A835-8739EE978320}" type="pres">
      <dgm:prSet presAssocID="{CF0844C7-3364-466D-B45A-6AA9FF8FDF5B}" presName="nodeFollowingNodes" presStyleLbl="node1" presStyleIdx="2" presStyleCnt="4">
        <dgm:presLayoutVars>
          <dgm:bulletEnabled val="1"/>
        </dgm:presLayoutVars>
      </dgm:prSet>
      <dgm:spPr/>
      <dgm:t>
        <a:bodyPr/>
        <a:lstStyle/>
        <a:p>
          <a:endParaRPr lang="it-IT"/>
        </a:p>
      </dgm:t>
    </dgm:pt>
    <dgm:pt modelId="{DD2F2F61-F646-423F-A75C-20B71253596A}" type="pres">
      <dgm:prSet presAssocID="{259908D6-9BB0-43BD-8E2E-C3E98A728D51}" presName="nodeFollowingNodes" presStyleLbl="node1" presStyleIdx="3" presStyleCnt="4">
        <dgm:presLayoutVars>
          <dgm:bulletEnabled val="1"/>
        </dgm:presLayoutVars>
      </dgm:prSet>
      <dgm:spPr/>
      <dgm:t>
        <a:bodyPr/>
        <a:lstStyle/>
        <a:p>
          <a:endParaRPr lang="it-IT"/>
        </a:p>
      </dgm:t>
    </dgm:pt>
  </dgm:ptLst>
  <dgm:cxnLst>
    <dgm:cxn modelId="{63A1ABC1-FAE9-41CF-A782-F9194316EDA6}" type="presOf" srcId="{592DFA3C-0F4B-4B6B-89BE-5C380C396C38}" destId="{BE367555-B0D8-4B03-906E-6EDB86C28D9C}" srcOrd="0" destOrd="0" presId="urn:microsoft.com/office/officeart/2005/8/layout/cycle3"/>
    <dgm:cxn modelId="{701B8ED9-1EC9-4160-87EB-30EDAF5EBD3B}" srcId="{0660CDFE-5BFA-4F64-A715-67414A07F63F}" destId="{CF0844C7-3364-466D-B45A-6AA9FF8FDF5B}" srcOrd="2" destOrd="0" parTransId="{4A7B714D-0EBC-4541-B29E-3DB05C828159}" sibTransId="{0A339B92-82EC-4137-B1A9-FBC2D34A5A82}"/>
    <dgm:cxn modelId="{33E4981B-46BB-4D31-8D07-82160CDACFEF}" type="presOf" srcId="{259908D6-9BB0-43BD-8E2E-C3E98A728D51}" destId="{DD2F2F61-F646-423F-A75C-20B71253596A}" srcOrd="0" destOrd="0" presId="urn:microsoft.com/office/officeart/2005/8/layout/cycle3"/>
    <dgm:cxn modelId="{1C14F8E5-4D73-4016-ACC6-CAD58E20460F}" type="presOf" srcId="{2CCBF7A6-8B53-4062-BDCA-7725D0B18EEA}" destId="{2C29AA75-CF9A-483C-B95E-3F44F5F5D190}" srcOrd="0" destOrd="0" presId="urn:microsoft.com/office/officeart/2005/8/layout/cycle3"/>
    <dgm:cxn modelId="{5A67AC1B-08AB-4109-9550-A96B0654AE0D}" srcId="{0660CDFE-5BFA-4F64-A715-67414A07F63F}" destId="{259908D6-9BB0-43BD-8E2E-C3E98A728D51}" srcOrd="3" destOrd="0" parTransId="{D3C30EEA-A502-4436-ADB2-97448C215704}" sibTransId="{1EA607C8-D22E-4498-AFB5-7A480ECFEBB9}"/>
    <dgm:cxn modelId="{20F67CE5-AF29-403E-8886-C8BFCA10EB76}" type="presOf" srcId="{0660CDFE-5BFA-4F64-A715-67414A07F63F}" destId="{07BEA7BA-C5A2-4592-B68D-432999C29D40}" srcOrd="0" destOrd="0" presId="urn:microsoft.com/office/officeart/2005/8/layout/cycle3"/>
    <dgm:cxn modelId="{DD5F0730-D496-4CBE-B05E-AF36285BFC4D}" srcId="{0660CDFE-5BFA-4F64-A715-67414A07F63F}" destId="{87A2E75C-7E5D-46D8-8943-C30188114FD7}" srcOrd="0" destOrd="0" parTransId="{56C35BFC-FB73-42AC-B6AF-A2BF8A7F2213}" sibTransId="{592DFA3C-0F4B-4B6B-89BE-5C380C396C38}"/>
    <dgm:cxn modelId="{E08ED3D5-8794-4B32-9817-155891498063}" type="presOf" srcId="{CF0844C7-3364-466D-B45A-6AA9FF8FDF5B}" destId="{2D709D55-8847-41D8-A835-8739EE978320}" srcOrd="0" destOrd="0" presId="urn:microsoft.com/office/officeart/2005/8/layout/cycle3"/>
    <dgm:cxn modelId="{A7D86D22-249B-4178-AE33-23B56598872F}" type="presOf" srcId="{87A2E75C-7E5D-46D8-8943-C30188114FD7}" destId="{C210D201-4CF5-4358-93BA-ACB66C7F1943}" srcOrd="0" destOrd="0" presId="urn:microsoft.com/office/officeart/2005/8/layout/cycle3"/>
    <dgm:cxn modelId="{7E0BC008-03C6-4E63-89E8-511EE04BD16D}" srcId="{0660CDFE-5BFA-4F64-A715-67414A07F63F}" destId="{2CCBF7A6-8B53-4062-BDCA-7725D0B18EEA}" srcOrd="1" destOrd="0" parTransId="{88753397-BF11-4DFD-8EF2-A76FB80A0E30}" sibTransId="{3F8A4565-AF20-4DDA-820D-AD118E99EFF6}"/>
    <dgm:cxn modelId="{3D9E7AF0-FD91-40FA-A018-A99509C2CA50}" type="presParOf" srcId="{07BEA7BA-C5A2-4592-B68D-432999C29D40}" destId="{BC742E86-6151-4722-994A-D1F8C10F4059}" srcOrd="0" destOrd="0" presId="urn:microsoft.com/office/officeart/2005/8/layout/cycle3"/>
    <dgm:cxn modelId="{1FF96EF5-8594-4DD9-8494-9B747638B826}" type="presParOf" srcId="{BC742E86-6151-4722-994A-D1F8C10F4059}" destId="{C210D201-4CF5-4358-93BA-ACB66C7F1943}" srcOrd="0" destOrd="0" presId="urn:microsoft.com/office/officeart/2005/8/layout/cycle3"/>
    <dgm:cxn modelId="{E44D9AE5-AE18-4651-B66A-E62A440ECD19}" type="presParOf" srcId="{BC742E86-6151-4722-994A-D1F8C10F4059}" destId="{BE367555-B0D8-4B03-906E-6EDB86C28D9C}" srcOrd="1" destOrd="0" presId="urn:microsoft.com/office/officeart/2005/8/layout/cycle3"/>
    <dgm:cxn modelId="{D8CBCD35-2A7F-4D08-BB94-77E5105C8D54}" type="presParOf" srcId="{BC742E86-6151-4722-994A-D1F8C10F4059}" destId="{2C29AA75-CF9A-483C-B95E-3F44F5F5D190}" srcOrd="2" destOrd="0" presId="urn:microsoft.com/office/officeart/2005/8/layout/cycle3"/>
    <dgm:cxn modelId="{05F89672-4B3D-4179-8F7C-AC3C8872F685}" type="presParOf" srcId="{BC742E86-6151-4722-994A-D1F8C10F4059}" destId="{2D709D55-8847-41D8-A835-8739EE978320}" srcOrd="3" destOrd="0" presId="urn:microsoft.com/office/officeart/2005/8/layout/cycle3"/>
    <dgm:cxn modelId="{755547C7-5456-4FAA-AC70-EC9DAC9E6870}" type="presParOf" srcId="{BC742E86-6151-4722-994A-D1F8C10F4059}" destId="{DD2F2F61-F646-423F-A75C-20B71253596A}"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67555-B0D8-4B03-906E-6EDB86C28D9C}">
      <dsp:nvSpPr>
        <dsp:cNvPr id="0" name=""/>
        <dsp:cNvSpPr/>
      </dsp:nvSpPr>
      <dsp:spPr>
        <a:xfrm>
          <a:off x="1695748" y="-95223"/>
          <a:ext cx="4154257" cy="4154257"/>
        </a:xfrm>
        <a:prstGeom prst="circularArrow">
          <a:avLst>
            <a:gd name="adj1" fmla="val 4668"/>
            <a:gd name="adj2" fmla="val 272909"/>
            <a:gd name="adj3" fmla="val 12914030"/>
            <a:gd name="adj4" fmla="val 17974734"/>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0D201-4CF5-4358-93BA-ACB66C7F1943}">
      <dsp:nvSpPr>
        <dsp:cNvPr id="0" name=""/>
        <dsp:cNvSpPr/>
      </dsp:nvSpPr>
      <dsp:spPr>
        <a:xfrm>
          <a:off x="2418841" y="1411"/>
          <a:ext cx="2708070" cy="1354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it-IT" sz="1800" kern="1200" dirty="0" smtClean="0"/>
            <a:t>MONITORARE il livello corrente della batteria</a:t>
          </a:r>
          <a:endParaRPr lang="it-IT" sz="1800" kern="1200" dirty="0"/>
        </a:p>
      </dsp:txBody>
      <dsp:txXfrm>
        <a:off x="2484940" y="67510"/>
        <a:ext cx="2575872" cy="1221837"/>
      </dsp:txXfrm>
    </dsp:sp>
    <dsp:sp modelId="{2C29AA75-CF9A-483C-B95E-3F44F5F5D190}">
      <dsp:nvSpPr>
        <dsp:cNvPr id="0" name=""/>
        <dsp:cNvSpPr/>
      </dsp:nvSpPr>
      <dsp:spPr>
        <a:xfrm>
          <a:off x="3910495" y="1493065"/>
          <a:ext cx="2708070" cy="1354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it-IT" sz="1800" kern="1200" dirty="0" smtClean="0"/>
            <a:t>ANALIZZARE il livello corrente della batteria associandolo alla corretta fascia energetica</a:t>
          </a:r>
          <a:endParaRPr lang="it-IT" sz="1800" kern="1200" dirty="0"/>
        </a:p>
      </dsp:txBody>
      <dsp:txXfrm>
        <a:off x="3976594" y="1559164"/>
        <a:ext cx="2575872" cy="1221837"/>
      </dsp:txXfrm>
    </dsp:sp>
    <dsp:sp modelId="{2D709D55-8847-41D8-A835-8739EE978320}">
      <dsp:nvSpPr>
        <dsp:cNvPr id="0" name=""/>
        <dsp:cNvSpPr/>
      </dsp:nvSpPr>
      <dsp:spPr>
        <a:xfrm>
          <a:off x="2418841" y="2984719"/>
          <a:ext cx="2708070" cy="1354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it-IT" sz="1800" kern="1200" dirty="0" smtClean="0"/>
            <a:t>PIANIFICARE l’eventuale modifica della frequenza di pull per preservare al meglio la batteria</a:t>
          </a:r>
          <a:endParaRPr lang="it-IT" sz="1800" kern="1200" dirty="0"/>
        </a:p>
      </dsp:txBody>
      <dsp:txXfrm>
        <a:off x="2484940" y="3050818"/>
        <a:ext cx="2575872" cy="1221837"/>
      </dsp:txXfrm>
    </dsp:sp>
    <dsp:sp modelId="{DD2F2F61-F646-423F-A75C-20B71253596A}">
      <dsp:nvSpPr>
        <dsp:cNvPr id="0" name=""/>
        <dsp:cNvSpPr/>
      </dsp:nvSpPr>
      <dsp:spPr>
        <a:xfrm>
          <a:off x="927187" y="1493065"/>
          <a:ext cx="2708070" cy="1354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it-IT" sz="1800" kern="1200" dirty="0" smtClean="0"/>
            <a:t>ESEGUIRE le eventuali modifiche al sistema mobile</a:t>
          </a:r>
          <a:endParaRPr lang="it-IT" sz="1800" kern="1200" dirty="0"/>
        </a:p>
      </dsp:txBody>
      <dsp:txXfrm>
        <a:off x="993286" y="1559164"/>
        <a:ext cx="2575872" cy="122183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2866E-01B6-40FB-9DF2-B2EA56AAFFB1}" type="datetimeFigureOut">
              <a:rPr lang="en-US" smtClean="0"/>
              <a:t>9/6/2017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62295-C31D-4FF8-8426-D07586DC7C66}" type="slidenum">
              <a:rPr lang="en-US" smtClean="0"/>
              <a:t>‹N›</a:t>
            </a:fld>
            <a:endParaRPr lang="en-US"/>
          </a:p>
        </p:txBody>
      </p:sp>
    </p:spTree>
    <p:extLst>
      <p:ext uri="{BB962C8B-B14F-4D97-AF65-F5344CB8AC3E}">
        <p14:creationId xmlns:p14="http://schemas.microsoft.com/office/powerpoint/2010/main" val="1159690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447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60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rotWithShape="1">
          <a:blip r:embed="rId2">
            <a:extLst>
              <a:ext uri="{28A0092B-C50C-407E-A947-70E740481C1C}">
                <a14:useLocalDpi xmlns:a14="http://schemas.microsoft.com/office/drawing/2010/main" val="0"/>
              </a:ext>
            </a:extLst>
          </a:blip>
          <a:srcRect t="7834" b="7834"/>
          <a:stretch/>
        </p:blipFill>
        <p:spPr>
          <a:xfrm>
            <a:off x="0" y="-2"/>
            <a:ext cx="12192000" cy="6858004"/>
          </a:xfrm>
          <a:prstGeom prst="rect">
            <a:avLst/>
          </a:prstGeom>
        </p:spPr>
      </p:pic>
      <p:sp>
        <p:nvSpPr>
          <p:cNvPr id="27" name="Rectangle 26"/>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839788" y="731962"/>
            <a:ext cx="7237412" cy="2209799"/>
          </a:xfrm>
        </p:spPr>
        <p:txBody>
          <a:bodyPr lIns="0" tIns="0" rIns="0" bIns="0" anchor="b">
            <a:normAutofit/>
          </a:bodyPr>
          <a:lstStyle>
            <a:lvl1pPr algn="l">
              <a:defRPr sz="4800">
                <a:solidFill>
                  <a:srgbClr val="0C344C"/>
                </a:solidFill>
              </a:defRPr>
            </a:lvl1pPr>
          </a:lstStyle>
          <a:p>
            <a:r>
              <a:rPr lang="en-US" dirty="0"/>
              <a:t>Click to edit</a:t>
            </a:r>
            <a:br>
              <a:rPr lang="en-US" dirty="0"/>
            </a:br>
            <a:r>
              <a:rPr lang="en-US" dirty="0"/>
              <a:t>Master title style</a:t>
            </a:r>
          </a:p>
        </p:txBody>
      </p:sp>
      <p:sp>
        <p:nvSpPr>
          <p:cNvPr id="3" name="Subtitle 2"/>
          <p:cNvSpPr>
            <a:spLocks noGrp="1"/>
          </p:cNvSpPr>
          <p:nvPr>
            <p:ph type="subTitle" idx="1"/>
          </p:nvPr>
        </p:nvSpPr>
        <p:spPr>
          <a:xfrm>
            <a:off x="839788" y="3216167"/>
            <a:ext cx="7237412" cy="1007925"/>
          </a:xfrm>
        </p:spPr>
        <p:txBody>
          <a:bodyPr lIns="0" tIns="0" rIns="0" bIns="0">
            <a:normAutofit/>
          </a:bodyPr>
          <a:lstStyle>
            <a:lvl1pPr marL="0" indent="0" algn="l">
              <a:buNone/>
              <a:defRPr sz="2000">
                <a:solidFill>
                  <a:srgbClr val="0C34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Freeform 13"/>
          <p:cNvSpPr>
            <a:spLocks/>
          </p:cNvSpPr>
          <p:nvPr userDrawn="1"/>
        </p:nvSpPr>
        <p:spPr bwMode="auto">
          <a:xfrm flipH="1">
            <a:off x="8620125" y="0"/>
            <a:ext cx="3571875" cy="3567112"/>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userDrawn="1"/>
        </p:nvSpPr>
        <p:spPr bwMode="auto">
          <a:xfrm flipH="1">
            <a:off x="7964488" y="273051"/>
            <a:ext cx="4227512" cy="4213225"/>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a:gsLst>
              <a:gs pos="0">
                <a:srgbClr val="0C344C"/>
              </a:gs>
              <a:gs pos="100000">
                <a:srgbClr val="D80F79"/>
              </a:gs>
            </a:gsLst>
            <a:lin ang="189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userDrawn="1"/>
        </p:nvSpPr>
        <p:spPr bwMode="auto">
          <a:xfrm flipH="1">
            <a:off x="11422063" y="1474788"/>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solidFill>
            <a:srgbClr val="19627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userDrawn="1"/>
        </p:nvSpPr>
        <p:spPr bwMode="auto">
          <a:xfrm flipH="1">
            <a:off x="7288212" y="-1"/>
            <a:ext cx="3290748" cy="258127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solidFill>
            <a:srgbClr val="19627F">
              <a:alpha val="8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p:cNvSpPr>
          <p:nvPr userDrawn="1"/>
        </p:nvSpPr>
        <p:spPr bwMode="auto">
          <a:xfrm flipH="1">
            <a:off x="11422063" y="4283075"/>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solidFill>
            <a:schemeClr val="bg1">
              <a:alpha val="4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userDrawn="1"/>
        </p:nvSpPr>
        <p:spPr bwMode="auto">
          <a:xfrm flipH="1">
            <a:off x="10839451" y="0"/>
            <a:ext cx="1352549" cy="1350748"/>
          </a:xfrm>
          <a:custGeom>
            <a:avLst/>
            <a:gdLst>
              <a:gd name="T0" fmla="*/ 6 w 2253"/>
              <a:gd name="T1" fmla="*/ 0 h 2250"/>
              <a:gd name="T2" fmla="*/ 2253 w 2253"/>
              <a:gd name="T3" fmla="*/ 0 h 2250"/>
              <a:gd name="T4" fmla="*/ 0 w 2253"/>
              <a:gd name="T5" fmla="*/ 2250 h 2250"/>
              <a:gd name="T6" fmla="*/ 6 w 2253"/>
              <a:gd name="T7" fmla="*/ 0 h 2250"/>
            </a:gdLst>
            <a:ahLst/>
            <a:cxnLst>
              <a:cxn ang="0">
                <a:pos x="T0" y="T1"/>
              </a:cxn>
              <a:cxn ang="0">
                <a:pos x="T2" y="T3"/>
              </a:cxn>
              <a:cxn ang="0">
                <a:pos x="T4" y="T5"/>
              </a:cxn>
              <a:cxn ang="0">
                <a:pos x="T6" y="T7"/>
              </a:cxn>
            </a:cxnLst>
            <a:rect l="0" t="0" r="r" b="b"/>
            <a:pathLst>
              <a:path w="2253" h="2250">
                <a:moveTo>
                  <a:pt x="6" y="0"/>
                </a:moveTo>
                <a:lnTo>
                  <a:pt x="2253" y="0"/>
                </a:lnTo>
                <a:lnTo>
                  <a:pt x="0" y="2250"/>
                </a:lnTo>
                <a:lnTo>
                  <a:pt x="6"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userDrawn="1"/>
        </p:nvSpPr>
        <p:spPr bwMode="auto">
          <a:xfrm flipH="1">
            <a:off x="6566932" y="1588"/>
            <a:ext cx="2582386" cy="2579687"/>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p:cNvSpPr>
          <p:nvPr userDrawn="1"/>
        </p:nvSpPr>
        <p:spPr bwMode="auto">
          <a:xfrm flipV="1">
            <a:off x="0" y="4635812"/>
            <a:ext cx="2225154" cy="2222187"/>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userDrawn="1"/>
        </p:nvSpPr>
        <p:spPr bwMode="auto">
          <a:xfrm flipV="1">
            <a:off x="0" y="3327632"/>
            <a:ext cx="2633593" cy="2624693"/>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flip="none" rotWithShape="1">
            <a:gsLst>
              <a:gs pos="0">
                <a:srgbClr val="0C344C"/>
              </a:gs>
              <a:gs pos="100000">
                <a:srgbClr val="D80F79"/>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flipV="1">
            <a:off x="498989" y="5249955"/>
            <a:ext cx="2050022" cy="160804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solidFill>
            <a:srgbClr val="19627F">
              <a:alpha val="8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p:cNvSpPr>
          <p:nvPr userDrawn="1"/>
        </p:nvSpPr>
        <p:spPr bwMode="auto">
          <a:xfrm flipV="1">
            <a:off x="1354395" y="5046650"/>
            <a:ext cx="1813245" cy="1811350"/>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10"/>
          </p:nvPr>
        </p:nvSpPr>
        <p:spPr>
          <a:xfrm>
            <a:off x="3080560" y="6134163"/>
            <a:ext cx="2743200" cy="365125"/>
          </a:xfrm>
        </p:spPr>
        <p:txBody>
          <a:bodyPr/>
          <a:lstStyle/>
          <a:p>
            <a:fld id="{69D18269-CD32-429B-80E4-27A96AE6C0EC}" type="datetimeFigureOut">
              <a:rPr lang="en-US" smtClean="0"/>
              <a:t>9/6/2017</a:t>
            </a:fld>
            <a:endParaRPr lang="en-US"/>
          </a:p>
        </p:txBody>
      </p:sp>
      <p:sp>
        <p:nvSpPr>
          <p:cNvPr id="5" name="Footer Placeholder 4"/>
          <p:cNvSpPr>
            <a:spLocks noGrp="1"/>
          </p:cNvSpPr>
          <p:nvPr>
            <p:ph type="ftr" sz="quarter" idx="11"/>
          </p:nvPr>
        </p:nvSpPr>
        <p:spPr>
          <a:xfrm>
            <a:off x="5954951" y="6134163"/>
            <a:ext cx="3128518" cy="365125"/>
          </a:xfrm>
        </p:spPr>
        <p:txBody>
          <a:bodyPr/>
          <a:lstStyle/>
          <a:p>
            <a:endParaRPr lang="en-US" dirty="0"/>
          </a:p>
        </p:txBody>
      </p:sp>
      <p:sp>
        <p:nvSpPr>
          <p:cNvPr id="6" name="Slide Number Placeholder 5"/>
          <p:cNvSpPr>
            <a:spLocks noGrp="1"/>
          </p:cNvSpPr>
          <p:nvPr>
            <p:ph type="sldNum" sz="quarter" idx="12"/>
          </p:nvPr>
        </p:nvSpPr>
        <p:spPr>
          <a:xfrm>
            <a:off x="9214660" y="6134163"/>
            <a:ext cx="2139140" cy="365125"/>
          </a:xfrm>
        </p:spPr>
        <p:txBody>
          <a:bodyPr/>
          <a:lstStyle/>
          <a:p>
            <a:fld id="{1F0D9605-A831-4471-A4C4-EBFA8615ADCD}" type="slidenum">
              <a:rPr lang="en-US" smtClean="0"/>
              <a:t>‹N›</a:t>
            </a:fld>
            <a:endParaRPr lang="en-US"/>
          </a:p>
        </p:txBody>
      </p:sp>
      <p:grpSp>
        <p:nvGrpSpPr>
          <p:cNvPr id="36" name="Group 20"/>
          <p:cNvGrpSpPr>
            <a:grpSpLocks noChangeAspect="1"/>
          </p:cNvGrpSpPr>
          <p:nvPr userDrawn="1"/>
        </p:nvGrpSpPr>
        <p:grpSpPr bwMode="auto">
          <a:xfrm flipV="1">
            <a:off x="1" y="-599232"/>
            <a:ext cx="2407278" cy="396032"/>
            <a:chOff x="0" y="0"/>
            <a:chExt cx="5963" cy="981"/>
          </a:xfrm>
        </p:grpSpPr>
        <p:sp>
          <p:nvSpPr>
            <p:cNvPr id="37" name="Oval 21"/>
            <p:cNvSpPr>
              <a:spLocks noChangeArrowheads="1"/>
            </p:cNvSpPr>
            <p:nvPr/>
          </p:nvSpPr>
          <p:spPr bwMode="auto">
            <a:xfrm>
              <a:off x="1246" y="0"/>
              <a:ext cx="978" cy="981"/>
            </a:xfrm>
            <a:prstGeom prst="ellipse">
              <a:avLst/>
            </a:pr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22"/>
            <p:cNvSpPr>
              <a:spLocks noChangeArrowheads="1"/>
            </p:cNvSpPr>
            <p:nvPr/>
          </p:nvSpPr>
          <p:spPr bwMode="auto">
            <a:xfrm>
              <a:off x="0" y="0"/>
              <a:ext cx="978" cy="981"/>
            </a:xfrm>
            <a:prstGeom prst="ellipse">
              <a:avLst/>
            </a:prstGeom>
            <a:solidFill>
              <a:srgbClr val="D80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3"/>
            <p:cNvSpPr>
              <a:spLocks noChangeArrowheads="1"/>
            </p:cNvSpPr>
            <p:nvPr/>
          </p:nvSpPr>
          <p:spPr bwMode="auto">
            <a:xfrm>
              <a:off x="2493" y="0"/>
              <a:ext cx="977" cy="981"/>
            </a:xfrm>
            <a:prstGeom prst="ellipse">
              <a:avLst/>
            </a:prstGeom>
            <a:solidFill>
              <a:srgbClr val="196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24"/>
            <p:cNvSpPr>
              <a:spLocks noChangeArrowheads="1"/>
            </p:cNvSpPr>
            <p:nvPr/>
          </p:nvSpPr>
          <p:spPr bwMode="auto">
            <a:xfrm>
              <a:off x="3739" y="0"/>
              <a:ext cx="978" cy="981"/>
            </a:xfrm>
            <a:prstGeom prst="ellipse">
              <a:avLst/>
            </a:prstGeom>
            <a:solidFill>
              <a:srgbClr val="6F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25"/>
            <p:cNvSpPr>
              <a:spLocks noChangeArrowheads="1"/>
            </p:cNvSpPr>
            <p:nvPr/>
          </p:nvSpPr>
          <p:spPr bwMode="auto">
            <a:xfrm>
              <a:off x="4986" y="0"/>
              <a:ext cx="977" cy="981"/>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8383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1140325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018709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Shape 10"/>
        <p:cNvGrpSpPr/>
        <p:nvPr/>
      </p:nvGrpSpPr>
      <p:grpSpPr>
        <a:xfrm>
          <a:off x="0" y="0"/>
          <a:ext cx="0" cy="0"/>
          <a:chOff x="0" y="0"/>
          <a:chExt cx="0" cy="0"/>
        </a:xfrm>
      </p:grpSpPr>
      <p:sp>
        <p:nvSpPr>
          <p:cNvPr id="11" name="Shape 11"/>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060843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914400" y="2130426"/>
            <a:ext cx="10363200" cy="14700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14" name="Shape 14"/>
          <p:cNvSpPr txBox="1">
            <a:spLocks noGrp="1"/>
          </p:cNvSpPr>
          <p:nvPr>
            <p:ph type="body" idx="1"/>
          </p:nvPr>
        </p:nvSpPr>
        <p:spPr>
          <a:xfrm>
            <a:off x="1828801" y="3886201"/>
            <a:ext cx="8534399" cy="1752599"/>
          </a:xfrm>
          <a:prstGeom prst="rect">
            <a:avLst/>
          </a:prstGeom>
          <a:noFill/>
          <a:ln>
            <a:noFill/>
          </a:ln>
        </p:spPr>
        <p:txBody>
          <a:bodyPr lIns="91425" tIns="91425" rIns="91425" bIns="91425" anchor="t" anchorCtr="0"/>
          <a:lstStyle>
            <a:lvl1pPr marL="0" marR="0" lvl="0" indent="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1pPr>
            <a:lvl2pPr marL="0" marR="0" lvl="1" indent="609585"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2pPr>
            <a:lvl3pPr marL="0" marR="0" lvl="2" indent="121917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3pPr>
            <a:lvl4pPr marL="0" marR="0" lvl="3" indent="1828754"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4pPr>
            <a:lvl5pPr marL="0" marR="0" lvl="4" indent="2438339"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15" name="Shape 1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209140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18" name="Shape 18"/>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19" name="Shape 1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225527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963083" y="4406902"/>
            <a:ext cx="10363200" cy="1362076"/>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Open Sans"/>
              <a:buNone/>
              <a:defRPr sz="5333"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22" name="Shape 22"/>
          <p:cNvSpPr txBox="1">
            <a:spLocks noGrp="1"/>
          </p:cNvSpPr>
          <p:nvPr>
            <p:ph type="body" idx="1"/>
          </p:nvPr>
        </p:nvSpPr>
        <p:spPr>
          <a:xfrm>
            <a:off x="963083" y="2906711"/>
            <a:ext cx="10363200" cy="1500187"/>
          </a:xfrm>
          <a:prstGeom prst="rect">
            <a:avLst/>
          </a:prstGeom>
          <a:noFill/>
          <a:ln>
            <a:noFill/>
          </a:ln>
        </p:spPr>
        <p:txBody>
          <a:bodyPr lIns="91425" tIns="91425" rIns="91425" bIns="91425" anchor="b" anchorCtr="0"/>
          <a:lstStyle>
            <a:lvl1pPr marL="0" marR="0" lvl="0" indent="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1pPr>
            <a:lvl2pPr marL="0" marR="0" lvl="1" indent="609585"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2pPr>
            <a:lvl3pPr marL="0" marR="0" lvl="2" indent="121917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3pPr>
            <a:lvl4pPr marL="0" marR="0" lvl="3" indent="1828754"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4pPr>
            <a:lvl5pPr marL="0" marR="0" lvl="4" indent="2438339"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23" name="Shape 23"/>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22169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26" name="Shape 26"/>
          <p:cNvSpPr txBox="1">
            <a:spLocks noGrp="1"/>
          </p:cNvSpPr>
          <p:nvPr>
            <p:ph type="body" idx="1"/>
          </p:nvPr>
        </p:nvSpPr>
        <p:spPr>
          <a:xfrm>
            <a:off x="609601" y="1600200"/>
            <a:ext cx="5384799" cy="4525963"/>
          </a:xfrm>
          <a:prstGeom prst="rect">
            <a:avLst/>
          </a:prstGeom>
          <a:noFill/>
          <a:ln>
            <a:noFill/>
          </a:ln>
        </p:spPr>
        <p:txBody>
          <a:bodyPr lIns="91425" tIns="91425" rIns="91425" bIns="91425" anchor="t" anchorCtr="0"/>
          <a:lstStyle>
            <a:lvl1pPr marL="457189" marR="0" lvl="0" indent="-2201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1pPr>
            <a:lvl2pPr marL="1054074" marR="0" lvl="1" indent="-2074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2pPr>
            <a:lvl3pPr marL="1645878" marR="0" lvl="2" indent="-189647"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3pPr>
            <a:lvl4pPr marL="2302876" marR="0" lvl="3"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4pPr>
            <a:lvl5pPr marL="2912461" marR="0" lvl="4"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27" name="Shape 2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005049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mpariso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30" name="Shape 30"/>
          <p:cNvSpPr txBox="1">
            <a:spLocks noGrp="1"/>
          </p:cNvSpPr>
          <p:nvPr>
            <p:ph type="body" idx="1"/>
          </p:nvPr>
        </p:nvSpPr>
        <p:spPr>
          <a:xfrm>
            <a:off x="609601" y="1535111"/>
            <a:ext cx="5386916" cy="639764"/>
          </a:xfrm>
          <a:prstGeom prst="rect">
            <a:avLst/>
          </a:prstGeom>
          <a:noFill/>
          <a:ln>
            <a:noFill/>
          </a:ln>
        </p:spPr>
        <p:txBody>
          <a:bodyPr lIns="91425" tIns="91425" rIns="91425" bIns="91425" anchor="b" anchorCtr="0"/>
          <a:lstStyle>
            <a:lvl1pPr marL="0" marR="0" lvl="0" indent="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31" name="Shape 31"/>
          <p:cNvSpPr txBox="1">
            <a:spLocks noGrp="1"/>
          </p:cNvSpPr>
          <p:nvPr>
            <p:ph type="body" idx="2"/>
          </p:nvPr>
        </p:nvSpPr>
        <p:spPr>
          <a:xfrm>
            <a:off x="6193368" y="1535111"/>
            <a:ext cx="5389035" cy="639764"/>
          </a:xfrm>
          <a:prstGeom prst="rect">
            <a:avLst/>
          </a:prstGeom>
          <a:noFill/>
          <a:ln>
            <a:noFill/>
          </a:ln>
        </p:spPr>
        <p:txBody>
          <a:bodyPr lIns="91425" tIns="91425" rIns="91425" bIns="91425" anchor="b"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32" name="Shape 32"/>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86514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Onl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35" name="Shape 3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472760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09600" y="273047"/>
            <a:ext cx="4011085" cy="116205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38" name="Shape 38"/>
          <p:cNvSpPr txBox="1">
            <a:spLocks noGrp="1"/>
          </p:cNvSpPr>
          <p:nvPr>
            <p:ph type="body" idx="1"/>
          </p:nvPr>
        </p:nvSpPr>
        <p:spPr>
          <a:xfrm>
            <a:off x="4766733" y="273052"/>
            <a:ext cx="6815667" cy="585311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39" name="Shape 39"/>
          <p:cNvSpPr txBox="1">
            <a:spLocks noGrp="1"/>
          </p:cNvSpPr>
          <p:nvPr>
            <p:ph type="body" idx="2"/>
          </p:nvPr>
        </p:nvSpPr>
        <p:spPr>
          <a:xfrm>
            <a:off x="609600" y="1435100"/>
            <a:ext cx="4011085" cy="469106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0" name="Shape 40"/>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957426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124122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2389717" y="4800601"/>
            <a:ext cx="7315200" cy="56673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43" name="Shape 43"/>
          <p:cNvSpPr>
            <a:spLocks noGrp="1"/>
          </p:cNvSpPr>
          <p:nvPr>
            <p:ph type="pic" idx="2"/>
          </p:nvPr>
        </p:nvSpPr>
        <p:spPr>
          <a:xfrm>
            <a:off x="2389717" y="612776"/>
            <a:ext cx="7315200" cy="411480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4" name="Shape 44"/>
          <p:cNvSpPr txBox="1">
            <a:spLocks noGrp="1"/>
          </p:cNvSpPr>
          <p:nvPr>
            <p:ph type="body" idx="1"/>
          </p:nvPr>
        </p:nvSpPr>
        <p:spPr>
          <a:xfrm>
            <a:off x="2389717" y="5367338"/>
            <a:ext cx="7315200" cy="804863"/>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5" name="Shape 4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387440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48" name="Shape 48"/>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9" name="Shape 4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30415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839200" y="274637"/>
            <a:ext cx="2743200" cy="585152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52" name="Shape 52"/>
          <p:cNvSpPr txBox="1">
            <a:spLocks noGrp="1"/>
          </p:cNvSpPr>
          <p:nvPr>
            <p:ph type="body" idx="1"/>
          </p:nvPr>
        </p:nvSpPr>
        <p:spPr>
          <a:xfrm>
            <a:off x="609601" y="274637"/>
            <a:ext cx="8026399" cy="5851528"/>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53" name="Shape 53"/>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9038942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914400" y="2130426"/>
            <a:ext cx="10363200" cy="14700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56" name="Shape 56"/>
          <p:cNvSpPr txBox="1">
            <a:spLocks noGrp="1"/>
          </p:cNvSpPr>
          <p:nvPr>
            <p:ph type="body" idx="1"/>
          </p:nvPr>
        </p:nvSpPr>
        <p:spPr>
          <a:xfrm>
            <a:off x="1828801" y="3886201"/>
            <a:ext cx="8534399" cy="1752599"/>
          </a:xfrm>
          <a:prstGeom prst="rect">
            <a:avLst/>
          </a:prstGeom>
          <a:noFill/>
          <a:ln>
            <a:noFill/>
          </a:ln>
        </p:spPr>
        <p:txBody>
          <a:bodyPr lIns="91425" tIns="91425" rIns="91425" bIns="91425" anchor="t" anchorCtr="0"/>
          <a:lstStyle>
            <a:lvl1pPr marL="0" marR="0" lvl="0" indent="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1pPr>
            <a:lvl2pPr marL="0" marR="0" lvl="1" indent="609585"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2pPr>
            <a:lvl3pPr marL="0" marR="0" lvl="2" indent="121917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3pPr>
            <a:lvl4pPr marL="0" marR="0" lvl="3" indent="1828754"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4pPr>
            <a:lvl5pPr marL="0" marR="0" lvl="4" indent="2438339"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57" name="Shape 5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367964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60" name="Shape 60"/>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61" name="Shape 61"/>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488717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Section Header">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963083" y="4406902"/>
            <a:ext cx="10363200" cy="1362076"/>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Open Sans"/>
              <a:buNone/>
              <a:defRPr sz="5333"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64" name="Shape 64"/>
          <p:cNvSpPr txBox="1">
            <a:spLocks noGrp="1"/>
          </p:cNvSpPr>
          <p:nvPr>
            <p:ph type="body" idx="1"/>
          </p:nvPr>
        </p:nvSpPr>
        <p:spPr>
          <a:xfrm>
            <a:off x="963083" y="2906711"/>
            <a:ext cx="10363200" cy="1500187"/>
          </a:xfrm>
          <a:prstGeom prst="rect">
            <a:avLst/>
          </a:prstGeom>
          <a:noFill/>
          <a:ln>
            <a:noFill/>
          </a:ln>
        </p:spPr>
        <p:txBody>
          <a:bodyPr lIns="91425" tIns="91425" rIns="91425" bIns="91425" anchor="b" anchorCtr="0"/>
          <a:lstStyle>
            <a:lvl1pPr marL="0" marR="0" lvl="0" indent="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1pPr>
            <a:lvl2pPr marL="0" marR="0" lvl="1" indent="609585"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2pPr>
            <a:lvl3pPr marL="0" marR="0" lvl="2" indent="121917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3pPr>
            <a:lvl4pPr marL="0" marR="0" lvl="3" indent="1828754"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4pPr>
            <a:lvl5pPr marL="0" marR="0" lvl="4" indent="2438339"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65" name="Shape 6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6608643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68" name="Shape 68"/>
          <p:cNvSpPr txBox="1">
            <a:spLocks noGrp="1"/>
          </p:cNvSpPr>
          <p:nvPr>
            <p:ph type="body" idx="1"/>
          </p:nvPr>
        </p:nvSpPr>
        <p:spPr>
          <a:xfrm>
            <a:off x="609601" y="1600200"/>
            <a:ext cx="5384799" cy="4525963"/>
          </a:xfrm>
          <a:prstGeom prst="rect">
            <a:avLst/>
          </a:prstGeom>
          <a:noFill/>
          <a:ln>
            <a:noFill/>
          </a:ln>
        </p:spPr>
        <p:txBody>
          <a:bodyPr lIns="91425" tIns="91425" rIns="91425" bIns="91425" anchor="t" anchorCtr="0"/>
          <a:lstStyle>
            <a:lvl1pPr marL="457189" marR="0" lvl="0" indent="-2201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1pPr>
            <a:lvl2pPr marL="1054074" marR="0" lvl="1" indent="-2074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2pPr>
            <a:lvl3pPr marL="1645878" marR="0" lvl="2" indent="-189647"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3pPr>
            <a:lvl4pPr marL="2302876" marR="0" lvl="3"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4pPr>
            <a:lvl5pPr marL="2912461" marR="0" lvl="4"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69" name="Shape 6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978195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Comparison">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72" name="Shape 72"/>
          <p:cNvSpPr txBox="1">
            <a:spLocks noGrp="1"/>
          </p:cNvSpPr>
          <p:nvPr>
            <p:ph type="body" idx="1"/>
          </p:nvPr>
        </p:nvSpPr>
        <p:spPr>
          <a:xfrm>
            <a:off x="609601" y="1535111"/>
            <a:ext cx="5386916" cy="639764"/>
          </a:xfrm>
          <a:prstGeom prst="rect">
            <a:avLst/>
          </a:prstGeom>
          <a:noFill/>
          <a:ln>
            <a:noFill/>
          </a:ln>
        </p:spPr>
        <p:txBody>
          <a:bodyPr lIns="91425" tIns="91425" rIns="91425" bIns="91425" anchor="b" anchorCtr="0"/>
          <a:lstStyle>
            <a:lvl1pPr marL="0" marR="0" lvl="0" indent="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73" name="Shape 73"/>
          <p:cNvSpPr txBox="1">
            <a:spLocks noGrp="1"/>
          </p:cNvSpPr>
          <p:nvPr>
            <p:ph type="body" idx="2"/>
          </p:nvPr>
        </p:nvSpPr>
        <p:spPr>
          <a:xfrm>
            <a:off x="6193368" y="1535111"/>
            <a:ext cx="5389035" cy="639764"/>
          </a:xfrm>
          <a:prstGeom prst="rect">
            <a:avLst/>
          </a:prstGeom>
          <a:noFill/>
          <a:ln>
            <a:noFill/>
          </a:ln>
        </p:spPr>
        <p:txBody>
          <a:bodyPr lIns="91425" tIns="91425" rIns="91425" bIns="91425" anchor="b"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74" name="Shape 74"/>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4266649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Only">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77" name="Shape 7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742147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Shape 78"/>
        <p:cNvGrpSpPr/>
        <p:nvPr/>
      </p:nvGrpSpPr>
      <p:grpSpPr>
        <a:xfrm>
          <a:off x="0" y="0"/>
          <a:ext cx="0" cy="0"/>
          <a:chOff x="0" y="0"/>
          <a:chExt cx="0" cy="0"/>
        </a:xfrm>
      </p:grpSpPr>
      <p:sp>
        <p:nvSpPr>
          <p:cNvPr id="79" name="Shape 7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32634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D18269-CD32-429B-80E4-27A96AE6C0EC}"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33978213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Content with Caption">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609600" y="273047"/>
            <a:ext cx="4011085" cy="116205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82" name="Shape 82"/>
          <p:cNvSpPr txBox="1">
            <a:spLocks noGrp="1"/>
          </p:cNvSpPr>
          <p:nvPr>
            <p:ph type="body" idx="1"/>
          </p:nvPr>
        </p:nvSpPr>
        <p:spPr>
          <a:xfrm>
            <a:off x="4766733" y="273052"/>
            <a:ext cx="6815667" cy="585311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3" name="Shape 83"/>
          <p:cNvSpPr txBox="1">
            <a:spLocks noGrp="1"/>
          </p:cNvSpPr>
          <p:nvPr>
            <p:ph type="body" idx="2"/>
          </p:nvPr>
        </p:nvSpPr>
        <p:spPr>
          <a:xfrm>
            <a:off x="609600" y="1435100"/>
            <a:ext cx="4011085" cy="469106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4" name="Shape 84"/>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1495345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2389717" y="4800601"/>
            <a:ext cx="7315200" cy="56673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87" name="Shape 87"/>
          <p:cNvSpPr>
            <a:spLocks noGrp="1"/>
          </p:cNvSpPr>
          <p:nvPr>
            <p:ph type="pic" idx="2"/>
          </p:nvPr>
        </p:nvSpPr>
        <p:spPr>
          <a:xfrm>
            <a:off x="2389717" y="612776"/>
            <a:ext cx="7315200" cy="411480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8" name="Shape 88"/>
          <p:cNvSpPr txBox="1">
            <a:spLocks noGrp="1"/>
          </p:cNvSpPr>
          <p:nvPr>
            <p:ph type="body" idx="1"/>
          </p:nvPr>
        </p:nvSpPr>
        <p:spPr>
          <a:xfrm>
            <a:off x="2389717" y="5367338"/>
            <a:ext cx="7315200" cy="804863"/>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9" name="Shape 8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2327680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Vertical Tex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92" name="Shape 92"/>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93" name="Shape 93"/>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667019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Vertical Title and Tex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8839200" y="274637"/>
            <a:ext cx="2743200" cy="585152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96" name="Shape 96"/>
          <p:cNvSpPr txBox="1">
            <a:spLocks noGrp="1"/>
          </p:cNvSpPr>
          <p:nvPr>
            <p:ph type="body" idx="1"/>
          </p:nvPr>
        </p:nvSpPr>
        <p:spPr>
          <a:xfrm>
            <a:off x="609601" y="274637"/>
            <a:ext cx="8026399" cy="5851528"/>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97" name="Shape 9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624255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100" name="Shape 100"/>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101" name="Shape 101"/>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674300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ue">
    <p:bg>
      <p:bgPr>
        <a:solidFill>
          <a:srgbClr val="009DFF"/>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sldNum" idx="12"/>
          </p:nvPr>
        </p:nvSpPr>
        <p:spPr>
          <a:xfrm>
            <a:off x="693857" y="6229349"/>
            <a:ext cx="232171" cy="231987"/>
          </a:xfrm>
          <a:prstGeom prst="rect">
            <a:avLst/>
          </a:prstGeom>
          <a:noFill/>
          <a:ln>
            <a:noFill/>
          </a:ln>
        </p:spPr>
        <p:txBody>
          <a:bodyPr lIns="17125" tIns="17125" rIns="17125" bIns="17125" anchor="t" anchorCtr="0">
            <a:noAutofit/>
          </a:bodyPr>
          <a:lstStyle/>
          <a:p>
            <a:pPr algn="ctr">
              <a:buClr>
                <a:srgbClr val="FFFFFF"/>
              </a:buClr>
              <a:buSzPct val="25000"/>
              <a:buFont typeface="Open Sans"/>
              <a:buNone/>
            </a:pPr>
            <a:fld id="{00000000-1234-1234-1234-123412341234}" type="slidenum">
              <a:rPr lang="en-US" sz="1200">
                <a:solidFill>
                  <a:srgbClr val="FFFFFF"/>
                </a:solidFill>
                <a:latin typeface="Open Sans"/>
                <a:ea typeface="Open Sans"/>
                <a:cs typeface="Open Sans"/>
                <a:sym typeface="Open Sans"/>
              </a:rPr>
              <a:pPr algn="ctr">
                <a:buClr>
                  <a:srgbClr val="FFFFFF"/>
                </a:buClr>
                <a:buSzPct val="25000"/>
                <a:buFont typeface="Open Sans"/>
                <a:buNone/>
              </a:pPr>
              <a:t>‹N›</a:t>
            </a:fld>
            <a:endParaRPr lang="en-US" sz="12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2132539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Red">
    <p:bg>
      <p:bgPr>
        <a:solidFill>
          <a:srgbClr val="E8483C"/>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sldNum" idx="12"/>
          </p:nvPr>
        </p:nvSpPr>
        <p:spPr>
          <a:xfrm>
            <a:off x="695588" y="6229349"/>
            <a:ext cx="232168" cy="231987"/>
          </a:xfrm>
          <a:prstGeom prst="rect">
            <a:avLst/>
          </a:prstGeom>
          <a:noFill/>
          <a:ln>
            <a:noFill/>
          </a:ln>
        </p:spPr>
        <p:txBody>
          <a:bodyPr lIns="17125" tIns="17125" rIns="17125" bIns="17125" anchor="t" anchorCtr="0">
            <a:noAutofit/>
          </a:bodyPr>
          <a:lstStyle/>
          <a:p>
            <a:pPr algn="ctr">
              <a:buClr>
                <a:srgbClr val="FFFFFF"/>
              </a:buClr>
              <a:buSzPct val="25000"/>
              <a:buFont typeface="Open Sans"/>
              <a:buNone/>
            </a:pPr>
            <a:fld id="{00000000-1234-1234-1234-123412341234}" type="slidenum">
              <a:rPr lang="en-US" sz="1200">
                <a:solidFill>
                  <a:srgbClr val="FFFFFF"/>
                </a:solidFill>
                <a:latin typeface="Open Sans"/>
                <a:ea typeface="Open Sans"/>
                <a:cs typeface="Open Sans"/>
                <a:sym typeface="Open Sans"/>
              </a:rPr>
              <a:pPr algn="ctr">
                <a:buClr>
                  <a:srgbClr val="FFFFFF"/>
                </a:buClr>
                <a:buSzPct val="25000"/>
                <a:buFont typeface="Open Sans"/>
                <a:buNone/>
              </a:pPr>
              <a:t>‹N›</a:t>
            </a:fld>
            <a:endParaRPr lang="en-US" sz="12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583182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D18269-CD32-429B-80E4-27A96AE6C0EC}"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463315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D18269-CD32-429B-80E4-27A96AE6C0EC}" type="datetimeFigureOut">
              <a:rPr lang="en-US" smtClean="0"/>
              <a:t>9/6/2017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179062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D18269-CD32-429B-80E4-27A96AE6C0EC}" type="datetimeFigureOut">
              <a:rPr lang="en-US" smtClean="0"/>
              <a:t>9/6/2017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96599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6238874"/>
            <a:ext cx="12192000" cy="619125"/>
          </a:xfrm>
          <a:prstGeom prst="rect">
            <a:avLst/>
          </a:prstGeom>
          <a:gradFill>
            <a:gsLst>
              <a:gs pos="0">
                <a:srgbClr val="BFBEBE"/>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9D18269-CD32-429B-80E4-27A96AE6C0EC}" type="datetimeFigureOut">
              <a:rPr lang="en-US" smtClean="0"/>
              <a:t>9/6/2017</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F0D9605-A831-4471-A4C4-EBFA8615ADCD}" type="slidenum">
              <a:rPr lang="en-US" smtClean="0"/>
              <a:t>‹N›</a:t>
            </a:fld>
            <a:endParaRPr lang="en-US"/>
          </a:p>
        </p:txBody>
      </p:sp>
      <p:grpSp>
        <p:nvGrpSpPr>
          <p:cNvPr id="6" name="Group 20"/>
          <p:cNvGrpSpPr>
            <a:grpSpLocks noChangeAspect="1"/>
          </p:cNvGrpSpPr>
          <p:nvPr userDrawn="1"/>
        </p:nvGrpSpPr>
        <p:grpSpPr bwMode="auto">
          <a:xfrm flipV="1">
            <a:off x="1" y="-599232"/>
            <a:ext cx="2407278" cy="396032"/>
            <a:chOff x="0" y="0"/>
            <a:chExt cx="5963" cy="981"/>
          </a:xfrm>
        </p:grpSpPr>
        <p:sp>
          <p:nvSpPr>
            <p:cNvPr id="7" name="Oval 21"/>
            <p:cNvSpPr>
              <a:spLocks noChangeArrowheads="1"/>
            </p:cNvSpPr>
            <p:nvPr/>
          </p:nvSpPr>
          <p:spPr bwMode="auto">
            <a:xfrm>
              <a:off x="1246" y="0"/>
              <a:ext cx="978" cy="981"/>
            </a:xfrm>
            <a:prstGeom prst="ellipse">
              <a:avLst/>
            </a:pr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22"/>
            <p:cNvSpPr>
              <a:spLocks noChangeArrowheads="1"/>
            </p:cNvSpPr>
            <p:nvPr/>
          </p:nvSpPr>
          <p:spPr bwMode="auto">
            <a:xfrm>
              <a:off x="0" y="0"/>
              <a:ext cx="978" cy="981"/>
            </a:xfrm>
            <a:prstGeom prst="ellipse">
              <a:avLst/>
            </a:prstGeom>
            <a:solidFill>
              <a:srgbClr val="D80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23"/>
            <p:cNvSpPr>
              <a:spLocks noChangeArrowheads="1"/>
            </p:cNvSpPr>
            <p:nvPr/>
          </p:nvSpPr>
          <p:spPr bwMode="auto">
            <a:xfrm>
              <a:off x="2493" y="0"/>
              <a:ext cx="977" cy="981"/>
            </a:xfrm>
            <a:prstGeom prst="ellipse">
              <a:avLst/>
            </a:prstGeom>
            <a:solidFill>
              <a:srgbClr val="196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24"/>
            <p:cNvSpPr>
              <a:spLocks noChangeArrowheads="1"/>
            </p:cNvSpPr>
            <p:nvPr/>
          </p:nvSpPr>
          <p:spPr bwMode="auto">
            <a:xfrm>
              <a:off x="3739" y="0"/>
              <a:ext cx="978" cy="981"/>
            </a:xfrm>
            <a:prstGeom prst="ellipse">
              <a:avLst/>
            </a:prstGeom>
            <a:solidFill>
              <a:srgbClr val="6F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25"/>
            <p:cNvSpPr>
              <a:spLocks noChangeArrowheads="1"/>
            </p:cNvSpPr>
            <p:nvPr/>
          </p:nvSpPr>
          <p:spPr bwMode="auto">
            <a:xfrm>
              <a:off x="4986" y="0"/>
              <a:ext cx="977" cy="981"/>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3"/>
          <p:cNvSpPr>
            <a:spLocks/>
          </p:cNvSpPr>
          <p:nvPr userDrawn="1"/>
        </p:nvSpPr>
        <p:spPr bwMode="auto">
          <a:xfrm flipH="1">
            <a:off x="8620125" y="0"/>
            <a:ext cx="3571875" cy="3567112"/>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3" name="Freeform 7"/>
          <p:cNvSpPr>
            <a:spLocks/>
          </p:cNvSpPr>
          <p:nvPr userDrawn="1"/>
        </p:nvSpPr>
        <p:spPr bwMode="auto">
          <a:xfrm flipH="1">
            <a:off x="7964488" y="273051"/>
            <a:ext cx="4227512" cy="4213225"/>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a:gsLst>
              <a:gs pos="0">
                <a:schemeClr val="bg1">
                  <a:lumMod val="95000"/>
                </a:schemeClr>
              </a:gs>
              <a:gs pos="100000">
                <a:schemeClr val="bg1">
                  <a:lumMod val="85000"/>
                  <a:alpha val="26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8"/>
          <p:cNvSpPr>
            <a:spLocks/>
          </p:cNvSpPr>
          <p:nvPr userDrawn="1"/>
        </p:nvSpPr>
        <p:spPr bwMode="auto">
          <a:xfrm flipH="1">
            <a:off x="11422063" y="1474788"/>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gradFill flip="none" rotWithShape="1">
            <a:gsLst>
              <a:gs pos="0">
                <a:schemeClr val="bg1"/>
              </a:gs>
              <a:gs pos="100000">
                <a:schemeClr val="bg1">
                  <a:lumMod val="9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userDrawn="1"/>
        </p:nvSpPr>
        <p:spPr bwMode="auto">
          <a:xfrm flipH="1">
            <a:off x="7288212" y="-1"/>
            <a:ext cx="3290748" cy="258127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6" name="Freeform 5"/>
          <p:cNvSpPr>
            <a:spLocks/>
          </p:cNvSpPr>
          <p:nvPr userDrawn="1"/>
        </p:nvSpPr>
        <p:spPr bwMode="auto">
          <a:xfrm flipH="1">
            <a:off x="10839451" y="0"/>
            <a:ext cx="1352549" cy="1350748"/>
          </a:xfrm>
          <a:custGeom>
            <a:avLst/>
            <a:gdLst>
              <a:gd name="T0" fmla="*/ 6 w 2253"/>
              <a:gd name="T1" fmla="*/ 0 h 2250"/>
              <a:gd name="T2" fmla="*/ 2253 w 2253"/>
              <a:gd name="T3" fmla="*/ 0 h 2250"/>
              <a:gd name="T4" fmla="*/ 0 w 2253"/>
              <a:gd name="T5" fmla="*/ 2250 h 2250"/>
              <a:gd name="T6" fmla="*/ 6 w 2253"/>
              <a:gd name="T7" fmla="*/ 0 h 2250"/>
            </a:gdLst>
            <a:ahLst/>
            <a:cxnLst>
              <a:cxn ang="0">
                <a:pos x="T0" y="T1"/>
              </a:cxn>
              <a:cxn ang="0">
                <a:pos x="T2" y="T3"/>
              </a:cxn>
              <a:cxn ang="0">
                <a:pos x="T4" y="T5"/>
              </a:cxn>
              <a:cxn ang="0">
                <a:pos x="T6" y="T7"/>
              </a:cxn>
            </a:cxnLst>
            <a:rect l="0" t="0" r="r" b="b"/>
            <a:pathLst>
              <a:path w="2253" h="2250">
                <a:moveTo>
                  <a:pt x="6" y="0"/>
                </a:moveTo>
                <a:lnTo>
                  <a:pt x="2253" y="0"/>
                </a:lnTo>
                <a:lnTo>
                  <a:pt x="0" y="2250"/>
                </a:lnTo>
                <a:lnTo>
                  <a:pt x="6" y="0"/>
                </a:lnTo>
                <a:close/>
              </a:path>
            </a:pathLst>
          </a:custGeom>
          <a:gradFill>
            <a:gsLst>
              <a:gs pos="0">
                <a:schemeClr val="bg1"/>
              </a:gs>
              <a:gs pos="100000">
                <a:schemeClr val="bg1">
                  <a:lumMod val="8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7" name="Freeform 17"/>
          <p:cNvSpPr>
            <a:spLocks/>
          </p:cNvSpPr>
          <p:nvPr userDrawn="1"/>
        </p:nvSpPr>
        <p:spPr bwMode="auto">
          <a:xfrm flipH="1">
            <a:off x="6566932" y="1588"/>
            <a:ext cx="2582386" cy="2579687"/>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18481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D18269-CD32-429B-80E4-27A96AE6C0EC}"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810360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D18269-CD32-429B-80E4-27A96AE6C0EC}"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954963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D18269-CD32-429B-80E4-27A96AE6C0EC}" type="datetimeFigureOut">
              <a:rPr lang="en-US" smtClean="0"/>
              <a:t>9/6/2017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D9605-A831-4471-A4C4-EBFA8615ADCD}" type="slidenum">
              <a:rPr lang="en-US" smtClean="0"/>
              <a:t>‹N›</a:t>
            </a:fld>
            <a:endParaRPr lang="en-US"/>
          </a:p>
        </p:txBody>
      </p:sp>
    </p:spTree>
    <p:extLst>
      <p:ext uri="{BB962C8B-B14F-4D97-AF65-F5344CB8AC3E}">
        <p14:creationId xmlns:p14="http://schemas.microsoft.com/office/powerpoint/2010/main" val="332918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pos="529" userDrawn="1">
          <p15:clr>
            <a:srgbClr val="F26B43"/>
          </p15:clr>
        </p15:guide>
        <p15:guide id="4" pos="7151" userDrawn="1">
          <p15:clr>
            <a:srgbClr val="F26B43"/>
          </p15:clr>
        </p15:guide>
        <p15:guide id="5" orient="horz" pos="346" userDrawn="1">
          <p15:clr>
            <a:srgbClr val="F26B43"/>
          </p15:clr>
        </p15:guide>
        <p15:guide id="6" orient="horz" pos="38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9pPr>
          </a:lstStyle>
          <a:p>
            <a:endParaRPr/>
          </a:p>
        </p:txBody>
      </p:sp>
      <p:sp>
        <p:nvSpPr>
          <p:cNvPr id="7" name="Shape 7"/>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342900" marR="0" lvl="0" indent="-13970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1pPr>
            <a:lvl2pPr marL="783771" marR="0" lvl="1" indent="-123371"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2pPr>
            <a:lvl3pPr marL="1219200" marR="0" lvl="2" indent="-10160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3pPr>
            <a:lvl4pPr marL="1737360" marR="0" lvl="3"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4pPr>
            <a:lvl5pPr marL="2194560" marR="0" lvl="4"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5pPr>
            <a:lvl6pPr marL="2651760" marR="0" lvl="5"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6pPr>
            <a:lvl7pPr marL="3108960" marR="0" lvl="6"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7pPr>
            <a:lvl8pPr marL="3566159" marR="0" lvl="7" indent="-162559"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8pPr>
            <a:lvl9pPr marL="4023359" marR="0" lvl="8" indent="-162559"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Lato"/>
              <a:buNone/>
            </a:pPr>
            <a:fld id="{00000000-1234-1234-1234-123412341234}" type="slidenum">
              <a:rPr lang="en-US" sz="1600" kern="0">
                <a:solidFill>
                  <a:srgbClr val="888888"/>
                </a:solidFill>
                <a:latin typeface="Lato"/>
                <a:ea typeface="Lato"/>
                <a:cs typeface="Lato"/>
                <a:sym typeface="Lato"/>
              </a:rPr>
              <a:pPr algn="r">
                <a:buClr>
                  <a:srgbClr val="888888"/>
                </a:buClr>
                <a:buSzPct val="25000"/>
                <a:buFont typeface="Lato"/>
                <a:buNone/>
              </a:pPr>
              <a:t>‹N›</a:t>
            </a:fld>
            <a:endParaRPr lang="en-US" sz="1600" kern="0">
              <a:solidFill>
                <a:srgbClr val="888888"/>
              </a:solidFill>
              <a:latin typeface="Lato"/>
              <a:ea typeface="Lato"/>
              <a:cs typeface="Lato"/>
              <a:sym typeface="Lato"/>
            </a:endParaRPr>
          </a:p>
        </p:txBody>
      </p:sp>
    </p:spTree>
    <p:extLst>
      <p:ext uri="{BB962C8B-B14F-4D97-AF65-F5344CB8AC3E}">
        <p14:creationId xmlns:p14="http://schemas.microsoft.com/office/powerpoint/2010/main" val="322181790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sv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8.sv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1399" y="975037"/>
            <a:ext cx="7720635" cy="2209799"/>
          </a:xfrm>
        </p:spPr>
        <p:txBody>
          <a:bodyPr>
            <a:normAutofit fontScale="90000"/>
          </a:bodyPr>
          <a:lstStyle/>
          <a:p>
            <a:r>
              <a:rPr lang="it-IT" dirty="0"/>
              <a:t>Connettore </a:t>
            </a:r>
            <a:r>
              <a:rPr lang="it-IT" dirty="0" err="1"/>
              <a:t>Publish-Subscribe</a:t>
            </a:r>
            <a:r>
              <a:rPr lang="it-IT" dirty="0"/>
              <a:t> Content-</a:t>
            </a:r>
            <a:r>
              <a:rPr lang="it-IT" dirty="0" err="1"/>
              <a:t>Based</a:t>
            </a:r>
            <a:r>
              <a:rPr lang="it-IT" dirty="0"/>
              <a:t> adeguato ad ambiente Mobile per mezzo di politiche adattative</a:t>
            </a:r>
            <a:endParaRPr lang="en-US" dirty="0"/>
          </a:p>
        </p:txBody>
      </p:sp>
      <p:sp>
        <p:nvSpPr>
          <p:cNvPr id="4" name="CasellaDiTesto 3">
            <a:extLst>
              <a:ext uri="{FF2B5EF4-FFF2-40B4-BE49-F238E27FC236}">
                <a16:creationId xmlns="" xmlns:a16="http://schemas.microsoft.com/office/drawing/2014/main" id="{DE23EBD4-DDA5-41CD-BE68-778FB617D304}"/>
              </a:ext>
            </a:extLst>
          </p:cNvPr>
          <p:cNvSpPr txBox="1"/>
          <p:nvPr/>
        </p:nvSpPr>
        <p:spPr>
          <a:xfrm>
            <a:off x="1041399" y="3287210"/>
            <a:ext cx="6979857" cy="1477328"/>
          </a:xfrm>
          <a:prstGeom prst="rect">
            <a:avLst/>
          </a:prstGeom>
          <a:noFill/>
        </p:spPr>
        <p:txBody>
          <a:bodyPr wrap="square" rtlCol="0">
            <a:spAutoFit/>
          </a:bodyPr>
          <a:lstStyle/>
          <a:p>
            <a:r>
              <a:rPr lang="it-IT" b="1" dirty="0"/>
              <a:t>Stefano Agostini </a:t>
            </a:r>
            <a:r>
              <a:rPr lang="it-IT" dirty="0"/>
              <a:t>Matricola: 0234240</a:t>
            </a:r>
            <a:br>
              <a:rPr lang="it-IT" dirty="0"/>
            </a:br>
            <a:r>
              <a:rPr lang="it-IT" b="1" dirty="0"/>
              <a:t>Paolo Salomè </a:t>
            </a:r>
            <a:r>
              <a:rPr lang="it-IT" dirty="0"/>
              <a:t>Matricola: 0233502</a:t>
            </a:r>
            <a:br>
              <a:rPr lang="it-IT" dirty="0"/>
            </a:br>
            <a:r>
              <a:rPr lang="it-IT" b="1" dirty="0"/>
              <a:t>Alessandro</a:t>
            </a:r>
            <a:r>
              <a:rPr lang="it-IT" dirty="0"/>
              <a:t> </a:t>
            </a:r>
            <a:r>
              <a:rPr lang="it-IT" b="1" dirty="0"/>
              <a:t>Valenti</a:t>
            </a:r>
            <a:r>
              <a:rPr lang="it-IT" dirty="0"/>
              <a:t> Matricola: 0228709</a:t>
            </a:r>
            <a:br>
              <a:rPr lang="it-IT" dirty="0"/>
            </a:br>
            <a:r>
              <a:rPr lang="it-IT" dirty="0"/>
              <a:t/>
            </a:r>
            <a:br>
              <a:rPr lang="it-IT" dirty="0"/>
            </a:br>
            <a:endParaRPr lang="it-IT" dirty="0"/>
          </a:p>
        </p:txBody>
      </p:sp>
    </p:spTree>
    <p:extLst>
      <p:ext uri="{BB962C8B-B14F-4D97-AF65-F5344CB8AC3E}">
        <p14:creationId xmlns:p14="http://schemas.microsoft.com/office/powerpoint/2010/main" val="2941354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 xmlns:a16="http://schemas.microsoft.com/office/drawing/2014/main"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 xmlns:a16="http://schemas.microsoft.com/office/drawing/2014/main"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 xmlns:a16="http://schemas.microsoft.com/office/drawing/2014/main"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 xmlns:a16="http://schemas.microsoft.com/office/drawing/2014/main"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 xmlns:a16="http://schemas.microsoft.com/office/drawing/2014/main"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 xmlns:a16="http://schemas.microsoft.com/office/drawing/2014/main"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 xmlns:a16="http://schemas.microsoft.com/office/drawing/2014/main" id="{EBAAD48C-B44D-4EC3-BB36-222A854C9914}"/>
              </a:ext>
            </a:extLst>
          </p:cNvPr>
          <p:cNvSpPr txBox="1"/>
          <p:nvPr/>
        </p:nvSpPr>
        <p:spPr>
          <a:xfrm>
            <a:off x="663099" y="1504894"/>
            <a:ext cx="8454683" cy="461665"/>
          </a:xfrm>
          <a:prstGeom prst="rect">
            <a:avLst/>
          </a:prstGeom>
          <a:noFill/>
        </p:spPr>
        <p:txBody>
          <a:bodyPr wrap="square" rtlCol="0">
            <a:spAutoFit/>
          </a:bodyPr>
          <a:lstStyle/>
          <a:p>
            <a:r>
              <a:rPr lang="it-IT" sz="2400" b="1" dirty="0" smtClean="0">
                <a:solidFill>
                  <a:srgbClr val="19627F"/>
                </a:solidFill>
              </a:rPr>
              <a:t>Interazione Nodo Mobile - Connettore</a:t>
            </a:r>
            <a:endParaRPr lang="it-IT" sz="2400" b="1" dirty="0">
              <a:solidFill>
                <a:srgbClr val="19627F"/>
              </a:solidFill>
            </a:endParaRPr>
          </a:p>
        </p:txBody>
      </p:sp>
      <p:sp>
        <p:nvSpPr>
          <p:cNvPr id="5" name="Nuvola 4"/>
          <p:cNvSpPr/>
          <p:nvPr/>
        </p:nvSpPr>
        <p:spPr>
          <a:xfrm>
            <a:off x="386346" y="2661138"/>
            <a:ext cx="2852232" cy="2019176"/>
          </a:xfrm>
          <a:prstGeom prst="cloud">
            <a:avLst/>
          </a:prstGeom>
          <a:solidFill>
            <a:srgbClr val="BFBE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smtClean="0">
                <a:solidFill>
                  <a:srgbClr val="19627F"/>
                </a:solidFill>
              </a:rPr>
              <a:t>Sistema </a:t>
            </a:r>
          </a:p>
          <a:p>
            <a:pPr algn="ctr"/>
            <a:r>
              <a:rPr lang="it-IT" b="1" dirty="0" smtClean="0">
                <a:solidFill>
                  <a:srgbClr val="19627F"/>
                </a:solidFill>
              </a:rPr>
              <a:t>Nodo Mobile</a:t>
            </a:r>
            <a:endParaRPr lang="it-IT" b="1" dirty="0">
              <a:solidFill>
                <a:srgbClr val="19627F"/>
              </a:solidFill>
            </a:endParaRPr>
          </a:p>
        </p:txBody>
      </p:sp>
      <p:sp>
        <p:nvSpPr>
          <p:cNvPr id="18" name="Nuvola 17"/>
          <p:cNvSpPr/>
          <p:nvPr/>
        </p:nvSpPr>
        <p:spPr>
          <a:xfrm>
            <a:off x="8194429" y="2499945"/>
            <a:ext cx="2836985" cy="215399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smtClean="0"/>
              <a:t>Connettore</a:t>
            </a:r>
            <a:endParaRPr lang="it-IT" b="1" dirty="0"/>
          </a:p>
        </p:txBody>
      </p:sp>
      <p:pic>
        <p:nvPicPr>
          <p:cNvPr id="3074" name="Picture 2" descr="C:\Users\Hp\Desktop\Untitled 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30" y="1849329"/>
            <a:ext cx="891909" cy="9383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Hp\Desktop\Untitled 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029" y="3142927"/>
            <a:ext cx="891909" cy="9383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Hp\Desktop\Untitled 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30" y="4360599"/>
            <a:ext cx="891909" cy="93836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ttore 2 6"/>
          <p:cNvCxnSpPr>
            <a:stCxn id="5" idx="0"/>
            <a:endCxn id="3074" idx="1"/>
          </p:cNvCxnSpPr>
          <p:nvPr/>
        </p:nvCxnSpPr>
        <p:spPr>
          <a:xfrm flipV="1">
            <a:off x="3236201" y="2318511"/>
            <a:ext cx="3105029" cy="13522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Connettore 2 8"/>
          <p:cNvCxnSpPr>
            <a:stCxn id="5" idx="0"/>
            <a:endCxn id="19" idx="1"/>
          </p:cNvCxnSpPr>
          <p:nvPr/>
        </p:nvCxnSpPr>
        <p:spPr>
          <a:xfrm flipV="1">
            <a:off x="3236201" y="3612109"/>
            <a:ext cx="3092828" cy="5861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Connettore 2 13"/>
          <p:cNvCxnSpPr>
            <a:stCxn id="5" idx="0"/>
            <a:endCxn id="20" idx="1"/>
          </p:cNvCxnSpPr>
          <p:nvPr/>
        </p:nvCxnSpPr>
        <p:spPr>
          <a:xfrm>
            <a:off x="3236201" y="3670726"/>
            <a:ext cx="3105029" cy="11590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Connettore 2 15"/>
          <p:cNvCxnSpPr>
            <a:stCxn id="3074" idx="3"/>
            <a:endCxn id="18" idx="2"/>
          </p:cNvCxnSpPr>
          <p:nvPr/>
        </p:nvCxnSpPr>
        <p:spPr>
          <a:xfrm>
            <a:off x="7233139" y="2318511"/>
            <a:ext cx="970090" cy="1258430"/>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Connettore 2 21"/>
          <p:cNvCxnSpPr>
            <a:stCxn id="19" idx="3"/>
            <a:endCxn id="18" idx="2"/>
          </p:cNvCxnSpPr>
          <p:nvPr/>
        </p:nvCxnSpPr>
        <p:spPr>
          <a:xfrm flipV="1">
            <a:off x="7220938" y="3576941"/>
            <a:ext cx="982291" cy="35168"/>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a:stCxn id="20" idx="3"/>
            <a:endCxn id="18" idx="2"/>
          </p:cNvCxnSpPr>
          <p:nvPr/>
        </p:nvCxnSpPr>
        <p:spPr>
          <a:xfrm flipV="1">
            <a:off x="7233139" y="3576941"/>
            <a:ext cx="970090" cy="1252840"/>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pic>
        <p:nvPicPr>
          <p:cNvPr id="37" name="Picture 2" descr="C:\Users\Hp\Desktop\Untitled 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738" y="5099544"/>
            <a:ext cx="891909" cy="938363"/>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ttore 7 27"/>
          <p:cNvCxnSpPr>
            <a:stCxn id="18" idx="1"/>
            <a:endCxn id="37" idx="3"/>
          </p:cNvCxnSpPr>
          <p:nvPr/>
        </p:nvCxnSpPr>
        <p:spPr>
          <a:xfrm rot="5400000">
            <a:off x="6112243" y="2068047"/>
            <a:ext cx="917084" cy="6084275"/>
          </a:xfrm>
          <a:prstGeom prst="curvedConnector2">
            <a:avLst/>
          </a:prstGeom>
          <a:ln w="25400">
            <a:solidFill>
              <a:srgbClr val="D80F79"/>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ttore 7 29"/>
          <p:cNvCxnSpPr>
            <a:stCxn id="37" idx="1"/>
            <a:endCxn id="5" idx="1"/>
          </p:cNvCxnSpPr>
          <p:nvPr/>
        </p:nvCxnSpPr>
        <p:spPr>
          <a:xfrm rot="10800000">
            <a:off x="1812462" y="4678164"/>
            <a:ext cx="824276" cy="890562"/>
          </a:xfrm>
          <a:prstGeom prst="curvedConnector2">
            <a:avLst/>
          </a:prstGeom>
          <a:ln w="25400">
            <a:solidFill>
              <a:srgbClr val="D80F79"/>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CasellaDiTesto 30"/>
          <p:cNvSpPr txBox="1"/>
          <p:nvPr/>
        </p:nvSpPr>
        <p:spPr>
          <a:xfrm>
            <a:off x="2447336" y="4832713"/>
            <a:ext cx="1236621" cy="307777"/>
          </a:xfrm>
          <a:prstGeom prst="rect">
            <a:avLst/>
          </a:prstGeom>
          <a:noFill/>
        </p:spPr>
        <p:txBody>
          <a:bodyPr wrap="none" rtlCol="0">
            <a:spAutoFit/>
          </a:bodyPr>
          <a:lstStyle/>
          <a:p>
            <a:r>
              <a:rPr lang="it-IT" sz="1400" b="1" dirty="0" smtClean="0">
                <a:solidFill>
                  <a:srgbClr val="D80F79"/>
                </a:solidFill>
              </a:rPr>
              <a:t>Coda dedicata</a:t>
            </a:r>
            <a:endParaRPr lang="it-IT" sz="1400" b="1" dirty="0">
              <a:solidFill>
                <a:srgbClr val="D80F79"/>
              </a:solidFill>
            </a:endParaRPr>
          </a:p>
        </p:txBody>
      </p:sp>
      <p:sp>
        <p:nvSpPr>
          <p:cNvPr id="43" name="CasellaDiTesto 42"/>
          <p:cNvSpPr txBox="1"/>
          <p:nvPr/>
        </p:nvSpPr>
        <p:spPr>
          <a:xfrm>
            <a:off x="5980827" y="1536927"/>
            <a:ext cx="1609095" cy="307777"/>
          </a:xfrm>
          <a:prstGeom prst="rect">
            <a:avLst/>
          </a:prstGeom>
          <a:noFill/>
        </p:spPr>
        <p:txBody>
          <a:bodyPr wrap="none" rtlCol="0">
            <a:spAutoFit/>
          </a:bodyPr>
          <a:lstStyle/>
          <a:p>
            <a:r>
              <a:rPr lang="it-IT" sz="1400" b="1" dirty="0" smtClean="0">
                <a:solidFill>
                  <a:srgbClr val="19627F"/>
                </a:solidFill>
              </a:rPr>
              <a:t>Coda Sottoscrizioni</a:t>
            </a:r>
            <a:endParaRPr lang="it-IT" sz="1400" b="1" dirty="0">
              <a:solidFill>
                <a:srgbClr val="19627F"/>
              </a:solidFill>
            </a:endParaRPr>
          </a:p>
        </p:txBody>
      </p:sp>
      <p:sp>
        <p:nvSpPr>
          <p:cNvPr id="44" name="CasellaDiTesto 43"/>
          <p:cNvSpPr txBox="1"/>
          <p:nvPr/>
        </p:nvSpPr>
        <p:spPr>
          <a:xfrm>
            <a:off x="6156671" y="2840729"/>
            <a:ext cx="1284326" cy="307777"/>
          </a:xfrm>
          <a:prstGeom prst="rect">
            <a:avLst/>
          </a:prstGeom>
          <a:noFill/>
        </p:spPr>
        <p:txBody>
          <a:bodyPr wrap="none" rtlCol="0">
            <a:spAutoFit/>
          </a:bodyPr>
          <a:lstStyle/>
          <a:p>
            <a:r>
              <a:rPr lang="it-IT" sz="1400" b="1" dirty="0" smtClean="0">
                <a:solidFill>
                  <a:srgbClr val="19627F"/>
                </a:solidFill>
              </a:rPr>
              <a:t>Coda Notifiche</a:t>
            </a:r>
            <a:endParaRPr lang="it-IT" sz="1400" b="1" dirty="0">
              <a:solidFill>
                <a:srgbClr val="19627F"/>
              </a:solidFill>
            </a:endParaRPr>
          </a:p>
        </p:txBody>
      </p:sp>
      <p:sp>
        <p:nvSpPr>
          <p:cNvPr id="45" name="CasellaDiTesto 44"/>
          <p:cNvSpPr txBox="1"/>
          <p:nvPr/>
        </p:nvSpPr>
        <p:spPr>
          <a:xfrm>
            <a:off x="5910967" y="4081290"/>
            <a:ext cx="1758943" cy="307777"/>
          </a:xfrm>
          <a:prstGeom prst="rect">
            <a:avLst/>
          </a:prstGeom>
          <a:noFill/>
        </p:spPr>
        <p:txBody>
          <a:bodyPr wrap="none" rtlCol="0">
            <a:spAutoFit/>
          </a:bodyPr>
          <a:lstStyle/>
          <a:p>
            <a:r>
              <a:rPr lang="it-IT" sz="1400" b="1" dirty="0" smtClean="0">
                <a:solidFill>
                  <a:srgbClr val="19627F"/>
                </a:solidFill>
              </a:rPr>
              <a:t>Coda Creazione </a:t>
            </a:r>
            <a:r>
              <a:rPr lang="it-IT" sz="1400" b="1" dirty="0" err="1" smtClean="0">
                <a:solidFill>
                  <a:srgbClr val="19627F"/>
                </a:solidFill>
              </a:rPr>
              <a:t>Topic</a:t>
            </a:r>
            <a:endParaRPr lang="it-IT" sz="1400" b="1" dirty="0">
              <a:solidFill>
                <a:srgbClr val="19627F"/>
              </a:solidFill>
            </a:endParaRPr>
          </a:p>
        </p:txBody>
      </p:sp>
      <p:pic>
        <p:nvPicPr>
          <p:cNvPr id="3075" name="Picture 3" descr="C:\Users\Hp\Desktop\Untitled 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1491" y="4875076"/>
            <a:ext cx="633290" cy="758694"/>
          </a:xfrm>
          <a:prstGeom prst="rect">
            <a:avLst/>
          </a:prstGeom>
          <a:noFill/>
          <a:extLst>
            <a:ext uri="{909E8E84-426E-40DD-AFC4-6F175D3DCCD1}">
              <a14:hiddenFill xmlns:a14="http://schemas.microsoft.com/office/drawing/2010/main">
                <a:solidFill>
                  <a:srgbClr val="FFFFFF"/>
                </a:solidFill>
              </a14:hiddenFill>
            </a:ext>
          </a:extLst>
        </p:spPr>
      </p:pic>
      <p:cxnSp>
        <p:nvCxnSpPr>
          <p:cNvPr id="3073" name="Connettore 2 3072"/>
          <p:cNvCxnSpPr>
            <a:endCxn id="3075" idx="0"/>
          </p:cNvCxnSpPr>
          <p:nvPr/>
        </p:nvCxnSpPr>
        <p:spPr>
          <a:xfrm>
            <a:off x="10527323" y="4250253"/>
            <a:ext cx="650813" cy="624823"/>
          </a:xfrm>
          <a:prstGeom prst="straightConnector1">
            <a:avLst/>
          </a:prstGeom>
          <a:ln w="25400">
            <a:solidFill>
              <a:srgbClr val="6F878C"/>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78" name="CasellaDiTesto 3077"/>
          <p:cNvSpPr txBox="1"/>
          <p:nvPr/>
        </p:nvSpPr>
        <p:spPr>
          <a:xfrm>
            <a:off x="10665816" y="5670796"/>
            <a:ext cx="1146468" cy="338554"/>
          </a:xfrm>
          <a:prstGeom prst="rect">
            <a:avLst/>
          </a:prstGeom>
          <a:noFill/>
        </p:spPr>
        <p:txBody>
          <a:bodyPr wrap="none" rtlCol="0">
            <a:spAutoFit/>
          </a:bodyPr>
          <a:lstStyle/>
          <a:p>
            <a:r>
              <a:rPr lang="it-IT" sz="1600" b="1" dirty="0" err="1" smtClean="0">
                <a:solidFill>
                  <a:srgbClr val="6F878C"/>
                </a:solidFill>
              </a:rPr>
              <a:t>DynamoDB</a:t>
            </a:r>
            <a:endParaRPr lang="it-IT" sz="1600" b="1" dirty="0">
              <a:solidFill>
                <a:srgbClr val="6F878C"/>
              </a:solidFill>
            </a:endParaRPr>
          </a:p>
        </p:txBody>
      </p:sp>
    </p:spTree>
    <p:extLst>
      <p:ext uri="{BB962C8B-B14F-4D97-AF65-F5344CB8AC3E}">
        <p14:creationId xmlns:p14="http://schemas.microsoft.com/office/powerpoint/2010/main" val="2060346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Matematico</a:t>
            </a: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 xmlns:a16="http://schemas.microsoft.com/office/drawing/2014/main"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 xmlns:a16="http://schemas.microsoft.com/office/drawing/2014/main"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 xmlns:a16="http://schemas.microsoft.com/office/drawing/2014/main"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 xmlns:a16="http://schemas.microsoft.com/office/drawing/2014/main"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 xmlns:a16="http://schemas.microsoft.com/office/drawing/2014/main"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 xmlns:a16="http://schemas.microsoft.com/office/drawing/2014/main"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 xmlns:a16="http://schemas.microsoft.com/office/drawing/2014/main"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 xmlns:a16="http://schemas.microsoft.com/office/drawing/2014/main"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2" name="Rettangolo 1"/>
          <p:cNvSpPr/>
          <p:nvPr/>
        </p:nvSpPr>
        <p:spPr>
          <a:xfrm>
            <a:off x="805283" y="1621373"/>
            <a:ext cx="10132348" cy="4401205"/>
          </a:xfrm>
          <a:prstGeom prst="rect">
            <a:avLst/>
          </a:prstGeom>
        </p:spPr>
        <p:txBody>
          <a:bodyPr wrap="square">
            <a:spAutoFit/>
          </a:bodyPr>
          <a:lstStyle/>
          <a:p>
            <a:pPr marL="342900" indent="-342900">
              <a:buClr>
                <a:srgbClr val="D80F79"/>
              </a:buClr>
              <a:buFont typeface="Arial" pitchFamily="34" charset="0"/>
              <a:buChar char="•"/>
            </a:pPr>
            <a:r>
              <a:rPr lang="it-IT" sz="2000" dirty="0"/>
              <a:t>Si vuole dimostrare l'esistenza di una relazione funzionale che lega la </a:t>
            </a:r>
            <a:r>
              <a:rPr lang="it-IT" sz="2000" dirty="0">
                <a:solidFill>
                  <a:srgbClr val="19627F"/>
                </a:solidFill>
              </a:rPr>
              <a:t>velocità di scarica della batteria</a:t>
            </a:r>
            <a:r>
              <a:rPr lang="it-IT" sz="2000" dirty="0"/>
              <a:t> alla </a:t>
            </a:r>
            <a:r>
              <a:rPr lang="it-IT" sz="2000" dirty="0">
                <a:solidFill>
                  <a:srgbClr val="19627F"/>
                </a:solidFill>
              </a:rPr>
              <a:t>frequenza di pull </a:t>
            </a:r>
            <a:r>
              <a:rPr lang="it-IT" sz="2000" dirty="0"/>
              <a:t>da parte del nodo mobile​ sulla sua coda dedicata.</a:t>
            </a:r>
            <a:r>
              <a:rPr lang="it-IT" sz="2000" dirty="0" smtClean="0"/>
              <a:t>​</a:t>
            </a:r>
            <a:r>
              <a:rPr lang="it-IT" sz="2000" dirty="0"/>
              <a:t/>
            </a:r>
            <a:br>
              <a:rPr lang="it-IT" sz="2000" dirty="0"/>
            </a:br>
            <a:endParaRPr lang="it-IT" sz="2000" dirty="0" smtClean="0"/>
          </a:p>
          <a:p>
            <a:pPr marL="285750" indent="-285750">
              <a:buClr>
                <a:srgbClr val="D80F79"/>
              </a:buClr>
              <a:buFont typeface="Arial" pitchFamily="34" charset="0"/>
              <a:buChar char="•"/>
            </a:pPr>
            <a:r>
              <a:rPr lang="it-IT" sz="2000" dirty="0" smtClean="0"/>
              <a:t>Una </a:t>
            </a:r>
            <a:r>
              <a:rPr lang="it-IT" sz="2000" dirty="0"/>
              <a:t>tale relazione tra le due grandezze </a:t>
            </a:r>
            <a:r>
              <a:rPr lang="it-IT" sz="2000" dirty="0" smtClean="0"/>
              <a:t>consentirebbe di </a:t>
            </a:r>
            <a:r>
              <a:rPr lang="it-IT" sz="2000" dirty="0"/>
              <a:t>limitare il deterioramento della salute della batteria modificando </a:t>
            </a:r>
            <a:r>
              <a:rPr lang="it-IT" sz="2000" dirty="0" smtClean="0"/>
              <a:t>opportunamente il </a:t>
            </a:r>
            <a:r>
              <a:rPr lang="it-IT" sz="2000" dirty="0"/>
              <a:t>valore della frequenza di pull.​</a:t>
            </a:r>
            <a:br>
              <a:rPr lang="it-IT" sz="2000" dirty="0"/>
            </a:br>
            <a:endParaRPr lang="it-IT" sz="2000" dirty="0" smtClean="0"/>
          </a:p>
          <a:p>
            <a:pPr marL="285750" indent="-285750">
              <a:buClr>
                <a:srgbClr val="D80F79"/>
              </a:buClr>
              <a:buFont typeface="Arial" pitchFamily="34" charset="0"/>
              <a:buChar char="•"/>
            </a:pPr>
            <a:r>
              <a:rPr lang="it-IT" sz="2000" dirty="0" smtClean="0"/>
              <a:t>Per </a:t>
            </a:r>
            <a:r>
              <a:rPr lang="it-IT" sz="2000" dirty="0"/>
              <a:t>effettuare </a:t>
            </a:r>
            <a:r>
              <a:rPr lang="it-IT" sz="2000" dirty="0" smtClean="0"/>
              <a:t>i Test </a:t>
            </a:r>
            <a:r>
              <a:rPr lang="it-IT" sz="2000" dirty="0"/>
              <a:t>è stata utilizzato il tool </a:t>
            </a:r>
            <a:r>
              <a:rPr lang="it-IT" sz="2000" dirty="0">
                <a:solidFill>
                  <a:srgbClr val="19627F"/>
                </a:solidFill>
              </a:rPr>
              <a:t>Battery-Hystorian</a:t>
            </a:r>
            <a:r>
              <a:rPr lang="it-IT" sz="2000" dirty="0"/>
              <a:t>, il quale permette di monitorare il consumo </a:t>
            </a:r>
            <a:r>
              <a:rPr lang="it-IT" sz="2000" dirty="0" smtClean="0"/>
              <a:t>energetico del dispositivo </a:t>
            </a:r>
            <a:r>
              <a:rPr lang="it-IT" sz="2000" dirty="0"/>
              <a:t>durante l'esecuzione dell'applicazione.​</a:t>
            </a:r>
            <a:br>
              <a:rPr lang="it-IT" sz="2000" dirty="0"/>
            </a:br>
            <a:endParaRPr lang="it-IT" sz="2000" dirty="0" smtClean="0"/>
          </a:p>
          <a:p>
            <a:pPr marL="285750" indent="-285750">
              <a:buClr>
                <a:srgbClr val="D80F79"/>
              </a:buClr>
              <a:buFont typeface="Arial" pitchFamily="34" charset="0"/>
              <a:buChar char="•"/>
            </a:pPr>
            <a:r>
              <a:rPr lang="it-IT" sz="2000" dirty="0" smtClean="0"/>
              <a:t>Al </a:t>
            </a:r>
            <a:r>
              <a:rPr lang="it-IT" sz="2000" dirty="0"/>
              <a:t>termine di ogni Test, i dati misurati sono stati sottoposti a </a:t>
            </a:r>
            <a:r>
              <a:rPr lang="it-IT" sz="2000" dirty="0">
                <a:solidFill>
                  <a:srgbClr val="D80F79"/>
                </a:solidFill>
              </a:rPr>
              <a:t>regressione</a:t>
            </a:r>
            <a:r>
              <a:rPr lang="it-IT" sz="2000" dirty="0"/>
              <a:t> per identificare il modello matematico che più si adatta al comportamento osservato dai dati. ​</a:t>
            </a:r>
            <a:br>
              <a:rPr lang="it-IT" sz="2000" dirty="0"/>
            </a:br>
            <a:endParaRPr lang="it-IT" sz="2000" dirty="0" smtClean="0"/>
          </a:p>
          <a:p>
            <a:pPr marL="285750" indent="-285750">
              <a:buClr>
                <a:srgbClr val="D80F79"/>
              </a:buClr>
              <a:buFont typeface="Arial" pitchFamily="34" charset="0"/>
              <a:buChar char="•"/>
            </a:pPr>
            <a:r>
              <a:rPr lang="it-IT" sz="2000" dirty="0" smtClean="0"/>
              <a:t>​Per </a:t>
            </a:r>
            <a:r>
              <a:rPr lang="it-IT" sz="2000" dirty="0"/>
              <a:t>misurare la bontà di adattamento del modello di regressione stimato ai dati osservati, è stato utilizzato il </a:t>
            </a:r>
            <a:r>
              <a:rPr lang="it-IT" sz="2000" dirty="0">
                <a:solidFill>
                  <a:srgbClr val="6F878C"/>
                </a:solidFill>
              </a:rPr>
              <a:t>coefficiente </a:t>
            </a:r>
            <a:r>
              <a:rPr lang="it-IT" sz="2000" dirty="0" smtClean="0">
                <a:solidFill>
                  <a:srgbClr val="6F878C"/>
                </a:solidFill>
              </a:rPr>
              <a:t>di </a:t>
            </a:r>
            <a:r>
              <a:rPr lang="it-IT" sz="2000" dirty="0">
                <a:solidFill>
                  <a:srgbClr val="6F878C"/>
                </a:solidFill>
              </a:rPr>
              <a:t>determinazione </a:t>
            </a:r>
            <a:r>
              <a:rPr lang="it-IT" sz="2000" dirty="0" smtClean="0"/>
              <a:t>(</a:t>
            </a:r>
            <a:r>
              <a:rPr lang="it-IT" sz="2000" dirty="0" smtClean="0">
                <a:solidFill>
                  <a:srgbClr val="19627F"/>
                </a:solidFill>
              </a:rPr>
              <a:t>R</a:t>
            </a:r>
            <a:r>
              <a:rPr lang="it-IT" sz="2000" baseline="30000" dirty="0" smtClean="0">
                <a:solidFill>
                  <a:srgbClr val="19627F"/>
                </a:solidFill>
              </a:rPr>
              <a:t>2</a:t>
            </a:r>
            <a:r>
              <a:rPr lang="it-IT" sz="2000" dirty="0" smtClean="0"/>
              <a:t>).</a:t>
            </a:r>
            <a:endParaRPr lang="it-IT" sz="2000" dirty="0"/>
          </a:p>
        </p:txBody>
      </p:sp>
    </p:spTree>
    <p:extLst>
      <p:ext uri="{BB962C8B-B14F-4D97-AF65-F5344CB8AC3E}">
        <p14:creationId xmlns:p14="http://schemas.microsoft.com/office/powerpoint/2010/main" val="2383587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 xmlns:a16="http://schemas.microsoft.com/office/drawing/2014/main"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 xmlns:a16="http://schemas.microsoft.com/office/drawing/2014/main"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 xmlns:a16="http://schemas.microsoft.com/office/drawing/2014/main"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 xmlns:a16="http://schemas.microsoft.com/office/drawing/2014/main"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 xmlns:a16="http://schemas.microsoft.com/office/drawing/2014/main"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 xmlns:a16="http://schemas.microsoft.com/office/drawing/2014/main"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 xmlns:a16="http://schemas.microsoft.com/office/drawing/2014/main"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 xmlns:a16="http://schemas.microsoft.com/office/drawing/2014/main"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grpSp>
        <p:nvGrpSpPr>
          <p:cNvPr id="17" name="Group 14"/>
          <p:cNvGrpSpPr>
            <a:grpSpLocks noChangeAspect="1"/>
          </p:cNvGrpSpPr>
          <p:nvPr/>
        </p:nvGrpSpPr>
        <p:grpSpPr bwMode="auto">
          <a:xfrm>
            <a:off x="6451176" y="2365253"/>
            <a:ext cx="5169877" cy="3586323"/>
            <a:chOff x="4" y="-1"/>
            <a:chExt cx="7451" cy="6666"/>
          </a:xfrm>
        </p:grpSpPr>
        <p:sp>
          <p:nvSpPr>
            <p:cNvPr id="23" name="Freeform 15"/>
            <p:cNvSpPr>
              <a:spLocks/>
            </p:cNvSpPr>
            <p:nvPr/>
          </p:nvSpPr>
          <p:spPr bwMode="auto">
            <a:xfrm>
              <a:off x="5660" y="-1"/>
              <a:ext cx="1795" cy="3159"/>
            </a:xfrm>
            <a:custGeom>
              <a:avLst/>
              <a:gdLst>
                <a:gd name="T0" fmla="*/ 1795 w 1795"/>
                <a:gd name="T1" fmla="*/ 636 h 3159"/>
                <a:gd name="T2" fmla="*/ 1374 w 1795"/>
                <a:gd name="T3" fmla="*/ 0 h 3159"/>
                <a:gd name="T4" fmla="*/ 660 w 1795"/>
                <a:gd name="T5" fmla="*/ 636 h 3159"/>
                <a:gd name="T6" fmla="*/ 854 w 1795"/>
                <a:gd name="T7" fmla="*/ 636 h 3159"/>
                <a:gd name="T8" fmla="*/ 0 w 1795"/>
                <a:gd name="T9" fmla="*/ 3159 h 3159"/>
                <a:gd name="T10" fmla="*/ 728 w 1795"/>
                <a:gd name="T11" fmla="*/ 3159 h 3159"/>
                <a:gd name="T12" fmla="*/ 1582 w 1795"/>
                <a:gd name="T13" fmla="*/ 636 h 3159"/>
                <a:gd name="T14" fmla="*/ 1795 w 1795"/>
                <a:gd name="T15" fmla="*/ 636 h 3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5" h="3159">
                  <a:moveTo>
                    <a:pt x="1795" y="636"/>
                  </a:moveTo>
                  <a:lnTo>
                    <a:pt x="1374" y="0"/>
                  </a:lnTo>
                  <a:lnTo>
                    <a:pt x="660" y="636"/>
                  </a:lnTo>
                  <a:lnTo>
                    <a:pt x="854" y="636"/>
                  </a:lnTo>
                  <a:lnTo>
                    <a:pt x="0" y="3159"/>
                  </a:lnTo>
                  <a:lnTo>
                    <a:pt x="728" y="3159"/>
                  </a:lnTo>
                  <a:lnTo>
                    <a:pt x="1582" y="636"/>
                  </a:lnTo>
                  <a:lnTo>
                    <a:pt x="1795" y="636"/>
                  </a:lnTo>
                  <a:close/>
                </a:path>
              </a:pathLst>
            </a:custGeom>
            <a:gradFill flip="none" rotWithShape="1">
              <a:gsLst>
                <a:gs pos="0">
                  <a:srgbClr val="0C344C"/>
                </a:gs>
                <a:gs pos="100000">
                  <a:srgbClr val="D80F79"/>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4785" y="1328"/>
              <a:ext cx="1603" cy="1830"/>
            </a:xfrm>
            <a:custGeom>
              <a:avLst/>
              <a:gdLst>
                <a:gd name="T0" fmla="*/ 728 w 1603"/>
                <a:gd name="T1" fmla="*/ 0 h 1830"/>
                <a:gd name="T2" fmla="*/ 1603 w 1603"/>
                <a:gd name="T3" fmla="*/ 1830 h 1830"/>
                <a:gd name="T4" fmla="*/ 875 w 1603"/>
                <a:gd name="T5" fmla="*/ 1830 h 1830"/>
                <a:gd name="T6" fmla="*/ 0 w 1603"/>
                <a:gd name="T7" fmla="*/ 0 h 1830"/>
                <a:gd name="T8" fmla="*/ 728 w 1603"/>
                <a:gd name="T9" fmla="*/ 0 h 1830"/>
              </a:gdLst>
              <a:ahLst/>
              <a:cxnLst>
                <a:cxn ang="0">
                  <a:pos x="T0" y="T1"/>
                </a:cxn>
                <a:cxn ang="0">
                  <a:pos x="T2" y="T3"/>
                </a:cxn>
                <a:cxn ang="0">
                  <a:pos x="T4" y="T5"/>
                </a:cxn>
                <a:cxn ang="0">
                  <a:pos x="T6" y="T7"/>
                </a:cxn>
                <a:cxn ang="0">
                  <a:pos x="T8" y="T9"/>
                </a:cxn>
              </a:cxnLst>
              <a:rect l="0" t="0" r="r" b="b"/>
              <a:pathLst>
                <a:path w="1603" h="1830">
                  <a:moveTo>
                    <a:pt x="728" y="0"/>
                  </a:moveTo>
                  <a:lnTo>
                    <a:pt x="1603" y="1830"/>
                  </a:lnTo>
                  <a:lnTo>
                    <a:pt x="875" y="1830"/>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3719" y="1328"/>
              <a:ext cx="1794" cy="3159"/>
            </a:xfrm>
            <a:custGeom>
              <a:avLst/>
              <a:gdLst>
                <a:gd name="T0" fmla="*/ 726 w 1794"/>
                <a:gd name="T1" fmla="*/ 3159 h 3159"/>
                <a:gd name="T2" fmla="*/ 1794 w 1794"/>
                <a:gd name="T3" fmla="*/ 0 h 3159"/>
                <a:gd name="T4" fmla="*/ 1066 w 1794"/>
                <a:gd name="T5" fmla="*/ 0 h 3159"/>
                <a:gd name="T6" fmla="*/ 0 w 1794"/>
                <a:gd name="T7" fmla="*/ 3159 h 3159"/>
                <a:gd name="T8" fmla="*/ 726 w 1794"/>
                <a:gd name="T9" fmla="*/ 3159 h 3159"/>
              </a:gdLst>
              <a:ahLst/>
              <a:cxnLst>
                <a:cxn ang="0">
                  <a:pos x="T0" y="T1"/>
                </a:cxn>
                <a:cxn ang="0">
                  <a:pos x="T2" y="T3"/>
                </a:cxn>
                <a:cxn ang="0">
                  <a:pos x="T4" y="T5"/>
                </a:cxn>
                <a:cxn ang="0">
                  <a:pos x="T6" y="T7"/>
                </a:cxn>
                <a:cxn ang="0">
                  <a:pos x="T8" y="T9"/>
                </a:cxn>
              </a:cxnLst>
              <a:rect l="0" t="0" r="r" b="b"/>
              <a:pathLst>
                <a:path w="1794" h="3159">
                  <a:moveTo>
                    <a:pt x="726" y="3159"/>
                  </a:moveTo>
                  <a:lnTo>
                    <a:pt x="1794" y="0"/>
                  </a:lnTo>
                  <a:lnTo>
                    <a:pt x="1066" y="0"/>
                  </a:lnTo>
                  <a:lnTo>
                    <a:pt x="0" y="3159"/>
                  </a:lnTo>
                  <a:lnTo>
                    <a:pt x="726" y="3159"/>
                  </a:lnTo>
                  <a:close/>
                </a:path>
              </a:pathLst>
            </a:custGeom>
            <a:gradFill flip="none" rotWithShape="1">
              <a:gsLst>
                <a:gs pos="0">
                  <a:srgbClr val="0C344C"/>
                </a:gs>
                <a:gs pos="100000">
                  <a:srgbClr val="19627F"/>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2844" y="2654"/>
              <a:ext cx="1601" cy="1833"/>
            </a:xfrm>
            <a:custGeom>
              <a:avLst/>
              <a:gdLst>
                <a:gd name="T0" fmla="*/ 728 w 1601"/>
                <a:gd name="T1" fmla="*/ 0 h 1833"/>
                <a:gd name="T2" fmla="*/ 1601 w 1601"/>
                <a:gd name="T3" fmla="*/ 1833 h 1833"/>
                <a:gd name="T4" fmla="*/ 875 w 1601"/>
                <a:gd name="T5" fmla="*/ 1833 h 1833"/>
                <a:gd name="T6" fmla="*/ 0 w 1601"/>
                <a:gd name="T7" fmla="*/ 0 h 1833"/>
                <a:gd name="T8" fmla="*/ 728 w 1601"/>
                <a:gd name="T9" fmla="*/ 0 h 1833"/>
              </a:gdLst>
              <a:ahLst/>
              <a:cxnLst>
                <a:cxn ang="0">
                  <a:pos x="T0" y="T1"/>
                </a:cxn>
                <a:cxn ang="0">
                  <a:pos x="T2" y="T3"/>
                </a:cxn>
                <a:cxn ang="0">
                  <a:pos x="T4" y="T5"/>
                </a:cxn>
                <a:cxn ang="0">
                  <a:pos x="T6" y="T7"/>
                </a:cxn>
                <a:cxn ang="0">
                  <a:pos x="T8" y="T9"/>
                </a:cxn>
              </a:cxnLst>
              <a:rect l="0" t="0" r="r" b="b"/>
              <a:pathLst>
                <a:path w="1601" h="1833">
                  <a:moveTo>
                    <a:pt x="728" y="0"/>
                  </a:moveTo>
                  <a:lnTo>
                    <a:pt x="1601" y="1833"/>
                  </a:lnTo>
                  <a:lnTo>
                    <a:pt x="875" y="1833"/>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775" y="2654"/>
              <a:ext cx="1797" cy="3160"/>
            </a:xfrm>
            <a:custGeom>
              <a:avLst/>
              <a:gdLst>
                <a:gd name="T0" fmla="*/ 729 w 1797"/>
                <a:gd name="T1" fmla="*/ 3160 h 3160"/>
                <a:gd name="T2" fmla="*/ 1797 w 1797"/>
                <a:gd name="T3" fmla="*/ 0 h 3160"/>
                <a:gd name="T4" fmla="*/ 1069 w 1797"/>
                <a:gd name="T5" fmla="*/ 0 h 3160"/>
                <a:gd name="T6" fmla="*/ 0 w 1797"/>
                <a:gd name="T7" fmla="*/ 3160 h 3160"/>
                <a:gd name="T8" fmla="*/ 729 w 1797"/>
                <a:gd name="T9" fmla="*/ 3160 h 3160"/>
              </a:gdLst>
              <a:ahLst/>
              <a:cxnLst>
                <a:cxn ang="0">
                  <a:pos x="T0" y="T1"/>
                </a:cxn>
                <a:cxn ang="0">
                  <a:pos x="T2" y="T3"/>
                </a:cxn>
                <a:cxn ang="0">
                  <a:pos x="T4" y="T5"/>
                </a:cxn>
                <a:cxn ang="0">
                  <a:pos x="T6" y="T7"/>
                </a:cxn>
                <a:cxn ang="0">
                  <a:pos x="T8" y="T9"/>
                </a:cxn>
              </a:cxnLst>
              <a:rect l="0" t="0" r="r" b="b"/>
              <a:pathLst>
                <a:path w="1797" h="3160">
                  <a:moveTo>
                    <a:pt x="729" y="3160"/>
                  </a:moveTo>
                  <a:lnTo>
                    <a:pt x="1797" y="0"/>
                  </a:lnTo>
                  <a:lnTo>
                    <a:pt x="1069" y="0"/>
                  </a:lnTo>
                  <a:lnTo>
                    <a:pt x="0" y="3160"/>
                  </a:lnTo>
                  <a:lnTo>
                    <a:pt x="729" y="3160"/>
                  </a:lnTo>
                  <a:close/>
                </a:path>
              </a:pathLst>
            </a:custGeom>
            <a:gradFill flip="none" rotWithShape="1">
              <a:gsLst>
                <a:gs pos="0">
                  <a:srgbClr val="6F878C"/>
                </a:gs>
                <a:gs pos="100000">
                  <a:srgbClr val="19627F"/>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p:cNvSpPr>
              <a:spLocks/>
            </p:cNvSpPr>
            <p:nvPr/>
          </p:nvSpPr>
          <p:spPr bwMode="auto">
            <a:xfrm>
              <a:off x="903" y="3983"/>
              <a:ext cx="1601" cy="1831"/>
            </a:xfrm>
            <a:custGeom>
              <a:avLst/>
              <a:gdLst>
                <a:gd name="T0" fmla="*/ 728 w 1601"/>
                <a:gd name="T1" fmla="*/ 0 h 1831"/>
                <a:gd name="T2" fmla="*/ 1601 w 1601"/>
                <a:gd name="T3" fmla="*/ 1831 h 1831"/>
                <a:gd name="T4" fmla="*/ 872 w 1601"/>
                <a:gd name="T5" fmla="*/ 1831 h 1831"/>
                <a:gd name="T6" fmla="*/ 0 w 1601"/>
                <a:gd name="T7" fmla="*/ 0 h 1831"/>
                <a:gd name="T8" fmla="*/ 728 w 1601"/>
                <a:gd name="T9" fmla="*/ 0 h 1831"/>
              </a:gdLst>
              <a:ahLst/>
              <a:cxnLst>
                <a:cxn ang="0">
                  <a:pos x="T0" y="T1"/>
                </a:cxn>
                <a:cxn ang="0">
                  <a:pos x="T2" y="T3"/>
                </a:cxn>
                <a:cxn ang="0">
                  <a:pos x="T4" y="T5"/>
                </a:cxn>
                <a:cxn ang="0">
                  <a:pos x="T6" y="T7"/>
                </a:cxn>
                <a:cxn ang="0">
                  <a:pos x="T8" y="T9"/>
                </a:cxn>
              </a:cxnLst>
              <a:rect l="0" t="0" r="r" b="b"/>
              <a:pathLst>
                <a:path w="1601" h="1831">
                  <a:moveTo>
                    <a:pt x="728" y="0"/>
                  </a:moveTo>
                  <a:lnTo>
                    <a:pt x="1601" y="1831"/>
                  </a:lnTo>
                  <a:lnTo>
                    <a:pt x="872" y="1831"/>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p:cNvSpPr>
            <p:nvPr/>
          </p:nvSpPr>
          <p:spPr bwMode="auto">
            <a:xfrm>
              <a:off x="4" y="3983"/>
              <a:ext cx="1627" cy="2682"/>
            </a:xfrm>
            <a:custGeom>
              <a:avLst/>
              <a:gdLst>
                <a:gd name="T0" fmla="*/ 729 w 1627"/>
                <a:gd name="T1" fmla="*/ 2682 h 2682"/>
                <a:gd name="T2" fmla="*/ 1627 w 1627"/>
                <a:gd name="T3" fmla="*/ 0 h 2682"/>
                <a:gd name="T4" fmla="*/ 899 w 1627"/>
                <a:gd name="T5" fmla="*/ 0 h 2682"/>
                <a:gd name="T6" fmla="*/ 0 w 1627"/>
                <a:gd name="T7" fmla="*/ 2682 h 2682"/>
                <a:gd name="T8" fmla="*/ 729 w 1627"/>
                <a:gd name="T9" fmla="*/ 2682 h 2682"/>
              </a:gdLst>
              <a:ahLst/>
              <a:cxnLst>
                <a:cxn ang="0">
                  <a:pos x="T0" y="T1"/>
                </a:cxn>
                <a:cxn ang="0">
                  <a:pos x="T2" y="T3"/>
                </a:cxn>
                <a:cxn ang="0">
                  <a:pos x="T4" y="T5"/>
                </a:cxn>
                <a:cxn ang="0">
                  <a:pos x="T6" y="T7"/>
                </a:cxn>
                <a:cxn ang="0">
                  <a:pos x="T8" y="T9"/>
                </a:cxn>
              </a:cxnLst>
              <a:rect l="0" t="0" r="r" b="b"/>
              <a:pathLst>
                <a:path w="1627" h="2682">
                  <a:moveTo>
                    <a:pt x="729" y="2682"/>
                  </a:moveTo>
                  <a:lnTo>
                    <a:pt x="1627" y="0"/>
                  </a:lnTo>
                  <a:lnTo>
                    <a:pt x="899" y="0"/>
                  </a:lnTo>
                  <a:lnTo>
                    <a:pt x="0" y="2682"/>
                  </a:lnTo>
                  <a:lnTo>
                    <a:pt x="729" y="2682"/>
                  </a:lnTo>
                  <a:close/>
                </a:path>
              </a:pathLst>
            </a:custGeom>
            <a:gradFill flip="none" rotWithShape="1">
              <a:gsLst>
                <a:gs pos="0">
                  <a:srgbClr val="6F878C"/>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Fasi del test</a:t>
            </a:r>
            <a:endParaRPr lang="it-IT" dirty="0">
              <a:solidFill>
                <a:srgbClr val="19627F"/>
              </a:solidFill>
            </a:endParaRPr>
          </a:p>
        </p:txBody>
      </p:sp>
      <p:sp>
        <p:nvSpPr>
          <p:cNvPr id="4" name="Ovale 3"/>
          <p:cNvSpPr/>
          <p:nvPr/>
        </p:nvSpPr>
        <p:spPr>
          <a:xfrm>
            <a:off x="7142830" y="403747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smtClean="0"/>
              <a:t>1</a:t>
            </a:r>
            <a:endParaRPr lang="it-IT" sz="1400" b="1" dirty="0"/>
          </a:p>
        </p:txBody>
      </p:sp>
      <p:sp>
        <p:nvSpPr>
          <p:cNvPr id="30" name="Ovale 29"/>
          <p:cNvSpPr/>
          <p:nvPr/>
        </p:nvSpPr>
        <p:spPr>
          <a:xfrm>
            <a:off x="8478674" y="3308709"/>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p:cNvSpPr/>
          <p:nvPr/>
        </p:nvSpPr>
        <p:spPr>
          <a:xfrm>
            <a:off x="9820187" y="2593601"/>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p:cNvSpPr/>
          <p:nvPr/>
        </p:nvSpPr>
        <p:spPr>
          <a:xfrm>
            <a:off x="8507831" y="3308709"/>
            <a:ext cx="301685" cy="369332"/>
          </a:xfrm>
          <a:prstGeom prst="rect">
            <a:avLst/>
          </a:prstGeom>
        </p:spPr>
        <p:txBody>
          <a:bodyPr wrap="none">
            <a:spAutoFit/>
          </a:bodyPr>
          <a:lstStyle/>
          <a:p>
            <a:pPr algn="ctr"/>
            <a:r>
              <a:rPr lang="it-IT" b="1" dirty="0" smtClean="0">
                <a:solidFill>
                  <a:schemeClr val="bg1"/>
                </a:solidFill>
              </a:rPr>
              <a:t>2</a:t>
            </a:r>
            <a:endParaRPr lang="it-IT" sz="1200" b="1" dirty="0">
              <a:solidFill>
                <a:schemeClr val="bg1"/>
              </a:solidFill>
            </a:endParaRPr>
          </a:p>
        </p:txBody>
      </p:sp>
      <p:sp>
        <p:nvSpPr>
          <p:cNvPr id="7" name="Rettangolo 6"/>
          <p:cNvSpPr/>
          <p:nvPr/>
        </p:nvSpPr>
        <p:spPr>
          <a:xfrm>
            <a:off x="9849344" y="2588935"/>
            <a:ext cx="301685" cy="369332"/>
          </a:xfrm>
          <a:prstGeom prst="rect">
            <a:avLst/>
          </a:prstGeom>
        </p:spPr>
        <p:txBody>
          <a:bodyPr wrap="none">
            <a:spAutoFit/>
          </a:bodyPr>
          <a:lstStyle/>
          <a:p>
            <a:pPr algn="ctr"/>
            <a:r>
              <a:rPr lang="it-IT" b="1" dirty="0" smtClean="0">
                <a:solidFill>
                  <a:schemeClr val="bg1"/>
                </a:solidFill>
              </a:rPr>
              <a:t>3</a:t>
            </a:r>
            <a:endParaRPr lang="it-IT" sz="1200" b="1"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954" y="1815614"/>
            <a:ext cx="4397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Ovale 31"/>
          <p:cNvSpPr/>
          <p:nvPr/>
        </p:nvSpPr>
        <p:spPr>
          <a:xfrm>
            <a:off x="1444018" y="323759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Rettangolo 32"/>
          <p:cNvSpPr/>
          <p:nvPr/>
        </p:nvSpPr>
        <p:spPr>
          <a:xfrm>
            <a:off x="1473175" y="3237598"/>
            <a:ext cx="301685" cy="369332"/>
          </a:xfrm>
          <a:prstGeom prst="rect">
            <a:avLst/>
          </a:prstGeom>
        </p:spPr>
        <p:txBody>
          <a:bodyPr wrap="none">
            <a:spAutoFit/>
          </a:bodyPr>
          <a:lstStyle/>
          <a:p>
            <a:pPr algn="ctr"/>
            <a:r>
              <a:rPr lang="it-IT" b="1" dirty="0" smtClean="0">
                <a:solidFill>
                  <a:schemeClr val="bg1"/>
                </a:solidFill>
              </a:rPr>
              <a:t>2</a:t>
            </a:r>
            <a:endParaRPr lang="it-IT" sz="1200" b="1" dirty="0">
              <a:solidFill>
                <a:schemeClr val="bg1"/>
              </a:solidFill>
            </a:endParaRPr>
          </a:p>
        </p:txBody>
      </p:sp>
      <p:sp>
        <p:nvSpPr>
          <p:cNvPr id="34" name="Ovale 33"/>
          <p:cNvSpPr/>
          <p:nvPr/>
        </p:nvSpPr>
        <p:spPr>
          <a:xfrm>
            <a:off x="1448810" y="4500014"/>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Rettangolo 34"/>
          <p:cNvSpPr/>
          <p:nvPr/>
        </p:nvSpPr>
        <p:spPr>
          <a:xfrm>
            <a:off x="1477967" y="4495348"/>
            <a:ext cx="301685" cy="369332"/>
          </a:xfrm>
          <a:prstGeom prst="rect">
            <a:avLst/>
          </a:prstGeom>
        </p:spPr>
        <p:txBody>
          <a:bodyPr wrap="none">
            <a:spAutoFit/>
          </a:bodyPr>
          <a:lstStyle/>
          <a:p>
            <a:pPr algn="ctr"/>
            <a:r>
              <a:rPr lang="it-IT" b="1" dirty="0" smtClean="0">
                <a:solidFill>
                  <a:schemeClr val="bg1"/>
                </a:solidFill>
              </a:rPr>
              <a:t>3</a:t>
            </a:r>
            <a:endParaRPr lang="it-IT" sz="1200" b="1" dirty="0">
              <a:solidFill>
                <a:schemeClr val="bg1"/>
              </a:solidFill>
            </a:endParaRPr>
          </a:p>
        </p:txBody>
      </p:sp>
      <mc:AlternateContent xmlns:mc="http://schemas.openxmlformats.org/markup-compatibility/2006" xmlns:a14="http://schemas.microsoft.com/office/drawing/2010/main">
        <mc:Choice Requires="a14">
          <p:sp>
            <p:nvSpPr>
              <p:cNvPr id="8" name="CasellaDiTesto 7"/>
              <p:cNvSpPr txBox="1"/>
              <p:nvPr/>
            </p:nvSpPr>
            <p:spPr>
              <a:xfrm>
                <a:off x="1785430" y="1874712"/>
                <a:ext cx="4422493" cy="1379032"/>
              </a:xfrm>
              <a:prstGeom prst="rect">
                <a:avLst/>
              </a:prstGeom>
              <a:noFill/>
            </p:spPr>
            <p:txBody>
              <a:bodyPr wrap="none" rtlCol="0">
                <a:spAutoFit/>
              </a:bodyPr>
              <a:lstStyle/>
              <a:p>
                <a:r>
                  <a:rPr lang="it-IT" sz="1600" dirty="0" smtClean="0"/>
                  <a:t>Identificazione </a:t>
                </a:r>
                <a:r>
                  <a:rPr lang="it-IT" sz="1600" dirty="0"/>
                  <a:t>della relazione funzionale esistente </a:t>
                </a:r>
                <a:endParaRPr lang="it-IT" sz="1600" dirty="0" smtClean="0"/>
              </a:p>
              <a:p>
                <a:r>
                  <a:rPr lang="it-IT" sz="1600" dirty="0" smtClean="0"/>
                  <a:t>tra </a:t>
                </a:r>
                <a:r>
                  <a:rPr lang="it-IT" sz="1600" dirty="0"/>
                  <a:t>il livello della </a:t>
                </a:r>
                <a:r>
                  <a:rPr lang="it-IT" sz="1600" dirty="0" smtClean="0"/>
                  <a:t>batteria </a:t>
                </a:r>
                <a14:m>
                  <m:oMath xmlns:m="http://schemas.openxmlformats.org/officeDocument/2006/math">
                    <m:sSub>
                      <m:sSubPr>
                        <m:ctrlPr>
                          <a:rPr lang="it-IT" sz="1600" b="0" i="1" smtClean="0">
                            <a:latin typeface="Cambria Math"/>
                          </a:rPr>
                        </m:ctrlPr>
                      </m:sSubPr>
                      <m:e>
                        <m:r>
                          <a:rPr lang="it-IT" sz="1600" b="0" i="1" smtClean="0">
                            <a:latin typeface="Cambria Math"/>
                          </a:rPr>
                          <m:t>𝑓</m:t>
                        </m:r>
                      </m:e>
                      <m:sub>
                        <m:r>
                          <a:rPr lang="it-IT" sz="1600" b="0" i="1" smtClean="0">
                            <a:latin typeface="Cambria Math"/>
                          </a:rPr>
                          <m:t>𝑝</m:t>
                        </m:r>
                      </m:sub>
                    </m:sSub>
                    <m:d>
                      <m:dPr>
                        <m:ctrlPr>
                          <a:rPr lang="it-IT" sz="1600" b="0" i="1" smtClean="0">
                            <a:latin typeface="Cambria Math"/>
                          </a:rPr>
                        </m:ctrlPr>
                      </m:dPr>
                      <m:e>
                        <m:r>
                          <a:rPr lang="it-IT" sz="1600" b="0" i="1" smtClean="0">
                            <a:latin typeface="Cambria Math"/>
                          </a:rPr>
                          <m:t>𝑡</m:t>
                        </m:r>
                      </m:e>
                    </m:d>
                  </m:oMath>
                </a14:m>
                <a:r>
                  <a:rPr lang="it-IT" sz="1600" dirty="0" smtClean="0"/>
                  <a:t> </a:t>
                </a:r>
                <a:r>
                  <a:rPr lang="it-IT" sz="1600" dirty="0"/>
                  <a:t>ed il tempo </a:t>
                </a:r>
                <a14:m>
                  <m:oMath xmlns:m="http://schemas.openxmlformats.org/officeDocument/2006/math">
                    <m:r>
                      <a:rPr lang="it-IT" sz="1600" b="0" i="1" smtClean="0">
                        <a:latin typeface="Cambria Math"/>
                      </a:rPr>
                      <m:t>𝑡</m:t>
                    </m:r>
                  </m:oMath>
                </a14:m>
                <a:r>
                  <a:rPr lang="it-IT" sz="1600" dirty="0" smtClean="0"/>
                  <a:t>,</a:t>
                </a:r>
              </a:p>
              <a:p>
                <a:r>
                  <a:rPr lang="it-IT" sz="1600" dirty="0" smtClean="0"/>
                  <a:t>fissata </a:t>
                </a:r>
                <a:r>
                  <a:rPr lang="it-IT" sz="1600" dirty="0"/>
                  <a:t>una certa frequenza di </a:t>
                </a:r>
                <a:r>
                  <a:rPr lang="it-IT" sz="1600" dirty="0" smtClean="0"/>
                  <a:t>pull </a:t>
                </a:r>
                <a14:m>
                  <m:oMath xmlns:m="http://schemas.openxmlformats.org/officeDocument/2006/math">
                    <m:r>
                      <a:rPr lang="it-IT" sz="1600" b="0" i="1" smtClean="0">
                        <a:latin typeface="Cambria Math"/>
                      </a:rPr>
                      <m:t>𝑝</m:t>
                    </m:r>
                  </m:oMath>
                </a14:m>
                <a:r>
                  <a:rPr lang="it-IT" sz="1600" dirty="0" smtClean="0"/>
                  <a:t>. </a:t>
                </a:r>
              </a:p>
              <a:p>
                <a:r>
                  <a:rPr lang="it-IT" sz="1600" dirty="0" smtClean="0"/>
                  <a:t>Individuazione della relazione:</a:t>
                </a:r>
              </a:p>
              <a:p>
                <a:pPr/>
                <a14:m>
                  <m:oMathPara xmlns:m="http://schemas.openxmlformats.org/officeDocument/2006/math">
                    <m:oMathParaPr>
                      <m:jc m:val="centerGroup"/>
                    </m:oMathParaPr>
                    <m:oMath xmlns:m="http://schemas.openxmlformats.org/officeDocument/2006/math">
                      <m:d>
                        <m:dPr>
                          <m:ctrlPr>
                            <a:rPr lang="it-IT" sz="1600" i="1" smtClean="0">
                              <a:latin typeface="Cambria Math"/>
                            </a:rPr>
                          </m:ctrlPr>
                        </m:dPr>
                        <m:e>
                          <m:sSub>
                            <m:sSubPr>
                              <m:ctrlPr>
                                <a:rPr lang="it-IT" sz="1600" i="1" smtClean="0">
                                  <a:latin typeface="Cambria Math"/>
                                </a:rPr>
                              </m:ctrlPr>
                            </m:sSubPr>
                            <m:e>
                              <m:r>
                                <a:rPr lang="it-IT" sz="1600" b="0" i="1" smtClean="0">
                                  <a:latin typeface="Cambria Math"/>
                                </a:rPr>
                                <m:t>𝑓</m:t>
                              </m:r>
                            </m:e>
                            <m:sub>
                              <m:r>
                                <a:rPr lang="it-IT" sz="1600" b="0" i="1" smtClean="0">
                                  <a:latin typeface="Cambria Math"/>
                                </a:rPr>
                                <m:t>𝑝</m:t>
                              </m:r>
                            </m:sub>
                          </m:sSub>
                          <m:d>
                            <m:dPr>
                              <m:ctrlPr>
                                <a:rPr lang="it-IT" sz="1600" i="1" smtClean="0">
                                  <a:latin typeface="Cambria Math"/>
                                </a:rPr>
                              </m:ctrlPr>
                            </m:dPr>
                            <m:e>
                              <m:r>
                                <a:rPr lang="it-IT" sz="1600" b="0" i="1" smtClean="0">
                                  <a:latin typeface="Cambria Math"/>
                                </a:rPr>
                                <m:t>𝑡</m:t>
                              </m:r>
                            </m:e>
                          </m:d>
                          <m:r>
                            <a:rPr lang="it-IT" sz="1600" b="0" i="1" smtClean="0">
                              <a:latin typeface="Cambria Math"/>
                            </a:rPr>
                            <m:t>, </m:t>
                          </m:r>
                          <m:r>
                            <a:rPr lang="it-IT" sz="1600" b="0" i="1" smtClean="0">
                              <a:latin typeface="Cambria Math"/>
                            </a:rPr>
                            <m:t>𝑡</m:t>
                          </m:r>
                        </m:e>
                      </m:d>
                    </m:oMath>
                  </m:oMathPara>
                </a14:m>
                <a:endParaRPr lang="it-IT" sz="1600" dirty="0"/>
              </a:p>
            </p:txBody>
          </p:sp>
        </mc:Choice>
        <mc:Fallback xmlns="">
          <p:sp>
            <p:nvSpPr>
              <p:cNvPr id="8" name="CasellaDiTesto 7"/>
              <p:cNvSpPr txBox="1">
                <a:spLocks noRot="1" noChangeAspect="1" noMove="1" noResize="1" noEditPoints="1" noAdjustHandles="1" noChangeArrowheads="1" noChangeShapeType="1" noTextEdit="1"/>
              </p:cNvSpPr>
              <p:nvPr/>
            </p:nvSpPr>
            <p:spPr>
              <a:xfrm>
                <a:off x="1785430" y="1874712"/>
                <a:ext cx="4422493" cy="1379032"/>
              </a:xfrm>
              <a:prstGeom prst="rect">
                <a:avLst/>
              </a:prstGeom>
              <a:blipFill rotWithShape="1">
                <a:blip r:embed="rId3"/>
                <a:stretch>
                  <a:fillRect l="-828" t="-1327" b="-88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p:cNvSpPr txBox="1"/>
              <p:nvPr/>
            </p:nvSpPr>
            <p:spPr>
              <a:xfrm>
                <a:off x="1767630" y="3269865"/>
                <a:ext cx="4192494" cy="1231363"/>
              </a:xfrm>
              <a:prstGeom prst="rect">
                <a:avLst/>
              </a:prstGeom>
              <a:noFill/>
            </p:spPr>
            <p:txBody>
              <a:bodyPr wrap="none" rtlCol="0">
                <a:spAutoFit/>
              </a:bodyPr>
              <a:lstStyle/>
              <a:p>
                <a:r>
                  <a:rPr lang="it-IT" sz="1600" dirty="0" smtClean="0"/>
                  <a:t>Calcolo della derivata rispetto al tempo di </a:t>
                </a:r>
                <a14:m>
                  <m:oMath xmlns:m="http://schemas.openxmlformats.org/officeDocument/2006/math">
                    <m:sSub>
                      <m:sSubPr>
                        <m:ctrlPr>
                          <a:rPr lang="it-IT" sz="1600" i="1">
                            <a:latin typeface="Cambria Math"/>
                          </a:rPr>
                        </m:ctrlPr>
                      </m:sSubPr>
                      <m:e>
                        <m:r>
                          <a:rPr lang="it-IT" sz="1600" i="1">
                            <a:latin typeface="Cambria Math"/>
                          </a:rPr>
                          <m:t>𝑓</m:t>
                        </m:r>
                      </m:e>
                      <m:sub>
                        <m:r>
                          <a:rPr lang="it-IT" sz="1600" i="1">
                            <a:latin typeface="Cambria Math"/>
                          </a:rPr>
                          <m:t>𝑝</m:t>
                        </m:r>
                      </m:sub>
                    </m:sSub>
                    <m:d>
                      <m:dPr>
                        <m:ctrlPr>
                          <a:rPr lang="it-IT" sz="1600" i="1">
                            <a:latin typeface="Cambria Math"/>
                          </a:rPr>
                        </m:ctrlPr>
                      </m:dPr>
                      <m:e>
                        <m:r>
                          <a:rPr lang="it-IT" sz="1600" i="1">
                            <a:latin typeface="Cambria Math"/>
                          </a:rPr>
                          <m:t>𝑡</m:t>
                        </m:r>
                      </m:e>
                    </m:d>
                  </m:oMath>
                </a14:m>
                <a:r>
                  <a:rPr lang="it-IT" sz="1600" dirty="0" smtClean="0"/>
                  <a:t> </a:t>
                </a:r>
              </a:p>
              <a:p>
                <a:r>
                  <a:rPr lang="it-IT" sz="1600" dirty="0" smtClean="0"/>
                  <a:t>ovvero </a:t>
                </a:r>
                <a14:m>
                  <m:oMath xmlns:m="http://schemas.openxmlformats.org/officeDocument/2006/math">
                    <m:f>
                      <m:fPr>
                        <m:ctrlPr>
                          <a:rPr lang="it-IT" sz="1600" i="1" smtClean="0">
                            <a:latin typeface="Cambria Math"/>
                          </a:rPr>
                        </m:ctrlPr>
                      </m:fPr>
                      <m:num>
                        <m:r>
                          <a:rPr lang="it-IT" sz="1600" i="1">
                            <a:latin typeface="Cambria Math"/>
                          </a:rPr>
                          <m:t>𝑑</m:t>
                        </m:r>
                        <m:sSub>
                          <m:sSubPr>
                            <m:ctrlPr>
                              <a:rPr lang="it-IT" sz="1600" i="1">
                                <a:latin typeface="Cambria Math"/>
                              </a:rPr>
                            </m:ctrlPr>
                          </m:sSubPr>
                          <m:e>
                            <m:r>
                              <a:rPr lang="it-IT" sz="1600" i="1">
                                <a:latin typeface="Cambria Math"/>
                              </a:rPr>
                              <m:t>𝑓</m:t>
                            </m:r>
                          </m:e>
                          <m:sub>
                            <m:r>
                              <a:rPr lang="it-IT" sz="1600" i="1">
                                <a:latin typeface="Cambria Math"/>
                              </a:rPr>
                              <m:t>𝑝</m:t>
                            </m:r>
                          </m:sub>
                        </m:sSub>
                        <m:d>
                          <m:dPr>
                            <m:ctrlPr>
                              <a:rPr lang="it-IT" sz="1600" i="1">
                                <a:latin typeface="Cambria Math"/>
                              </a:rPr>
                            </m:ctrlPr>
                          </m:dPr>
                          <m:e>
                            <m:r>
                              <a:rPr lang="it-IT" sz="1600" i="1">
                                <a:latin typeface="Cambria Math"/>
                              </a:rPr>
                              <m:t>𝑡</m:t>
                            </m:r>
                          </m:e>
                        </m:d>
                      </m:num>
                      <m:den>
                        <m:r>
                          <a:rPr lang="it-IT" sz="1600" b="0" i="1" smtClean="0">
                            <a:latin typeface="Cambria Math"/>
                          </a:rPr>
                          <m:t>𝑑𝑡</m:t>
                        </m:r>
                      </m:den>
                    </m:f>
                  </m:oMath>
                </a14:m>
                <a:r>
                  <a:rPr lang="it-IT" sz="1600" dirty="0" smtClean="0"/>
                  <a:t>, </a:t>
                </a:r>
                <a:r>
                  <a:rPr lang="it-IT" sz="1600" dirty="0"/>
                  <a:t>che </a:t>
                </a:r>
                <a:r>
                  <a:rPr lang="it-IT" sz="1600" dirty="0" smtClean="0"/>
                  <a:t>rappresenta </a:t>
                </a:r>
                <a:r>
                  <a:rPr lang="it-IT" sz="1600" dirty="0"/>
                  <a:t>la </a:t>
                </a:r>
                <a:r>
                  <a:rPr lang="it-IT" sz="1600" dirty="0" smtClean="0"/>
                  <a:t>velocità </a:t>
                </a:r>
                <a:r>
                  <a:rPr lang="it-IT" sz="1600" dirty="0"/>
                  <a:t>media </a:t>
                </a:r>
                <a:endParaRPr lang="it-IT" sz="1600" dirty="0" smtClean="0"/>
              </a:p>
              <a:p>
                <a:r>
                  <a:rPr lang="it-IT" sz="1600" dirty="0" smtClean="0"/>
                  <a:t>di </a:t>
                </a:r>
                <a:r>
                  <a:rPr lang="it-IT" sz="1600" dirty="0"/>
                  <a:t>scarica della batteria </a:t>
                </a:r>
                <a:r>
                  <a:rPr lang="it-IT" sz="1600" dirty="0" smtClean="0"/>
                  <a:t>del </a:t>
                </a:r>
                <a:r>
                  <a:rPr lang="it-IT" sz="1600" dirty="0"/>
                  <a:t>dispositivo </a:t>
                </a:r>
                <a:endParaRPr lang="it-IT" sz="1600" dirty="0" smtClean="0"/>
              </a:p>
              <a:p>
                <a:r>
                  <a:rPr lang="it-IT" sz="1600" dirty="0" smtClean="0"/>
                  <a:t>fissata una </a:t>
                </a:r>
                <a:r>
                  <a:rPr lang="it-IT" sz="1600" dirty="0"/>
                  <a:t>certa frequenza di pull </a:t>
                </a:r>
                <a14:m>
                  <m:oMath xmlns:m="http://schemas.openxmlformats.org/officeDocument/2006/math">
                    <m:r>
                      <a:rPr lang="it-IT" sz="1600" b="0" i="1" smtClean="0">
                        <a:latin typeface="Cambria Math"/>
                      </a:rPr>
                      <m:t>𝑝</m:t>
                    </m:r>
                  </m:oMath>
                </a14:m>
                <a:r>
                  <a:rPr lang="it-IT" sz="1600" dirty="0" smtClean="0"/>
                  <a:t>.</a:t>
                </a:r>
                <a:endParaRPr lang="it-IT" sz="1600" dirty="0"/>
              </a:p>
            </p:txBody>
          </p:sp>
        </mc:Choice>
        <mc:Fallback xmlns="">
          <p:sp>
            <p:nvSpPr>
              <p:cNvPr id="9" name="CasellaDiTesto 8"/>
              <p:cNvSpPr txBox="1">
                <a:spLocks noRot="1" noChangeAspect="1" noMove="1" noResize="1" noEditPoints="1" noAdjustHandles="1" noChangeArrowheads="1" noChangeShapeType="1" noTextEdit="1"/>
              </p:cNvSpPr>
              <p:nvPr/>
            </p:nvSpPr>
            <p:spPr>
              <a:xfrm>
                <a:off x="1767630" y="3269865"/>
                <a:ext cx="4192494" cy="1231363"/>
              </a:xfrm>
              <a:prstGeom prst="rect">
                <a:avLst/>
              </a:prstGeom>
              <a:blipFill rotWithShape="1">
                <a:blip r:embed="rId4"/>
                <a:stretch>
                  <a:fillRect l="-872" t="-990" b="-544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p:cNvSpPr txBox="1"/>
              <p:nvPr/>
            </p:nvSpPr>
            <p:spPr>
              <a:xfrm>
                <a:off x="1767630" y="4520552"/>
                <a:ext cx="4062715" cy="1765612"/>
              </a:xfrm>
              <a:prstGeom prst="rect">
                <a:avLst/>
              </a:prstGeom>
              <a:noFill/>
            </p:spPr>
            <p:txBody>
              <a:bodyPr wrap="none" rtlCol="0">
                <a:spAutoFit/>
              </a:bodyPr>
              <a:lstStyle/>
              <a:p>
                <a:r>
                  <a:rPr lang="it-IT" sz="1600" dirty="0" smtClean="0"/>
                  <a:t>Identificazione </a:t>
                </a:r>
                <a:r>
                  <a:rPr lang="it-IT" sz="1600" dirty="0"/>
                  <a:t>della relazione funzionale </a:t>
                </a:r>
                <a:endParaRPr lang="it-IT" sz="1600" dirty="0" smtClean="0"/>
              </a:p>
              <a:p>
                <a:r>
                  <a:rPr lang="it-IT" sz="1600" dirty="0" smtClean="0"/>
                  <a:t>esistente </a:t>
                </a:r>
                <a:r>
                  <a:rPr lang="it-IT" sz="1600" dirty="0"/>
                  <a:t>tra la </a:t>
                </a:r>
                <a:r>
                  <a:rPr lang="it-IT" sz="1600" dirty="0" smtClean="0"/>
                  <a:t>velocità </a:t>
                </a:r>
                <a:r>
                  <a:rPr lang="it-IT" sz="1600" dirty="0"/>
                  <a:t>media </a:t>
                </a:r>
                <a:r>
                  <a:rPr lang="it-IT" sz="1600" dirty="0" smtClean="0"/>
                  <a:t>di scarica </a:t>
                </a:r>
                <a14:m>
                  <m:oMath xmlns:m="http://schemas.openxmlformats.org/officeDocument/2006/math">
                    <m:f>
                      <m:fPr>
                        <m:ctrlPr>
                          <a:rPr lang="it-IT" sz="1600" i="1">
                            <a:latin typeface="Cambria Math"/>
                          </a:rPr>
                        </m:ctrlPr>
                      </m:fPr>
                      <m:num>
                        <m:r>
                          <a:rPr lang="it-IT" sz="1600" i="1">
                            <a:latin typeface="Cambria Math"/>
                          </a:rPr>
                          <m:t>𝑑</m:t>
                        </m:r>
                        <m:sSub>
                          <m:sSubPr>
                            <m:ctrlPr>
                              <a:rPr lang="it-IT" sz="1600" i="1">
                                <a:latin typeface="Cambria Math"/>
                              </a:rPr>
                            </m:ctrlPr>
                          </m:sSubPr>
                          <m:e>
                            <m:r>
                              <a:rPr lang="it-IT" sz="1600" i="1">
                                <a:latin typeface="Cambria Math"/>
                              </a:rPr>
                              <m:t>𝑓</m:t>
                            </m:r>
                          </m:e>
                          <m:sub>
                            <m:r>
                              <a:rPr lang="it-IT" sz="1600" i="1">
                                <a:latin typeface="Cambria Math"/>
                              </a:rPr>
                              <m:t>𝑝</m:t>
                            </m:r>
                          </m:sub>
                        </m:sSub>
                        <m:d>
                          <m:dPr>
                            <m:ctrlPr>
                              <a:rPr lang="it-IT" sz="1600" i="1">
                                <a:latin typeface="Cambria Math"/>
                              </a:rPr>
                            </m:ctrlPr>
                          </m:dPr>
                          <m:e>
                            <m:r>
                              <a:rPr lang="it-IT" sz="1600" i="1">
                                <a:latin typeface="Cambria Math"/>
                              </a:rPr>
                              <m:t>𝑡</m:t>
                            </m:r>
                          </m:e>
                        </m:d>
                      </m:num>
                      <m:den>
                        <m:r>
                          <a:rPr lang="it-IT" sz="1600" i="1">
                            <a:latin typeface="Cambria Math"/>
                          </a:rPr>
                          <m:t>𝑑𝑡</m:t>
                        </m:r>
                      </m:den>
                    </m:f>
                  </m:oMath>
                </a14:m>
                <a:r>
                  <a:rPr lang="it-IT" sz="1600" dirty="0" smtClean="0"/>
                  <a:t>  </a:t>
                </a:r>
              </a:p>
              <a:p>
                <a:r>
                  <a:rPr lang="it-IT" sz="1600" dirty="0" smtClean="0"/>
                  <a:t>e </a:t>
                </a:r>
                <a:r>
                  <a:rPr lang="it-IT" sz="1600" dirty="0"/>
                  <a:t>la corrispondente frequenza di </a:t>
                </a:r>
                <a:r>
                  <a:rPr lang="it-IT" sz="1600" dirty="0" smtClean="0"/>
                  <a:t>pull </a:t>
                </a:r>
                <a14:m>
                  <m:oMath xmlns:m="http://schemas.openxmlformats.org/officeDocument/2006/math">
                    <m:r>
                      <a:rPr lang="it-IT" sz="1600" b="0" i="1" smtClean="0">
                        <a:latin typeface="Cambria Math"/>
                      </a:rPr>
                      <m:t>𝑝</m:t>
                    </m:r>
                    <m:r>
                      <a:rPr lang="it-IT" sz="1600" b="0" i="1" smtClean="0">
                        <a:latin typeface="Cambria Math"/>
                      </a:rPr>
                      <m:t>.</m:t>
                    </m:r>
                  </m:oMath>
                </a14:m>
                <a:endParaRPr lang="it-IT" sz="1600" dirty="0" smtClean="0"/>
              </a:p>
              <a:p>
                <a:r>
                  <a:rPr lang="it-IT" sz="1600" dirty="0" smtClean="0"/>
                  <a:t>Individuazione della relazione:</a:t>
                </a:r>
              </a:p>
              <a:p>
                <a:pPr/>
                <a14:m>
                  <m:oMathPara xmlns:m="http://schemas.openxmlformats.org/officeDocument/2006/math">
                    <m:oMathParaPr>
                      <m:jc m:val="centerGroup"/>
                    </m:oMathParaPr>
                    <m:oMath xmlns:m="http://schemas.openxmlformats.org/officeDocument/2006/math">
                      <m:d>
                        <m:dPr>
                          <m:ctrlPr>
                            <a:rPr lang="it-IT" sz="1600" i="1">
                              <a:latin typeface="Cambria Math"/>
                            </a:rPr>
                          </m:ctrlPr>
                        </m:dPr>
                        <m:e>
                          <m:f>
                            <m:fPr>
                              <m:ctrlPr>
                                <a:rPr lang="it-IT" sz="1600" i="1">
                                  <a:latin typeface="Cambria Math"/>
                                </a:rPr>
                              </m:ctrlPr>
                            </m:fPr>
                            <m:num>
                              <m:r>
                                <a:rPr lang="it-IT" sz="1600" i="1">
                                  <a:latin typeface="Cambria Math"/>
                                </a:rPr>
                                <m:t>𝑑</m:t>
                              </m:r>
                              <m:sSub>
                                <m:sSubPr>
                                  <m:ctrlPr>
                                    <a:rPr lang="it-IT" sz="1600" i="1">
                                      <a:latin typeface="Cambria Math"/>
                                    </a:rPr>
                                  </m:ctrlPr>
                                </m:sSubPr>
                                <m:e>
                                  <m:r>
                                    <a:rPr lang="it-IT" sz="1600" i="1">
                                      <a:latin typeface="Cambria Math"/>
                                    </a:rPr>
                                    <m:t>𝑓</m:t>
                                  </m:r>
                                </m:e>
                                <m:sub>
                                  <m:r>
                                    <a:rPr lang="it-IT" sz="1600" i="1">
                                      <a:latin typeface="Cambria Math"/>
                                    </a:rPr>
                                    <m:t>𝑝</m:t>
                                  </m:r>
                                </m:sub>
                              </m:sSub>
                              <m:d>
                                <m:dPr>
                                  <m:ctrlPr>
                                    <a:rPr lang="it-IT" sz="1600" i="1">
                                      <a:latin typeface="Cambria Math"/>
                                    </a:rPr>
                                  </m:ctrlPr>
                                </m:dPr>
                                <m:e>
                                  <m:r>
                                    <a:rPr lang="it-IT" sz="1600" i="1">
                                      <a:latin typeface="Cambria Math"/>
                                    </a:rPr>
                                    <m:t>𝑡</m:t>
                                  </m:r>
                                </m:e>
                              </m:d>
                            </m:num>
                            <m:den>
                              <m:r>
                                <a:rPr lang="it-IT" sz="1600" i="1">
                                  <a:latin typeface="Cambria Math"/>
                                </a:rPr>
                                <m:t>𝑑𝑡</m:t>
                              </m:r>
                            </m:den>
                          </m:f>
                          <m:r>
                            <a:rPr lang="it-IT" sz="1600" i="1">
                              <a:latin typeface="Cambria Math"/>
                            </a:rPr>
                            <m:t>, </m:t>
                          </m:r>
                          <m:r>
                            <a:rPr lang="it-IT" sz="1600" i="1">
                              <a:latin typeface="Cambria Math"/>
                            </a:rPr>
                            <m:t>𝑡</m:t>
                          </m:r>
                        </m:e>
                      </m:d>
                    </m:oMath>
                  </m:oMathPara>
                </a14:m>
                <a:endParaRPr lang="it-IT" sz="1600" dirty="0"/>
              </a:p>
            </p:txBody>
          </p:sp>
        </mc:Choice>
        <mc:Fallback xmlns="">
          <p:sp>
            <p:nvSpPr>
              <p:cNvPr id="10" name="CasellaDiTesto 9"/>
              <p:cNvSpPr txBox="1">
                <a:spLocks noRot="1" noChangeAspect="1" noMove="1" noResize="1" noEditPoints="1" noAdjustHandles="1" noChangeArrowheads="1" noChangeShapeType="1" noTextEdit="1"/>
              </p:cNvSpPr>
              <p:nvPr/>
            </p:nvSpPr>
            <p:spPr>
              <a:xfrm>
                <a:off x="1767630" y="4520552"/>
                <a:ext cx="4062715" cy="1765612"/>
              </a:xfrm>
              <a:prstGeom prst="rect">
                <a:avLst/>
              </a:prstGeom>
              <a:blipFill rotWithShape="1">
                <a:blip r:embed="rId5"/>
                <a:stretch>
                  <a:fillRect l="-901" t="-1038"/>
                </a:stretch>
              </a:blipFill>
            </p:spPr>
            <p:txBody>
              <a:bodyPr/>
              <a:lstStyle/>
              <a:p>
                <a:r>
                  <a:rPr lang="it-IT">
                    <a:noFill/>
                  </a:rPr>
                  <a:t> </a:t>
                </a:r>
              </a:p>
            </p:txBody>
          </p:sp>
        </mc:Fallback>
      </mc:AlternateContent>
    </p:spTree>
    <p:extLst>
      <p:ext uri="{BB962C8B-B14F-4D97-AF65-F5344CB8AC3E}">
        <p14:creationId xmlns:p14="http://schemas.microsoft.com/office/powerpoint/2010/main" val="3322280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 xmlns:a16="http://schemas.microsoft.com/office/drawing/2014/main"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 xmlns:a16="http://schemas.microsoft.com/office/drawing/2014/main"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 xmlns:a16="http://schemas.microsoft.com/office/drawing/2014/main"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 xmlns:a16="http://schemas.microsoft.com/office/drawing/2014/main"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 xmlns:a16="http://schemas.microsoft.com/office/drawing/2014/main"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 xmlns:a16="http://schemas.microsoft.com/office/drawing/2014/main"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 xmlns:a16="http://schemas.microsoft.com/office/drawing/2014/main"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 xmlns:a16="http://schemas.microsoft.com/office/drawing/2014/main"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1</a:t>
            </a:r>
            <a:endParaRPr lang="it-IT" dirty="0">
              <a:solidFill>
                <a:srgbClr val="19627F"/>
              </a:solidFill>
            </a:endParaRPr>
          </a:p>
        </p:txBody>
      </p:sp>
      <p:graphicFrame>
        <p:nvGraphicFramePr>
          <p:cNvPr id="37" name="Grafico 36">
            <a:extLst>
              <a:ext uri="{FF2B5EF4-FFF2-40B4-BE49-F238E27FC236}">
                <a16:creationId xmlns:lc="http://schemas.openxmlformats.org/drawingml/2006/lockedCanvas" xmlns:a16="http://schemas.microsoft.com/office/drawing/2014/main" xmlns="" xmlns:xdr="http://schemas.openxmlformats.org/drawingml/2006/spreadsheetDrawing" id="{8AF724F6-D994-4252-8CA4-084BEF714D15}"/>
              </a:ext>
            </a:extLst>
          </p:cNvPr>
          <p:cNvGraphicFramePr>
            <a:graphicFrameLocks/>
          </p:cNvGraphicFramePr>
          <p:nvPr>
            <p:extLst>
              <p:ext uri="{D42A27DB-BD31-4B8C-83A1-F6EECF244321}">
                <p14:modId xmlns:p14="http://schemas.microsoft.com/office/powerpoint/2010/main" val="2168816242"/>
              </p:ext>
            </p:extLst>
          </p:nvPr>
        </p:nvGraphicFramePr>
        <p:xfrm>
          <a:off x="1791247" y="1951893"/>
          <a:ext cx="8290641" cy="39096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06503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 xmlns:a16="http://schemas.microsoft.com/office/drawing/2014/main"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 xmlns:a16="http://schemas.microsoft.com/office/drawing/2014/main"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 xmlns:a16="http://schemas.microsoft.com/office/drawing/2014/main"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 xmlns:a16="http://schemas.microsoft.com/office/drawing/2014/main"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 xmlns:a16="http://schemas.microsoft.com/office/drawing/2014/main"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 xmlns:a16="http://schemas.microsoft.com/office/drawing/2014/main"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 xmlns:a16="http://schemas.microsoft.com/office/drawing/2014/main"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 xmlns:a16="http://schemas.microsoft.com/office/drawing/2014/main"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1</a:t>
            </a:r>
            <a:endParaRPr lang="it-IT" dirty="0">
              <a:solidFill>
                <a:srgbClr val="19627F"/>
              </a:solidFill>
            </a:endParaRPr>
          </a:p>
        </p:txBody>
      </p:sp>
      <p:graphicFrame>
        <p:nvGraphicFramePr>
          <p:cNvPr id="17" name="Grafico 16">
            <a:extLst>
              <a:ext uri="{FF2B5EF4-FFF2-40B4-BE49-F238E27FC236}">
                <a16:creationId xmlns:lc="http://schemas.openxmlformats.org/drawingml/2006/lockedCanvas" xmlns:a16="http://schemas.microsoft.com/office/drawing/2014/main" xmlns="" xmlns:xdr="http://schemas.openxmlformats.org/drawingml/2006/spreadsheetDrawing" id="{32C32D2E-9A65-4567-8287-03C1584B9F91}"/>
              </a:ext>
            </a:extLst>
          </p:cNvPr>
          <p:cNvGraphicFramePr>
            <a:graphicFrameLocks/>
          </p:cNvGraphicFramePr>
          <p:nvPr>
            <p:extLst>
              <p:ext uri="{D42A27DB-BD31-4B8C-83A1-F6EECF244321}">
                <p14:modId xmlns:p14="http://schemas.microsoft.com/office/powerpoint/2010/main" val="3242333936"/>
              </p:ext>
            </p:extLst>
          </p:nvPr>
        </p:nvGraphicFramePr>
        <p:xfrm>
          <a:off x="1723293" y="1922585"/>
          <a:ext cx="8370276" cy="3938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4460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 xmlns:a16="http://schemas.microsoft.com/office/drawing/2014/main"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 xmlns:a16="http://schemas.microsoft.com/office/drawing/2014/main"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 xmlns:a16="http://schemas.microsoft.com/office/drawing/2014/main"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 xmlns:a16="http://schemas.microsoft.com/office/drawing/2014/main"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 xmlns:a16="http://schemas.microsoft.com/office/drawing/2014/main"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 xmlns:a16="http://schemas.microsoft.com/office/drawing/2014/main"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 xmlns:a16="http://schemas.microsoft.com/office/drawing/2014/main"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 xmlns:a16="http://schemas.microsoft.com/office/drawing/2014/main"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1</a:t>
            </a:r>
            <a:endParaRPr lang="it-IT" dirty="0">
              <a:solidFill>
                <a:srgbClr val="19627F"/>
              </a:solidFill>
            </a:endParaRPr>
          </a:p>
        </p:txBody>
      </p:sp>
      <p:graphicFrame>
        <p:nvGraphicFramePr>
          <p:cNvPr id="23" name="Grafico 22">
            <a:extLst>
              <a:ext uri="{FF2B5EF4-FFF2-40B4-BE49-F238E27FC236}">
                <a16:creationId xmlns:lc="http://schemas.openxmlformats.org/drawingml/2006/lockedCanvas" xmlns:a16="http://schemas.microsoft.com/office/drawing/2014/main" xmlns="" xmlns:xdr="http://schemas.openxmlformats.org/drawingml/2006/spreadsheetDrawing" id="{A3BB4DDE-3D07-482B-886B-F280EF59D9E4}"/>
              </a:ext>
            </a:extLst>
          </p:cNvPr>
          <p:cNvGraphicFramePr>
            <a:graphicFrameLocks/>
          </p:cNvGraphicFramePr>
          <p:nvPr>
            <p:extLst>
              <p:ext uri="{D42A27DB-BD31-4B8C-83A1-F6EECF244321}">
                <p14:modId xmlns:p14="http://schemas.microsoft.com/office/powerpoint/2010/main" val="4219602573"/>
              </p:ext>
            </p:extLst>
          </p:nvPr>
        </p:nvGraphicFramePr>
        <p:xfrm>
          <a:off x="1758462" y="1946031"/>
          <a:ext cx="8393723" cy="39975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9014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 xmlns:a16="http://schemas.microsoft.com/office/drawing/2014/main"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 xmlns:a16="http://schemas.microsoft.com/office/drawing/2014/main"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 xmlns:a16="http://schemas.microsoft.com/office/drawing/2014/main"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 xmlns:a16="http://schemas.microsoft.com/office/drawing/2014/main"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 xmlns:a16="http://schemas.microsoft.com/office/drawing/2014/main"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 xmlns:a16="http://schemas.microsoft.com/office/drawing/2014/main"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 xmlns:a16="http://schemas.microsoft.com/office/drawing/2014/main"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 xmlns:a16="http://schemas.microsoft.com/office/drawing/2014/main"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1</a:t>
            </a:r>
            <a:endParaRPr lang="it-IT" dirty="0">
              <a:solidFill>
                <a:srgbClr val="19627F"/>
              </a:solidFill>
            </a:endParaRPr>
          </a:p>
        </p:txBody>
      </p:sp>
      <p:graphicFrame>
        <p:nvGraphicFramePr>
          <p:cNvPr id="17" name="Grafico 16">
            <a:extLst>
              <a:ext uri="{FF2B5EF4-FFF2-40B4-BE49-F238E27FC236}">
                <a16:creationId xmlns:lc="http://schemas.openxmlformats.org/drawingml/2006/lockedCanvas" xmlns:a16="http://schemas.microsoft.com/office/drawing/2014/main" xmlns="" xmlns:xdr="http://schemas.openxmlformats.org/drawingml/2006/spreadsheetDrawing" id="{590FE9A2-38E3-4589-AA45-7E9E4B9E4A6D}"/>
              </a:ext>
            </a:extLst>
          </p:cNvPr>
          <p:cNvGraphicFramePr>
            <a:graphicFrameLocks/>
          </p:cNvGraphicFramePr>
          <p:nvPr>
            <p:extLst>
              <p:ext uri="{D42A27DB-BD31-4B8C-83A1-F6EECF244321}">
                <p14:modId xmlns:p14="http://schemas.microsoft.com/office/powerpoint/2010/main" val="1809494094"/>
              </p:ext>
            </p:extLst>
          </p:nvPr>
        </p:nvGraphicFramePr>
        <p:xfrm>
          <a:off x="1758462" y="1910861"/>
          <a:ext cx="8417169" cy="40210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49779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 xmlns:a16="http://schemas.microsoft.com/office/drawing/2014/main"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 xmlns:a16="http://schemas.microsoft.com/office/drawing/2014/main"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 xmlns:a16="http://schemas.microsoft.com/office/drawing/2014/main"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 xmlns:a16="http://schemas.microsoft.com/office/drawing/2014/main"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 xmlns:a16="http://schemas.microsoft.com/office/drawing/2014/main"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 xmlns:a16="http://schemas.microsoft.com/office/drawing/2014/main"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 xmlns:a16="http://schemas.microsoft.com/office/drawing/2014/main"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 xmlns:a16="http://schemas.microsoft.com/office/drawing/2014/main"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2</a:t>
            </a:r>
            <a:endParaRPr lang="it-IT" dirty="0">
              <a:solidFill>
                <a:srgbClr val="19627F"/>
              </a:solidFill>
            </a:endParaRPr>
          </a:p>
        </p:txBody>
      </p:sp>
      <mc:AlternateContent xmlns:mc="http://schemas.openxmlformats.org/markup-compatibility/2006" xmlns:a14="http://schemas.microsoft.com/office/drawing/2010/main">
        <mc:Choice Requires="a14">
          <p:graphicFrame>
            <p:nvGraphicFramePr>
              <p:cNvPr id="4" name="Tabella 3"/>
              <p:cNvGraphicFramePr>
                <a:graphicFrameLocks noGrp="1"/>
              </p:cNvGraphicFramePr>
              <p:nvPr>
                <p:extLst>
                  <p:ext uri="{D42A27DB-BD31-4B8C-83A1-F6EECF244321}">
                    <p14:modId xmlns:p14="http://schemas.microsoft.com/office/powerpoint/2010/main" val="1520650340"/>
                  </p:ext>
                </p:extLst>
              </p:nvPr>
            </p:nvGraphicFramePr>
            <p:xfrm>
              <a:off x="3188676" y="2454680"/>
              <a:ext cx="5521570" cy="3266180"/>
            </p:xfrm>
            <a:graphic>
              <a:graphicData uri="http://schemas.openxmlformats.org/drawingml/2006/table">
                <a:tbl>
                  <a:tblPr firstRow="1" bandRow="1">
                    <a:tableStyleId>{5C22544A-7EE6-4342-B048-85BDC9FD1C3A}</a:tableStyleId>
                  </a:tblPr>
                  <a:tblGrid>
                    <a:gridCol w="2760785"/>
                    <a:gridCol w="2760785"/>
                  </a:tblGrid>
                  <a:tr h="653236">
                    <a:tc>
                      <a:txBody>
                        <a:bodyPr/>
                        <a:lstStyle/>
                        <a:p>
                          <a:pPr/>
                          <a14:m>
                            <m:oMathPara xmlns:m="http://schemas.openxmlformats.org/officeDocument/2006/math">
                              <m:oMathParaPr>
                                <m:jc m:val="centerGroup"/>
                              </m:oMathParaPr>
                              <m:oMath xmlns:m="http://schemas.openxmlformats.org/officeDocument/2006/math">
                                <m:r>
                                  <a:rPr lang="it-IT" sz="1800" b="1" i="1" smtClean="0">
                                    <a:latin typeface="Cambria Math"/>
                                  </a:rPr>
                                  <m:t>𝒑</m:t>
                                </m:r>
                              </m:oMath>
                            </m:oMathPara>
                          </a14:m>
                          <a:endParaRPr lang="it-IT" b="1" dirty="0"/>
                        </a:p>
                      </a:txBody>
                      <a:tcPr>
                        <a:solidFill>
                          <a:srgbClr val="19627F"/>
                        </a:solidFill>
                      </a:tcPr>
                    </a:tc>
                    <a:tc>
                      <a:txBody>
                        <a:bodyPr/>
                        <a:lstStyle/>
                        <a:p>
                          <a:pPr/>
                          <a14:m>
                            <m:oMathPara xmlns:m="http://schemas.openxmlformats.org/officeDocument/2006/math">
                              <m:oMathParaPr>
                                <m:jc m:val="centerGroup"/>
                              </m:oMathParaPr>
                              <m:oMath xmlns:m="http://schemas.openxmlformats.org/officeDocument/2006/math">
                                <m:f>
                                  <m:fPr>
                                    <m:ctrlPr>
                                      <a:rPr lang="it-IT" sz="1800" b="1" i="1" smtClean="0">
                                        <a:latin typeface="Cambria Math"/>
                                      </a:rPr>
                                    </m:ctrlPr>
                                  </m:fPr>
                                  <m:num>
                                    <m:r>
                                      <a:rPr lang="it-IT" sz="1800" b="1" i="1">
                                        <a:latin typeface="Cambria Math"/>
                                      </a:rPr>
                                      <m:t>𝒅</m:t>
                                    </m:r>
                                    <m:sSub>
                                      <m:sSubPr>
                                        <m:ctrlPr>
                                          <a:rPr lang="it-IT" sz="1800" b="1" i="1">
                                            <a:latin typeface="Cambria Math"/>
                                          </a:rPr>
                                        </m:ctrlPr>
                                      </m:sSubPr>
                                      <m:e>
                                        <m:r>
                                          <a:rPr lang="it-IT" sz="1800" b="1" i="1">
                                            <a:latin typeface="Cambria Math"/>
                                          </a:rPr>
                                          <m:t>𝒇</m:t>
                                        </m:r>
                                      </m:e>
                                      <m:sub>
                                        <m:r>
                                          <a:rPr lang="it-IT" sz="1800" b="1" i="1">
                                            <a:latin typeface="Cambria Math"/>
                                          </a:rPr>
                                          <m:t>𝒑</m:t>
                                        </m:r>
                                      </m:sub>
                                    </m:sSub>
                                    <m:d>
                                      <m:dPr>
                                        <m:ctrlPr>
                                          <a:rPr lang="it-IT" sz="1800" b="1" i="1">
                                            <a:latin typeface="Cambria Math"/>
                                          </a:rPr>
                                        </m:ctrlPr>
                                      </m:dPr>
                                      <m:e>
                                        <m:r>
                                          <a:rPr lang="it-IT" sz="1800" b="1" i="1">
                                            <a:latin typeface="Cambria Math"/>
                                          </a:rPr>
                                          <m:t>𝒕</m:t>
                                        </m:r>
                                      </m:e>
                                    </m:d>
                                  </m:num>
                                  <m:den>
                                    <m:r>
                                      <a:rPr lang="it-IT" sz="1800" b="1" i="1">
                                        <a:latin typeface="Cambria Math"/>
                                      </a:rPr>
                                      <m:t>𝒅𝒕</m:t>
                                    </m:r>
                                  </m:den>
                                </m:f>
                              </m:oMath>
                            </m:oMathPara>
                          </a14:m>
                          <a:endParaRPr lang="it-IT" b="1" dirty="0"/>
                        </a:p>
                      </a:txBody>
                      <a:tcPr>
                        <a:solidFill>
                          <a:srgbClr val="19627F"/>
                        </a:solidFill>
                      </a:tcPr>
                    </a:tc>
                  </a:tr>
                  <a:tr h="653236">
                    <a:tc>
                      <a:txBody>
                        <a:bodyPr/>
                        <a:lstStyle/>
                        <a:p>
                          <a:pPr algn="ctr"/>
                          <a:r>
                            <a:rPr lang="it-IT" b="1" dirty="0" smtClean="0">
                              <a:solidFill>
                                <a:schemeClr val="bg1"/>
                              </a:solidFill>
                            </a:rPr>
                            <a:t>1</a:t>
                          </a:r>
                          <a:endParaRPr lang="it-IT" b="1" dirty="0">
                            <a:solidFill>
                              <a:schemeClr val="bg1"/>
                            </a:solidFill>
                          </a:endParaRPr>
                        </a:p>
                      </a:txBody>
                      <a:tcPr>
                        <a:solidFill>
                          <a:srgbClr val="BFBEBE"/>
                        </a:solidFill>
                      </a:tcPr>
                    </a:tc>
                    <a:tc>
                      <a:txBody>
                        <a:bodyPr/>
                        <a:lstStyle/>
                        <a:p>
                          <a:pPr algn="ctr"/>
                          <a:r>
                            <a:rPr lang="it-IT" sz="1800" b="1" i="0" u="none" strike="noStrike" kern="1200" baseline="0" dirty="0" smtClean="0">
                              <a:solidFill>
                                <a:schemeClr val="bg1"/>
                              </a:solidFill>
                              <a:latin typeface="+mn-lt"/>
                              <a:ea typeface="+mn-ea"/>
                              <a:cs typeface="+mn-cs"/>
                            </a:rPr>
                            <a:t>-0,002432</a:t>
                          </a:r>
                          <a:endParaRPr lang="it-IT" b="1" dirty="0">
                            <a:solidFill>
                              <a:schemeClr val="bg1"/>
                            </a:solidFill>
                          </a:endParaRPr>
                        </a:p>
                      </a:txBody>
                      <a:tcPr>
                        <a:solidFill>
                          <a:srgbClr val="BFBEBE"/>
                        </a:solidFill>
                      </a:tcPr>
                    </a:tc>
                  </a:tr>
                  <a:tr h="653236">
                    <a:tc>
                      <a:txBody>
                        <a:bodyPr/>
                        <a:lstStyle/>
                        <a:p>
                          <a:pPr algn="ctr"/>
                          <a:r>
                            <a:rPr lang="it-IT" b="1" dirty="0" smtClean="0">
                              <a:solidFill>
                                <a:schemeClr val="bg1"/>
                              </a:solidFill>
                            </a:rPr>
                            <a:t>0,2</a:t>
                          </a:r>
                          <a:endParaRPr lang="it-IT" b="1" dirty="0">
                            <a:solidFill>
                              <a:schemeClr val="bg1"/>
                            </a:solidFill>
                          </a:endParaRPr>
                        </a:p>
                      </a:txBody>
                      <a:tcPr>
                        <a:solidFill>
                          <a:srgbClr val="6F878C"/>
                        </a:solidFill>
                      </a:tcPr>
                    </a:tc>
                    <a:tc>
                      <a:txBody>
                        <a:bodyPr/>
                        <a:lstStyle/>
                        <a:p>
                          <a:pPr algn="ctr"/>
                          <a:r>
                            <a:rPr lang="it-IT" sz="1800" b="1" i="0" u="none" strike="noStrike" kern="1200" baseline="0" dirty="0" smtClean="0">
                              <a:solidFill>
                                <a:schemeClr val="bg1"/>
                              </a:solidFill>
                              <a:latin typeface="+mn-lt"/>
                              <a:ea typeface="+mn-ea"/>
                              <a:cs typeface="+mn-cs"/>
                            </a:rPr>
                            <a:t>-0,002025</a:t>
                          </a:r>
                          <a:endParaRPr lang="it-IT" b="1" dirty="0">
                            <a:solidFill>
                              <a:schemeClr val="bg1"/>
                            </a:solidFill>
                          </a:endParaRPr>
                        </a:p>
                      </a:txBody>
                      <a:tcPr>
                        <a:solidFill>
                          <a:srgbClr val="6F878C"/>
                        </a:solidFill>
                      </a:tcPr>
                    </a:tc>
                  </a:tr>
                  <a:tr h="653236">
                    <a:tc>
                      <a:txBody>
                        <a:bodyPr/>
                        <a:lstStyle/>
                        <a:p>
                          <a:pPr algn="ctr"/>
                          <a:r>
                            <a:rPr lang="it-IT" b="1" dirty="0" smtClean="0">
                              <a:solidFill>
                                <a:schemeClr val="bg1"/>
                              </a:solidFill>
                            </a:rPr>
                            <a:t>0,1</a:t>
                          </a:r>
                          <a:endParaRPr lang="it-IT" b="1" dirty="0">
                            <a:solidFill>
                              <a:schemeClr val="bg1"/>
                            </a:solidFill>
                          </a:endParaRPr>
                        </a:p>
                      </a:txBody>
                      <a:tcPr>
                        <a:solidFill>
                          <a:srgbClr val="BFBEBE"/>
                        </a:solidFill>
                      </a:tcPr>
                    </a:tc>
                    <a:tc>
                      <a:txBody>
                        <a:bodyPr/>
                        <a:lstStyle/>
                        <a:p>
                          <a:pPr algn="ctr"/>
                          <a:r>
                            <a:rPr lang="it-IT" sz="1800" b="1" i="0" u="none" strike="noStrike" kern="1200" baseline="0" dirty="0" smtClean="0">
                              <a:solidFill>
                                <a:schemeClr val="bg1"/>
                              </a:solidFill>
                              <a:latin typeface="+mn-lt"/>
                              <a:ea typeface="+mn-ea"/>
                              <a:cs typeface="+mn-cs"/>
                            </a:rPr>
                            <a:t>-0,001962</a:t>
                          </a:r>
                          <a:endParaRPr lang="it-IT" b="1" dirty="0">
                            <a:solidFill>
                              <a:schemeClr val="bg1"/>
                            </a:solidFill>
                          </a:endParaRPr>
                        </a:p>
                      </a:txBody>
                      <a:tcPr>
                        <a:solidFill>
                          <a:srgbClr val="BFBEBE"/>
                        </a:solidFill>
                      </a:tcPr>
                    </a:tc>
                  </a:tr>
                  <a:tr h="653236">
                    <a:tc>
                      <a:txBody>
                        <a:bodyPr/>
                        <a:lstStyle/>
                        <a:p>
                          <a:pPr algn="ctr"/>
                          <a:r>
                            <a:rPr lang="it-IT" b="1" dirty="0" smtClean="0">
                              <a:solidFill>
                                <a:schemeClr val="bg1"/>
                              </a:solidFill>
                            </a:rPr>
                            <a:t>0,05</a:t>
                          </a:r>
                          <a:endParaRPr lang="it-IT" b="1" dirty="0">
                            <a:solidFill>
                              <a:schemeClr val="bg1"/>
                            </a:solidFill>
                          </a:endParaRPr>
                        </a:p>
                      </a:txBody>
                      <a:tcPr>
                        <a:solidFill>
                          <a:srgbClr val="6F878C"/>
                        </a:solidFill>
                      </a:tcPr>
                    </a:tc>
                    <a:tc>
                      <a:txBody>
                        <a:bodyPr/>
                        <a:lstStyle/>
                        <a:p>
                          <a:pPr algn="ctr"/>
                          <a:r>
                            <a:rPr lang="it-IT" sz="1800" b="1" i="0" u="none" strike="noStrike" kern="1200" baseline="0" dirty="0" smtClean="0">
                              <a:solidFill>
                                <a:schemeClr val="bg1"/>
                              </a:solidFill>
                              <a:latin typeface="+mn-lt"/>
                              <a:ea typeface="+mn-ea"/>
                              <a:cs typeface="+mn-cs"/>
                            </a:rPr>
                            <a:t>-0,001933</a:t>
                          </a:r>
                          <a:endParaRPr lang="it-IT" b="1" dirty="0">
                            <a:solidFill>
                              <a:schemeClr val="bg1"/>
                            </a:solidFill>
                          </a:endParaRPr>
                        </a:p>
                      </a:txBody>
                      <a:tcPr>
                        <a:solidFill>
                          <a:srgbClr val="6F878C"/>
                        </a:solidFill>
                      </a:tcPr>
                    </a:tc>
                  </a:tr>
                </a:tbl>
              </a:graphicData>
            </a:graphic>
          </p:graphicFrame>
        </mc:Choice>
        <mc:Fallback xmlns="">
          <p:graphicFrame>
            <p:nvGraphicFramePr>
              <p:cNvPr id="4" name="Tabella 3"/>
              <p:cNvGraphicFramePr>
                <a:graphicFrameLocks noGrp="1"/>
              </p:cNvGraphicFramePr>
              <p:nvPr>
                <p:extLst>
                  <p:ext uri="{D42A27DB-BD31-4B8C-83A1-F6EECF244321}">
                    <p14:modId xmlns:p14="http://schemas.microsoft.com/office/powerpoint/2010/main" val="1520650340"/>
                  </p:ext>
                </p:extLst>
              </p:nvPr>
            </p:nvGraphicFramePr>
            <p:xfrm>
              <a:off x="3188676" y="2454680"/>
              <a:ext cx="5521570" cy="3266180"/>
            </p:xfrm>
            <a:graphic>
              <a:graphicData uri="http://schemas.openxmlformats.org/drawingml/2006/table">
                <a:tbl>
                  <a:tblPr firstRow="1" bandRow="1">
                    <a:tableStyleId>{5C22544A-7EE6-4342-B048-85BDC9FD1C3A}</a:tableStyleId>
                  </a:tblPr>
                  <a:tblGrid>
                    <a:gridCol w="2760785"/>
                    <a:gridCol w="2760785"/>
                  </a:tblGrid>
                  <a:tr h="653236">
                    <a:tc>
                      <a:txBody>
                        <a:bodyPr/>
                        <a:lstStyle/>
                        <a:p>
                          <a:endParaRPr lang="it-IT"/>
                        </a:p>
                      </a:txBody>
                      <a:tcPr>
                        <a:blipFill rotWithShape="1">
                          <a:blip r:embed="rId2"/>
                          <a:stretch>
                            <a:fillRect t="-935" r="-100000" b="-400935"/>
                          </a:stretch>
                        </a:blipFill>
                      </a:tcPr>
                    </a:tc>
                    <a:tc>
                      <a:txBody>
                        <a:bodyPr/>
                        <a:lstStyle/>
                        <a:p>
                          <a:endParaRPr lang="it-IT"/>
                        </a:p>
                      </a:txBody>
                      <a:tcPr>
                        <a:blipFill rotWithShape="1">
                          <a:blip r:embed="rId2"/>
                          <a:stretch>
                            <a:fillRect l="-100000" t="-935" b="-400935"/>
                          </a:stretch>
                        </a:blipFill>
                      </a:tcPr>
                    </a:tc>
                  </a:tr>
                  <a:tr h="653236">
                    <a:tc>
                      <a:txBody>
                        <a:bodyPr/>
                        <a:lstStyle/>
                        <a:p>
                          <a:pPr algn="ctr"/>
                          <a:r>
                            <a:rPr lang="it-IT" b="1" dirty="0" smtClean="0">
                              <a:solidFill>
                                <a:schemeClr val="bg1"/>
                              </a:solidFill>
                            </a:rPr>
                            <a:t>1</a:t>
                          </a:r>
                          <a:endParaRPr lang="it-IT" b="1" dirty="0">
                            <a:solidFill>
                              <a:schemeClr val="bg1"/>
                            </a:solidFill>
                          </a:endParaRPr>
                        </a:p>
                      </a:txBody>
                      <a:tcPr>
                        <a:solidFill>
                          <a:srgbClr val="BFBEBE"/>
                        </a:solidFill>
                      </a:tcPr>
                    </a:tc>
                    <a:tc>
                      <a:txBody>
                        <a:bodyPr/>
                        <a:lstStyle/>
                        <a:p>
                          <a:pPr algn="ctr"/>
                          <a:r>
                            <a:rPr lang="it-IT" sz="1800" b="1" i="0" u="none" strike="noStrike" kern="1200" baseline="0" dirty="0" smtClean="0">
                              <a:solidFill>
                                <a:schemeClr val="bg1"/>
                              </a:solidFill>
                              <a:latin typeface="+mn-lt"/>
                              <a:ea typeface="+mn-ea"/>
                              <a:cs typeface="+mn-cs"/>
                            </a:rPr>
                            <a:t>-0,002432</a:t>
                          </a:r>
                          <a:endParaRPr lang="it-IT" b="1" dirty="0">
                            <a:solidFill>
                              <a:schemeClr val="bg1"/>
                            </a:solidFill>
                          </a:endParaRPr>
                        </a:p>
                      </a:txBody>
                      <a:tcPr>
                        <a:solidFill>
                          <a:srgbClr val="BFBEBE"/>
                        </a:solidFill>
                      </a:tcPr>
                    </a:tc>
                  </a:tr>
                  <a:tr h="653236">
                    <a:tc>
                      <a:txBody>
                        <a:bodyPr/>
                        <a:lstStyle/>
                        <a:p>
                          <a:pPr algn="ctr"/>
                          <a:r>
                            <a:rPr lang="it-IT" b="1" dirty="0" smtClean="0">
                              <a:solidFill>
                                <a:schemeClr val="bg1"/>
                              </a:solidFill>
                            </a:rPr>
                            <a:t>0,2</a:t>
                          </a:r>
                          <a:endParaRPr lang="it-IT" b="1" dirty="0">
                            <a:solidFill>
                              <a:schemeClr val="bg1"/>
                            </a:solidFill>
                          </a:endParaRPr>
                        </a:p>
                      </a:txBody>
                      <a:tcPr>
                        <a:solidFill>
                          <a:srgbClr val="6F878C"/>
                        </a:solidFill>
                      </a:tcPr>
                    </a:tc>
                    <a:tc>
                      <a:txBody>
                        <a:bodyPr/>
                        <a:lstStyle/>
                        <a:p>
                          <a:pPr algn="ctr"/>
                          <a:r>
                            <a:rPr lang="it-IT" sz="1800" b="1" i="0" u="none" strike="noStrike" kern="1200" baseline="0" dirty="0" smtClean="0">
                              <a:solidFill>
                                <a:schemeClr val="bg1"/>
                              </a:solidFill>
                              <a:latin typeface="+mn-lt"/>
                              <a:ea typeface="+mn-ea"/>
                              <a:cs typeface="+mn-cs"/>
                            </a:rPr>
                            <a:t>-0,002025</a:t>
                          </a:r>
                          <a:endParaRPr lang="it-IT" b="1" dirty="0">
                            <a:solidFill>
                              <a:schemeClr val="bg1"/>
                            </a:solidFill>
                          </a:endParaRPr>
                        </a:p>
                      </a:txBody>
                      <a:tcPr>
                        <a:solidFill>
                          <a:srgbClr val="6F878C"/>
                        </a:solidFill>
                      </a:tcPr>
                    </a:tc>
                  </a:tr>
                  <a:tr h="653236">
                    <a:tc>
                      <a:txBody>
                        <a:bodyPr/>
                        <a:lstStyle/>
                        <a:p>
                          <a:pPr algn="ctr"/>
                          <a:r>
                            <a:rPr lang="it-IT" b="1" dirty="0" smtClean="0">
                              <a:solidFill>
                                <a:schemeClr val="bg1"/>
                              </a:solidFill>
                            </a:rPr>
                            <a:t>0,1</a:t>
                          </a:r>
                          <a:endParaRPr lang="it-IT" b="1" dirty="0">
                            <a:solidFill>
                              <a:schemeClr val="bg1"/>
                            </a:solidFill>
                          </a:endParaRPr>
                        </a:p>
                      </a:txBody>
                      <a:tcPr>
                        <a:solidFill>
                          <a:srgbClr val="BFBEBE"/>
                        </a:solidFill>
                      </a:tcPr>
                    </a:tc>
                    <a:tc>
                      <a:txBody>
                        <a:bodyPr/>
                        <a:lstStyle/>
                        <a:p>
                          <a:pPr algn="ctr"/>
                          <a:r>
                            <a:rPr lang="it-IT" sz="1800" b="1" i="0" u="none" strike="noStrike" kern="1200" baseline="0" dirty="0" smtClean="0">
                              <a:solidFill>
                                <a:schemeClr val="bg1"/>
                              </a:solidFill>
                              <a:latin typeface="+mn-lt"/>
                              <a:ea typeface="+mn-ea"/>
                              <a:cs typeface="+mn-cs"/>
                            </a:rPr>
                            <a:t>-0,001962</a:t>
                          </a:r>
                          <a:endParaRPr lang="it-IT" b="1" dirty="0">
                            <a:solidFill>
                              <a:schemeClr val="bg1"/>
                            </a:solidFill>
                          </a:endParaRPr>
                        </a:p>
                      </a:txBody>
                      <a:tcPr>
                        <a:solidFill>
                          <a:srgbClr val="BFBEBE"/>
                        </a:solidFill>
                      </a:tcPr>
                    </a:tc>
                  </a:tr>
                  <a:tr h="653236">
                    <a:tc>
                      <a:txBody>
                        <a:bodyPr/>
                        <a:lstStyle/>
                        <a:p>
                          <a:pPr algn="ctr"/>
                          <a:r>
                            <a:rPr lang="it-IT" b="1" dirty="0" smtClean="0">
                              <a:solidFill>
                                <a:schemeClr val="bg1"/>
                              </a:solidFill>
                            </a:rPr>
                            <a:t>0,05</a:t>
                          </a:r>
                          <a:endParaRPr lang="it-IT" b="1" dirty="0">
                            <a:solidFill>
                              <a:schemeClr val="bg1"/>
                            </a:solidFill>
                          </a:endParaRPr>
                        </a:p>
                      </a:txBody>
                      <a:tcPr>
                        <a:solidFill>
                          <a:srgbClr val="6F878C"/>
                        </a:solidFill>
                      </a:tcPr>
                    </a:tc>
                    <a:tc>
                      <a:txBody>
                        <a:bodyPr/>
                        <a:lstStyle/>
                        <a:p>
                          <a:pPr algn="ctr"/>
                          <a:r>
                            <a:rPr lang="it-IT" sz="1800" b="1" i="0" u="none" strike="noStrike" kern="1200" baseline="0" dirty="0" smtClean="0">
                              <a:solidFill>
                                <a:schemeClr val="bg1"/>
                              </a:solidFill>
                              <a:latin typeface="+mn-lt"/>
                              <a:ea typeface="+mn-ea"/>
                              <a:cs typeface="+mn-cs"/>
                            </a:rPr>
                            <a:t>-0,001933</a:t>
                          </a:r>
                          <a:endParaRPr lang="it-IT" b="1" dirty="0">
                            <a:solidFill>
                              <a:schemeClr val="bg1"/>
                            </a:solidFill>
                          </a:endParaRPr>
                        </a:p>
                      </a:txBody>
                      <a:tcPr>
                        <a:solidFill>
                          <a:srgbClr val="6F878C"/>
                        </a:solidFill>
                      </a:tcPr>
                    </a:tc>
                  </a:tr>
                </a:tbl>
              </a:graphicData>
            </a:graphic>
          </p:graphicFrame>
        </mc:Fallback>
      </mc:AlternateContent>
    </p:spTree>
    <p:extLst>
      <p:ext uri="{BB962C8B-B14F-4D97-AF65-F5344CB8AC3E}">
        <p14:creationId xmlns:p14="http://schemas.microsoft.com/office/powerpoint/2010/main" val="2020353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 xmlns:a16="http://schemas.microsoft.com/office/drawing/2014/main"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 xmlns:a16="http://schemas.microsoft.com/office/drawing/2014/main"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 xmlns:a16="http://schemas.microsoft.com/office/drawing/2014/main"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 xmlns:a16="http://schemas.microsoft.com/office/drawing/2014/main"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 xmlns:a16="http://schemas.microsoft.com/office/drawing/2014/main"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 xmlns:a16="http://schemas.microsoft.com/office/drawing/2014/main"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 xmlns:a16="http://schemas.microsoft.com/office/drawing/2014/main"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 xmlns:a16="http://schemas.microsoft.com/office/drawing/2014/main"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3</a:t>
            </a:r>
            <a:endParaRPr lang="it-IT" dirty="0">
              <a:solidFill>
                <a:srgbClr val="19627F"/>
              </a:solidFill>
            </a:endParaRPr>
          </a:p>
        </p:txBody>
      </p:sp>
      <p:graphicFrame>
        <p:nvGraphicFramePr>
          <p:cNvPr id="17" name="Grafico 16">
            <a:extLst>
              <a:ext uri="{FF2B5EF4-FFF2-40B4-BE49-F238E27FC236}">
                <a16:creationId xmlns:lc="http://schemas.openxmlformats.org/drawingml/2006/lockedCanvas" xmlns:a16="http://schemas.microsoft.com/office/drawing/2014/main" xmlns="" xmlns:xdr="http://schemas.openxmlformats.org/drawingml/2006/spreadsheetDrawing" id="{8D9754E5-50FF-4E0A-8AFE-711DC3563B27}"/>
              </a:ext>
            </a:extLst>
          </p:cNvPr>
          <p:cNvGraphicFramePr>
            <a:graphicFrameLocks/>
          </p:cNvGraphicFramePr>
          <p:nvPr>
            <p:extLst>
              <p:ext uri="{D42A27DB-BD31-4B8C-83A1-F6EECF244321}">
                <p14:modId xmlns:p14="http://schemas.microsoft.com/office/powerpoint/2010/main" val="1195895480"/>
              </p:ext>
            </p:extLst>
          </p:nvPr>
        </p:nvGraphicFramePr>
        <p:xfrm>
          <a:off x="1863969" y="1934308"/>
          <a:ext cx="8510954" cy="39858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52104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 xmlns:a16="http://schemas.microsoft.com/office/drawing/2014/main"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 xmlns:a16="http://schemas.microsoft.com/office/drawing/2014/main"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 xmlns:a16="http://schemas.microsoft.com/office/drawing/2014/main"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 xmlns:a16="http://schemas.microsoft.com/office/drawing/2014/main"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 xmlns:a16="http://schemas.microsoft.com/office/drawing/2014/main"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 xmlns:a16="http://schemas.microsoft.com/office/drawing/2014/main"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 xmlns:a16="http://schemas.microsoft.com/office/drawing/2014/main"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 xmlns:a16="http://schemas.microsoft.com/office/drawing/2014/main"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MAPE-K</a:t>
            </a:r>
            <a:endParaRPr lang="it-IT" dirty="0">
              <a:solidFill>
                <a:srgbClr val="19627F"/>
              </a:solidFill>
            </a:endParaRPr>
          </a:p>
        </p:txBody>
      </p:sp>
      <p:graphicFrame>
        <p:nvGraphicFramePr>
          <p:cNvPr id="2" name="Diagramma 1"/>
          <p:cNvGraphicFramePr/>
          <p:nvPr>
            <p:extLst>
              <p:ext uri="{D42A27DB-BD31-4B8C-83A1-F6EECF244321}">
                <p14:modId xmlns:p14="http://schemas.microsoft.com/office/powerpoint/2010/main" val="1161778727"/>
              </p:ext>
            </p:extLst>
          </p:nvPr>
        </p:nvGraphicFramePr>
        <p:xfrm>
          <a:off x="2383692" y="1680937"/>
          <a:ext cx="7545754" cy="4340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1219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7715186" y="2814898"/>
            <a:ext cx="1294484" cy="815037"/>
            <a:chOff x="920816" y="2053524"/>
            <a:chExt cx="1294484" cy="815037"/>
          </a:xfrm>
        </p:grpSpPr>
        <p:sp>
          <p:nvSpPr>
            <p:cNvPr id="153" name="Rectangle: Rounded Corners 152"/>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4" name="Rectangle: Rounded Corners 153"/>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Rounded Corners 154"/>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8" name="Group 147"/>
          <p:cNvGrpSpPr/>
          <p:nvPr/>
        </p:nvGrpSpPr>
        <p:grpSpPr>
          <a:xfrm>
            <a:off x="9979976" y="2053524"/>
            <a:ext cx="1294484" cy="815037"/>
            <a:chOff x="920816" y="2053524"/>
            <a:chExt cx="1294484" cy="815037"/>
          </a:xfrm>
        </p:grpSpPr>
        <p:sp>
          <p:nvSpPr>
            <p:cNvPr id="149" name="Rectangle: Rounded Corners 148"/>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0" name="Rectangle: Rounded Corners 149"/>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Rounded Corners 150"/>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43"/>
          <p:cNvGrpSpPr/>
          <p:nvPr/>
        </p:nvGrpSpPr>
        <p:grpSpPr>
          <a:xfrm>
            <a:off x="5450396" y="2053524"/>
            <a:ext cx="1294484" cy="815037"/>
            <a:chOff x="920816" y="2053524"/>
            <a:chExt cx="1294484" cy="815037"/>
          </a:xfrm>
        </p:grpSpPr>
        <p:sp>
          <p:nvSpPr>
            <p:cNvPr id="145" name="Rectangle: Rounded Corners 144"/>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6" name="Rectangle: Rounded Corners 145"/>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Rounded Corners 146"/>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 name="Group 132"/>
          <p:cNvGrpSpPr/>
          <p:nvPr/>
        </p:nvGrpSpPr>
        <p:grpSpPr>
          <a:xfrm>
            <a:off x="3184019" y="2814898"/>
            <a:ext cx="1294484" cy="815037"/>
            <a:chOff x="920816" y="2053524"/>
            <a:chExt cx="1294484" cy="815037"/>
          </a:xfrm>
        </p:grpSpPr>
        <p:sp>
          <p:nvSpPr>
            <p:cNvPr id="134" name="Rectangle: Rounded Corners 133"/>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5" name="Rectangle: Rounded Corners 134"/>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p:cNvGrpSpPr/>
          <p:nvPr/>
        </p:nvGrpSpPr>
        <p:grpSpPr>
          <a:xfrm>
            <a:off x="386346" y="0"/>
            <a:ext cx="1240778" cy="482568"/>
            <a:chOff x="5401469" y="1588"/>
            <a:chExt cx="1389063" cy="540239"/>
          </a:xfrm>
        </p:grpSpPr>
        <p:sp>
          <p:nvSpPr>
            <p:cNvPr id="12"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TextBox 13"/>
          <p:cNvSpPr txBox="1"/>
          <p:nvPr/>
        </p:nvSpPr>
        <p:spPr>
          <a:xfrm>
            <a:off x="839788" y="688975"/>
            <a:ext cx="5430094" cy="430887"/>
          </a:xfrm>
          <a:prstGeom prst="rect">
            <a:avLst/>
          </a:prstGeom>
          <a:noFill/>
        </p:spPr>
        <p:txBody>
          <a:bodyPr wrap="square" lIns="0" tIns="0" rIns="0" bIns="0" rtlCol="0">
            <a:spAutoFit/>
          </a:bodyPr>
          <a:lstStyle/>
          <a:p>
            <a:r>
              <a:rPr lang="cy-GB" sz="2800" dirty="0">
                <a:solidFill>
                  <a:srgbClr val="0C344C"/>
                </a:solidFill>
                <a:latin typeface="+mj-lt"/>
              </a:rPr>
              <a:t>Agenda</a:t>
            </a:r>
            <a:endParaRPr lang="en-US" sz="2800" dirty="0">
              <a:solidFill>
                <a:srgbClr val="0C344C"/>
              </a:solidFill>
              <a:latin typeface="+mj-lt"/>
            </a:endParaRPr>
          </a:p>
        </p:txBody>
      </p:sp>
      <p:sp>
        <p:nvSpPr>
          <p:cNvPr id="72" name="TextBox 25"/>
          <p:cNvSpPr txBox="1"/>
          <p:nvPr/>
        </p:nvSpPr>
        <p:spPr>
          <a:xfrm>
            <a:off x="849215" y="3478071"/>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Obiettivi</a:t>
            </a:r>
            <a:endParaRPr lang="en-US" sz="1200" b="1" dirty="0">
              <a:solidFill>
                <a:srgbClr val="0C344C"/>
              </a:solidFill>
              <a:cs typeface="Calibri Light" panose="020F0302020204030204" pitchFamily="34" charset="0"/>
            </a:endParaRPr>
          </a:p>
        </p:txBody>
      </p:sp>
      <p:grpSp>
        <p:nvGrpSpPr>
          <p:cNvPr id="132" name="Group 131"/>
          <p:cNvGrpSpPr/>
          <p:nvPr/>
        </p:nvGrpSpPr>
        <p:grpSpPr>
          <a:xfrm>
            <a:off x="920816" y="2053524"/>
            <a:ext cx="1294484" cy="815037"/>
            <a:chOff x="920816" y="2053524"/>
            <a:chExt cx="1294484" cy="815037"/>
          </a:xfrm>
        </p:grpSpPr>
        <p:sp>
          <p:nvSpPr>
            <p:cNvPr id="77" name="Rectangle: Rounded Corners 76"/>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Rectangle: Rounded Corners 77"/>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p:cNvGrpSpPr/>
          <p:nvPr/>
        </p:nvGrpSpPr>
        <p:grpSpPr>
          <a:xfrm>
            <a:off x="1429776" y="2284035"/>
            <a:ext cx="360363" cy="354013"/>
            <a:chOff x="9161463" y="4692650"/>
            <a:chExt cx="360363" cy="354013"/>
          </a:xfrm>
          <a:solidFill>
            <a:schemeClr val="bg1"/>
          </a:solidFill>
        </p:grpSpPr>
        <p:sp>
          <p:nvSpPr>
            <p:cNvPr id="81"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2"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3"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4"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101" name="TextBox 25"/>
          <p:cNvSpPr txBox="1"/>
          <p:nvPr/>
        </p:nvSpPr>
        <p:spPr>
          <a:xfrm>
            <a:off x="3105958" y="4207931"/>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Architettura</a:t>
            </a:r>
            <a:endParaRPr lang="en-US" sz="1200" b="1" dirty="0">
              <a:solidFill>
                <a:srgbClr val="0C344C"/>
              </a:solidFill>
              <a:cs typeface="Calibri Light" panose="020F0302020204030204" pitchFamily="34" charset="0"/>
            </a:endParaRPr>
          </a:p>
        </p:txBody>
      </p:sp>
      <p:grpSp>
        <p:nvGrpSpPr>
          <p:cNvPr id="104" name="Group 103"/>
          <p:cNvGrpSpPr/>
          <p:nvPr/>
        </p:nvGrpSpPr>
        <p:grpSpPr>
          <a:xfrm>
            <a:off x="4904421" y="904418"/>
            <a:ext cx="241300" cy="361951"/>
            <a:chOff x="7778750" y="2535238"/>
            <a:chExt cx="241300" cy="361951"/>
          </a:xfrm>
          <a:solidFill>
            <a:schemeClr val="bg1"/>
          </a:solidFill>
        </p:grpSpPr>
        <p:sp>
          <p:nvSpPr>
            <p:cNvPr id="114" name="Freeform 64"/>
            <p:cNvSpPr>
              <a:spLocks noEditPoints="1"/>
            </p:cNvSpPr>
            <p:nvPr/>
          </p:nvSpPr>
          <p:spPr bwMode="auto">
            <a:xfrm>
              <a:off x="7778750" y="2686051"/>
              <a:ext cx="241300" cy="211138"/>
            </a:xfrm>
            <a:custGeom>
              <a:avLst/>
              <a:gdLst>
                <a:gd name="T0" fmla="*/ 44 w 64"/>
                <a:gd name="T1" fmla="*/ 0 h 56"/>
                <a:gd name="T2" fmla="*/ 43 w 64"/>
                <a:gd name="T3" fmla="*/ 0 h 56"/>
                <a:gd name="T4" fmla="*/ 21 w 64"/>
                <a:gd name="T5" fmla="*/ 0 h 56"/>
                <a:gd name="T6" fmla="*/ 20 w 64"/>
                <a:gd name="T7" fmla="*/ 0 h 56"/>
                <a:gd name="T8" fmla="*/ 0 w 64"/>
                <a:gd name="T9" fmla="*/ 32 h 56"/>
                <a:gd name="T10" fmla="*/ 32 w 64"/>
                <a:gd name="T11" fmla="*/ 56 h 56"/>
                <a:gd name="T12" fmla="*/ 64 w 64"/>
                <a:gd name="T13" fmla="*/ 32 h 56"/>
                <a:gd name="T14" fmla="*/ 44 w 64"/>
                <a:gd name="T15" fmla="*/ 0 h 56"/>
                <a:gd name="T16" fmla="*/ 32 w 64"/>
                <a:gd name="T17" fmla="*/ 26 h 56"/>
                <a:gd name="T18" fmla="*/ 40 w 64"/>
                <a:gd name="T19" fmla="*/ 34 h 56"/>
                <a:gd name="T20" fmla="*/ 34 w 64"/>
                <a:gd name="T21" fmla="*/ 42 h 56"/>
                <a:gd name="T22" fmla="*/ 34 w 64"/>
                <a:gd name="T23" fmla="*/ 44 h 56"/>
                <a:gd name="T24" fmla="*/ 32 w 64"/>
                <a:gd name="T25" fmla="*/ 46 h 56"/>
                <a:gd name="T26" fmla="*/ 30 w 64"/>
                <a:gd name="T27" fmla="*/ 44 h 56"/>
                <a:gd name="T28" fmla="*/ 30 w 64"/>
                <a:gd name="T29" fmla="*/ 42 h 56"/>
                <a:gd name="T30" fmla="*/ 24 w 64"/>
                <a:gd name="T31" fmla="*/ 34 h 56"/>
                <a:gd name="T32" fmla="*/ 26 w 64"/>
                <a:gd name="T33" fmla="*/ 32 h 56"/>
                <a:gd name="T34" fmla="*/ 28 w 64"/>
                <a:gd name="T35" fmla="*/ 34 h 56"/>
                <a:gd name="T36" fmla="*/ 32 w 64"/>
                <a:gd name="T37" fmla="*/ 38 h 56"/>
                <a:gd name="T38" fmla="*/ 36 w 64"/>
                <a:gd name="T39" fmla="*/ 34 h 56"/>
                <a:gd name="T40" fmla="*/ 32 w 64"/>
                <a:gd name="T41" fmla="*/ 30 h 56"/>
                <a:gd name="T42" fmla="*/ 24 w 64"/>
                <a:gd name="T43" fmla="*/ 22 h 56"/>
                <a:gd name="T44" fmla="*/ 30 w 64"/>
                <a:gd name="T45" fmla="*/ 14 h 56"/>
                <a:gd name="T46" fmla="*/ 30 w 64"/>
                <a:gd name="T47" fmla="*/ 12 h 56"/>
                <a:gd name="T48" fmla="*/ 32 w 64"/>
                <a:gd name="T49" fmla="*/ 10 h 56"/>
                <a:gd name="T50" fmla="*/ 34 w 64"/>
                <a:gd name="T51" fmla="*/ 12 h 56"/>
                <a:gd name="T52" fmla="*/ 34 w 64"/>
                <a:gd name="T53" fmla="*/ 14 h 56"/>
                <a:gd name="T54" fmla="*/ 40 w 64"/>
                <a:gd name="T55" fmla="*/ 22 h 56"/>
                <a:gd name="T56" fmla="*/ 38 w 64"/>
                <a:gd name="T57" fmla="*/ 24 h 56"/>
                <a:gd name="T58" fmla="*/ 36 w 64"/>
                <a:gd name="T59" fmla="*/ 22 h 56"/>
                <a:gd name="T60" fmla="*/ 32 w 64"/>
                <a:gd name="T61" fmla="*/ 18 h 56"/>
                <a:gd name="T62" fmla="*/ 28 w 64"/>
                <a:gd name="T63" fmla="*/ 22 h 56"/>
                <a:gd name="T64" fmla="*/ 32 w 64"/>
                <a:gd name="T65"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56">
                  <a:moveTo>
                    <a:pt x="44" y="0"/>
                  </a:moveTo>
                  <a:cubicBezTo>
                    <a:pt x="44" y="0"/>
                    <a:pt x="44" y="0"/>
                    <a:pt x="43" y="0"/>
                  </a:cubicBezTo>
                  <a:cubicBezTo>
                    <a:pt x="21" y="0"/>
                    <a:pt x="21" y="0"/>
                    <a:pt x="21" y="0"/>
                  </a:cubicBezTo>
                  <a:cubicBezTo>
                    <a:pt x="20" y="0"/>
                    <a:pt x="20" y="0"/>
                    <a:pt x="20" y="0"/>
                  </a:cubicBezTo>
                  <a:cubicBezTo>
                    <a:pt x="10" y="8"/>
                    <a:pt x="0" y="21"/>
                    <a:pt x="0" y="32"/>
                  </a:cubicBezTo>
                  <a:cubicBezTo>
                    <a:pt x="0" y="48"/>
                    <a:pt x="10" y="56"/>
                    <a:pt x="32" y="56"/>
                  </a:cubicBezTo>
                  <a:cubicBezTo>
                    <a:pt x="54" y="56"/>
                    <a:pt x="64" y="48"/>
                    <a:pt x="64" y="32"/>
                  </a:cubicBezTo>
                  <a:cubicBezTo>
                    <a:pt x="64" y="21"/>
                    <a:pt x="54" y="8"/>
                    <a:pt x="44" y="0"/>
                  </a:cubicBezTo>
                  <a:close/>
                  <a:moveTo>
                    <a:pt x="32" y="26"/>
                  </a:moveTo>
                  <a:cubicBezTo>
                    <a:pt x="36" y="26"/>
                    <a:pt x="40" y="30"/>
                    <a:pt x="40" y="34"/>
                  </a:cubicBezTo>
                  <a:cubicBezTo>
                    <a:pt x="40" y="38"/>
                    <a:pt x="37" y="41"/>
                    <a:pt x="34" y="42"/>
                  </a:cubicBezTo>
                  <a:cubicBezTo>
                    <a:pt x="34" y="44"/>
                    <a:pt x="34" y="44"/>
                    <a:pt x="34" y="44"/>
                  </a:cubicBezTo>
                  <a:cubicBezTo>
                    <a:pt x="34" y="45"/>
                    <a:pt x="33" y="46"/>
                    <a:pt x="32" y="46"/>
                  </a:cubicBezTo>
                  <a:cubicBezTo>
                    <a:pt x="31" y="46"/>
                    <a:pt x="30" y="45"/>
                    <a:pt x="30" y="44"/>
                  </a:cubicBezTo>
                  <a:cubicBezTo>
                    <a:pt x="30" y="42"/>
                    <a:pt x="30" y="42"/>
                    <a:pt x="30" y="42"/>
                  </a:cubicBezTo>
                  <a:cubicBezTo>
                    <a:pt x="27" y="41"/>
                    <a:pt x="24" y="38"/>
                    <a:pt x="24" y="34"/>
                  </a:cubicBezTo>
                  <a:cubicBezTo>
                    <a:pt x="24" y="33"/>
                    <a:pt x="25" y="32"/>
                    <a:pt x="26" y="32"/>
                  </a:cubicBezTo>
                  <a:cubicBezTo>
                    <a:pt x="27" y="32"/>
                    <a:pt x="28" y="33"/>
                    <a:pt x="28" y="34"/>
                  </a:cubicBezTo>
                  <a:cubicBezTo>
                    <a:pt x="28" y="36"/>
                    <a:pt x="30" y="38"/>
                    <a:pt x="32" y="38"/>
                  </a:cubicBezTo>
                  <a:cubicBezTo>
                    <a:pt x="34" y="38"/>
                    <a:pt x="36" y="36"/>
                    <a:pt x="36" y="34"/>
                  </a:cubicBezTo>
                  <a:cubicBezTo>
                    <a:pt x="36" y="32"/>
                    <a:pt x="34" y="30"/>
                    <a:pt x="32" y="30"/>
                  </a:cubicBezTo>
                  <a:cubicBezTo>
                    <a:pt x="28" y="30"/>
                    <a:pt x="24" y="26"/>
                    <a:pt x="24" y="22"/>
                  </a:cubicBezTo>
                  <a:cubicBezTo>
                    <a:pt x="24" y="18"/>
                    <a:pt x="27" y="15"/>
                    <a:pt x="30" y="14"/>
                  </a:cubicBezTo>
                  <a:cubicBezTo>
                    <a:pt x="30" y="12"/>
                    <a:pt x="30" y="12"/>
                    <a:pt x="30" y="12"/>
                  </a:cubicBezTo>
                  <a:cubicBezTo>
                    <a:pt x="30" y="11"/>
                    <a:pt x="31" y="10"/>
                    <a:pt x="32" y="10"/>
                  </a:cubicBezTo>
                  <a:cubicBezTo>
                    <a:pt x="33" y="10"/>
                    <a:pt x="34" y="11"/>
                    <a:pt x="34" y="12"/>
                  </a:cubicBezTo>
                  <a:cubicBezTo>
                    <a:pt x="34" y="14"/>
                    <a:pt x="34" y="14"/>
                    <a:pt x="34" y="14"/>
                  </a:cubicBezTo>
                  <a:cubicBezTo>
                    <a:pt x="37" y="15"/>
                    <a:pt x="40" y="18"/>
                    <a:pt x="40" y="22"/>
                  </a:cubicBezTo>
                  <a:cubicBezTo>
                    <a:pt x="40" y="23"/>
                    <a:pt x="39" y="24"/>
                    <a:pt x="38" y="24"/>
                  </a:cubicBezTo>
                  <a:cubicBezTo>
                    <a:pt x="37" y="24"/>
                    <a:pt x="36" y="23"/>
                    <a:pt x="36" y="22"/>
                  </a:cubicBezTo>
                  <a:cubicBezTo>
                    <a:pt x="36" y="20"/>
                    <a:pt x="34" y="18"/>
                    <a:pt x="32" y="18"/>
                  </a:cubicBezTo>
                  <a:cubicBezTo>
                    <a:pt x="30" y="18"/>
                    <a:pt x="28" y="20"/>
                    <a:pt x="28" y="22"/>
                  </a:cubicBezTo>
                  <a:cubicBezTo>
                    <a:pt x="28" y="24"/>
                    <a:pt x="30" y="26"/>
                    <a:pt x="3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5" name="Freeform 65"/>
            <p:cNvSpPr>
              <a:spLocks/>
            </p:cNvSpPr>
            <p:nvPr/>
          </p:nvSpPr>
          <p:spPr bwMode="auto">
            <a:xfrm>
              <a:off x="7824788" y="2535238"/>
              <a:ext cx="149225" cy="106363"/>
            </a:xfrm>
            <a:custGeom>
              <a:avLst/>
              <a:gdLst>
                <a:gd name="T0" fmla="*/ 8 w 40"/>
                <a:gd name="T1" fmla="*/ 26 h 28"/>
                <a:gd name="T2" fmla="*/ 10 w 40"/>
                <a:gd name="T3" fmla="*/ 28 h 28"/>
                <a:gd name="T4" fmla="*/ 30 w 40"/>
                <a:gd name="T5" fmla="*/ 28 h 28"/>
                <a:gd name="T6" fmla="*/ 32 w 40"/>
                <a:gd name="T7" fmla="*/ 26 h 28"/>
                <a:gd name="T8" fmla="*/ 40 w 40"/>
                <a:gd name="T9" fmla="*/ 7 h 28"/>
                <a:gd name="T10" fmla="*/ 40 w 40"/>
                <a:gd name="T11" fmla="*/ 5 h 28"/>
                <a:gd name="T12" fmla="*/ 37 w 40"/>
                <a:gd name="T13" fmla="*/ 4 h 28"/>
                <a:gd name="T14" fmla="*/ 25 w 40"/>
                <a:gd name="T15" fmla="*/ 9 h 28"/>
                <a:gd name="T16" fmla="*/ 22 w 40"/>
                <a:gd name="T17" fmla="*/ 1 h 28"/>
                <a:gd name="T18" fmla="*/ 20 w 40"/>
                <a:gd name="T19" fmla="*/ 0 h 28"/>
                <a:gd name="T20" fmla="*/ 18 w 40"/>
                <a:gd name="T21" fmla="*/ 1 h 28"/>
                <a:gd name="T22" fmla="*/ 15 w 40"/>
                <a:gd name="T23" fmla="*/ 9 h 28"/>
                <a:gd name="T24" fmla="*/ 3 w 40"/>
                <a:gd name="T25" fmla="*/ 4 h 28"/>
                <a:gd name="T26" fmla="*/ 0 w 40"/>
                <a:gd name="T27" fmla="*/ 5 h 28"/>
                <a:gd name="T28" fmla="*/ 0 w 40"/>
                <a:gd name="T29" fmla="*/ 7 h 28"/>
                <a:gd name="T30" fmla="*/ 8 w 40"/>
                <a:gd name="T31"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8">
                  <a:moveTo>
                    <a:pt x="8" y="26"/>
                  </a:moveTo>
                  <a:cubicBezTo>
                    <a:pt x="8" y="27"/>
                    <a:pt x="9" y="28"/>
                    <a:pt x="10" y="28"/>
                  </a:cubicBezTo>
                  <a:cubicBezTo>
                    <a:pt x="30" y="28"/>
                    <a:pt x="30" y="28"/>
                    <a:pt x="30" y="28"/>
                  </a:cubicBezTo>
                  <a:cubicBezTo>
                    <a:pt x="31" y="28"/>
                    <a:pt x="32" y="27"/>
                    <a:pt x="32" y="26"/>
                  </a:cubicBezTo>
                  <a:cubicBezTo>
                    <a:pt x="32" y="19"/>
                    <a:pt x="40" y="7"/>
                    <a:pt x="40" y="7"/>
                  </a:cubicBezTo>
                  <a:cubicBezTo>
                    <a:pt x="40" y="6"/>
                    <a:pt x="40" y="5"/>
                    <a:pt x="40" y="5"/>
                  </a:cubicBezTo>
                  <a:cubicBezTo>
                    <a:pt x="39" y="4"/>
                    <a:pt x="38" y="4"/>
                    <a:pt x="37" y="4"/>
                  </a:cubicBezTo>
                  <a:cubicBezTo>
                    <a:pt x="25" y="9"/>
                    <a:pt x="25" y="9"/>
                    <a:pt x="25" y="9"/>
                  </a:cubicBezTo>
                  <a:cubicBezTo>
                    <a:pt x="22" y="1"/>
                    <a:pt x="22" y="1"/>
                    <a:pt x="22" y="1"/>
                  </a:cubicBezTo>
                  <a:cubicBezTo>
                    <a:pt x="22" y="0"/>
                    <a:pt x="21" y="0"/>
                    <a:pt x="20" y="0"/>
                  </a:cubicBezTo>
                  <a:cubicBezTo>
                    <a:pt x="19" y="0"/>
                    <a:pt x="18" y="0"/>
                    <a:pt x="18" y="1"/>
                  </a:cubicBezTo>
                  <a:cubicBezTo>
                    <a:pt x="15" y="9"/>
                    <a:pt x="15" y="9"/>
                    <a:pt x="15" y="9"/>
                  </a:cubicBezTo>
                  <a:cubicBezTo>
                    <a:pt x="3" y="4"/>
                    <a:pt x="3" y="4"/>
                    <a:pt x="3" y="4"/>
                  </a:cubicBezTo>
                  <a:cubicBezTo>
                    <a:pt x="2" y="4"/>
                    <a:pt x="1" y="4"/>
                    <a:pt x="0" y="5"/>
                  </a:cubicBezTo>
                  <a:cubicBezTo>
                    <a:pt x="0" y="5"/>
                    <a:pt x="0" y="6"/>
                    <a:pt x="0" y="7"/>
                  </a:cubicBezTo>
                  <a:cubicBezTo>
                    <a:pt x="0" y="7"/>
                    <a:pt x="8" y="19"/>
                    <a:pt x="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6" name="Freeform 66"/>
            <p:cNvSpPr>
              <a:spLocks/>
            </p:cNvSpPr>
            <p:nvPr/>
          </p:nvSpPr>
          <p:spPr bwMode="auto">
            <a:xfrm>
              <a:off x="7839075" y="2655888"/>
              <a:ext cx="120650" cy="15875"/>
            </a:xfrm>
            <a:custGeom>
              <a:avLst/>
              <a:gdLst>
                <a:gd name="T0" fmla="*/ 2 w 32"/>
                <a:gd name="T1" fmla="*/ 0 h 4"/>
                <a:gd name="T2" fmla="*/ 0 w 32"/>
                <a:gd name="T3" fmla="*/ 2 h 4"/>
                <a:gd name="T4" fmla="*/ 2 w 32"/>
                <a:gd name="T5" fmla="*/ 4 h 4"/>
                <a:gd name="T6" fmla="*/ 30 w 32"/>
                <a:gd name="T7" fmla="*/ 4 h 4"/>
                <a:gd name="T8" fmla="*/ 32 w 32"/>
                <a:gd name="T9" fmla="*/ 2 h 4"/>
                <a:gd name="T10" fmla="*/ 30 w 32"/>
                <a:gd name="T11" fmla="*/ 0 h 4"/>
                <a:gd name="T12" fmla="*/ 2 w 3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2" h="4">
                  <a:moveTo>
                    <a:pt x="2" y="0"/>
                  </a:moveTo>
                  <a:cubicBezTo>
                    <a:pt x="1" y="0"/>
                    <a:pt x="0" y="1"/>
                    <a:pt x="0" y="2"/>
                  </a:cubicBezTo>
                  <a:cubicBezTo>
                    <a:pt x="0" y="3"/>
                    <a:pt x="1" y="4"/>
                    <a:pt x="2" y="4"/>
                  </a:cubicBezTo>
                  <a:cubicBezTo>
                    <a:pt x="30" y="4"/>
                    <a:pt x="30" y="4"/>
                    <a:pt x="30" y="4"/>
                  </a:cubicBezTo>
                  <a:cubicBezTo>
                    <a:pt x="31" y="4"/>
                    <a:pt x="32" y="3"/>
                    <a:pt x="32" y="2"/>
                  </a:cubicBezTo>
                  <a:cubicBezTo>
                    <a:pt x="32" y="1"/>
                    <a:pt x="31" y="0"/>
                    <a:pt x="3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106" name="Group 105"/>
          <p:cNvGrpSpPr/>
          <p:nvPr/>
        </p:nvGrpSpPr>
        <p:grpSpPr>
          <a:xfrm>
            <a:off x="8182247" y="2982704"/>
            <a:ext cx="360363" cy="360363"/>
            <a:chOff x="9166226" y="3952875"/>
            <a:chExt cx="360363" cy="360363"/>
          </a:xfrm>
          <a:solidFill>
            <a:schemeClr val="bg1"/>
          </a:solidFill>
        </p:grpSpPr>
        <p:sp>
          <p:nvSpPr>
            <p:cNvPr id="107" name="Freeform 24"/>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08" name="Freeform 25"/>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121" name="TextBox 25"/>
          <p:cNvSpPr txBox="1"/>
          <p:nvPr/>
        </p:nvSpPr>
        <p:spPr>
          <a:xfrm>
            <a:off x="1258203" y="4151713"/>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01</a:t>
            </a:r>
          </a:p>
        </p:txBody>
      </p:sp>
      <p:sp>
        <p:nvSpPr>
          <p:cNvPr id="122" name="TextBox 25"/>
          <p:cNvSpPr txBox="1"/>
          <p:nvPr/>
        </p:nvSpPr>
        <p:spPr>
          <a:xfrm>
            <a:off x="3526351" y="4890736"/>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02</a:t>
            </a:r>
          </a:p>
        </p:txBody>
      </p:sp>
      <p:sp>
        <p:nvSpPr>
          <p:cNvPr id="102" name="TextBox 25"/>
          <p:cNvSpPr txBox="1"/>
          <p:nvPr/>
        </p:nvSpPr>
        <p:spPr>
          <a:xfrm>
            <a:off x="5378795" y="3507625"/>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Tecnologie</a:t>
            </a:r>
            <a:r>
              <a:rPr lang="en-US" sz="1200" b="1" dirty="0">
                <a:solidFill>
                  <a:srgbClr val="0C344C"/>
                </a:solidFill>
                <a:cs typeface="Calibri Light" panose="020F0302020204030204" pitchFamily="34" charset="0"/>
              </a:rPr>
              <a:t> &amp; </a:t>
            </a:r>
            <a:r>
              <a:rPr lang="en-US" sz="1200" b="1" dirty="0" err="1">
                <a:solidFill>
                  <a:srgbClr val="0C344C"/>
                </a:solidFill>
                <a:cs typeface="Calibri Light" panose="020F0302020204030204" pitchFamily="34" charset="0"/>
              </a:rPr>
              <a:t>Sviluppo</a:t>
            </a:r>
            <a:endParaRPr lang="en-US" sz="1200" b="1" dirty="0">
              <a:solidFill>
                <a:srgbClr val="0C344C"/>
              </a:solidFill>
              <a:cs typeface="Calibri Light" panose="020F0302020204030204" pitchFamily="34" charset="0"/>
            </a:endParaRPr>
          </a:p>
        </p:txBody>
      </p:sp>
      <p:sp>
        <p:nvSpPr>
          <p:cNvPr id="123" name="TextBox 25"/>
          <p:cNvSpPr txBox="1"/>
          <p:nvPr/>
        </p:nvSpPr>
        <p:spPr>
          <a:xfrm>
            <a:off x="5799188" y="4157082"/>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03</a:t>
            </a:r>
          </a:p>
        </p:txBody>
      </p:sp>
      <p:sp>
        <p:nvSpPr>
          <p:cNvPr id="126" name="TextBox 25"/>
          <p:cNvSpPr txBox="1"/>
          <p:nvPr/>
        </p:nvSpPr>
        <p:spPr>
          <a:xfrm>
            <a:off x="7628822" y="4115598"/>
            <a:ext cx="1460497"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rgbClr val="0C344C"/>
                </a:solidFill>
                <a:cs typeface="Calibri Light" panose="020F0302020204030204" pitchFamily="34" charset="0"/>
              </a:rPr>
              <a:t>Test &amp; Modello </a:t>
            </a:r>
            <a:r>
              <a:rPr lang="en-US" sz="1200" b="1" dirty="0" err="1">
                <a:solidFill>
                  <a:srgbClr val="0C344C"/>
                </a:solidFill>
                <a:cs typeface="Calibri Light" panose="020F0302020204030204" pitchFamily="34" charset="0"/>
              </a:rPr>
              <a:t>matematico</a:t>
            </a:r>
            <a:r>
              <a:rPr lang="en-US" sz="1200" b="1" dirty="0">
                <a:solidFill>
                  <a:srgbClr val="0C344C"/>
                </a:solidFill>
                <a:cs typeface="Calibri Light" panose="020F0302020204030204" pitchFamily="34" charset="0"/>
              </a:rPr>
              <a:t> </a:t>
            </a:r>
          </a:p>
        </p:txBody>
      </p:sp>
      <p:sp>
        <p:nvSpPr>
          <p:cNvPr id="127" name="TextBox 25"/>
          <p:cNvSpPr txBox="1"/>
          <p:nvPr/>
        </p:nvSpPr>
        <p:spPr>
          <a:xfrm>
            <a:off x="8049215" y="4890736"/>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04</a:t>
            </a:r>
          </a:p>
        </p:txBody>
      </p:sp>
      <p:sp>
        <p:nvSpPr>
          <p:cNvPr id="128" name="TextBox 25"/>
          <p:cNvSpPr txBox="1"/>
          <p:nvPr/>
        </p:nvSpPr>
        <p:spPr>
          <a:xfrm>
            <a:off x="9892134" y="3478071"/>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Conclusioni</a:t>
            </a:r>
            <a:endParaRPr lang="en-US" sz="1200" b="1" dirty="0">
              <a:solidFill>
                <a:srgbClr val="0C344C"/>
              </a:solidFill>
              <a:cs typeface="Calibri Light" panose="020F0302020204030204" pitchFamily="34" charset="0"/>
            </a:endParaRPr>
          </a:p>
        </p:txBody>
      </p:sp>
      <p:sp>
        <p:nvSpPr>
          <p:cNvPr id="129" name="TextBox 25"/>
          <p:cNvSpPr txBox="1"/>
          <p:nvPr/>
        </p:nvSpPr>
        <p:spPr>
          <a:xfrm>
            <a:off x="10301122" y="4151713"/>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05</a:t>
            </a:r>
          </a:p>
        </p:txBody>
      </p:sp>
      <p:pic>
        <p:nvPicPr>
          <p:cNvPr id="3" name="Elemento grafico 2" descr="Gerarchia">
            <a:extLst>
              <a:ext uri="{FF2B5EF4-FFF2-40B4-BE49-F238E27FC236}">
                <a16:creationId xmlns="" xmlns:a16="http://schemas.microsoft.com/office/drawing/2014/main" id="{91BFAD13-417B-4489-96EF-F5132F259B2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552214" y="2911391"/>
            <a:ext cx="548268" cy="548268"/>
          </a:xfrm>
          <a:prstGeom prst="rect">
            <a:avLst/>
          </a:prstGeom>
        </p:spPr>
      </p:pic>
      <p:pic>
        <p:nvPicPr>
          <p:cNvPr id="5" name="Elemento grafico 4" descr="Ingranaggi">
            <a:extLst>
              <a:ext uri="{FF2B5EF4-FFF2-40B4-BE49-F238E27FC236}">
                <a16:creationId xmlns="" xmlns:a16="http://schemas.microsoft.com/office/drawing/2014/main" id="{48A84B51-E187-42A0-88F0-69F301EBDC9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754801" y="2147703"/>
            <a:ext cx="654773" cy="640528"/>
          </a:xfrm>
          <a:prstGeom prst="rect">
            <a:avLst/>
          </a:prstGeom>
        </p:spPr>
      </p:pic>
      <p:pic>
        <p:nvPicPr>
          <p:cNvPr id="7" name="Elemento grafico 6" descr="Elenco di controllo">
            <a:extLst>
              <a:ext uri="{FF2B5EF4-FFF2-40B4-BE49-F238E27FC236}">
                <a16:creationId xmlns="" xmlns:a16="http://schemas.microsoft.com/office/drawing/2014/main" id="{4581407A-58D8-40ED-ADCD-7789F76B2CD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346091" y="2178921"/>
            <a:ext cx="576000" cy="576000"/>
          </a:xfrm>
          <a:prstGeom prst="rect">
            <a:avLst/>
          </a:prstGeom>
        </p:spPr>
      </p:pic>
    </p:spTree>
    <p:extLst>
      <p:ext uri="{BB962C8B-B14F-4D97-AF65-F5344CB8AC3E}">
        <p14:creationId xmlns:p14="http://schemas.microsoft.com/office/powerpoint/2010/main" val="28745077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Conclusioni</a:t>
            </a:r>
            <a:endParaRPr lang="en-US" sz="2800" dirty="0">
              <a:solidFill>
                <a:srgbClr val="0C344C"/>
              </a:solidFill>
              <a:latin typeface="+mj-lt"/>
            </a:endParaRP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uppo 2">
            <a:extLst>
              <a:ext uri="{FF2B5EF4-FFF2-40B4-BE49-F238E27FC236}">
                <a16:creationId xmlns="" xmlns:a16="http://schemas.microsoft.com/office/drawing/2014/main" id="{2C6F94FF-0F9F-4903-887B-6AF7AF12D3D5}"/>
              </a:ext>
            </a:extLst>
          </p:cNvPr>
          <p:cNvGrpSpPr/>
          <p:nvPr/>
        </p:nvGrpSpPr>
        <p:grpSpPr>
          <a:xfrm>
            <a:off x="565862" y="889428"/>
            <a:ext cx="687600" cy="457200"/>
            <a:chOff x="5867857" y="2000515"/>
            <a:chExt cx="1294484" cy="815037"/>
          </a:xfrm>
        </p:grpSpPr>
        <p:grpSp>
          <p:nvGrpSpPr>
            <p:cNvPr id="14" name="Group 147">
              <a:extLst>
                <a:ext uri="{FF2B5EF4-FFF2-40B4-BE49-F238E27FC236}">
                  <a16:creationId xmlns="" xmlns:a16="http://schemas.microsoft.com/office/drawing/2014/main" id="{1280DBD0-EB59-4E3C-BF67-265CE393AF0A}"/>
                </a:ext>
              </a:extLst>
            </p:cNvPr>
            <p:cNvGrpSpPr/>
            <p:nvPr/>
          </p:nvGrpSpPr>
          <p:grpSpPr>
            <a:xfrm>
              <a:off x="5867857" y="2000515"/>
              <a:ext cx="1294484" cy="815037"/>
              <a:chOff x="920816" y="2053524"/>
              <a:chExt cx="1294484" cy="815037"/>
            </a:xfrm>
          </p:grpSpPr>
          <p:sp>
            <p:nvSpPr>
              <p:cNvPr id="15" name="Rectangle: Rounded Corners 148">
                <a:extLst>
                  <a:ext uri="{FF2B5EF4-FFF2-40B4-BE49-F238E27FC236}">
                    <a16:creationId xmlns="" xmlns:a16="http://schemas.microsoft.com/office/drawing/2014/main" id="{50DFF9E5-8488-450B-A7EE-8A700881C206}"/>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ectangle: Rounded Corners 149">
                <a:extLst>
                  <a:ext uri="{FF2B5EF4-FFF2-40B4-BE49-F238E27FC236}">
                    <a16:creationId xmlns="" xmlns:a16="http://schemas.microsoft.com/office/drawing/2014/main" id="{07DEB4FE-5C24-4BDB-AE0A-ACEF5A4E91C4}"/>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50">
                <a:extLst>
                  <a:ext uri="{FF2B5EF4-FFF2-40B4-BE49-F238E27FC236}">
                    <a16:creationId xmlns="" xmlns:a16="http://schemas.microsoft.com/office/drawing/2014/main" id="{D9972310-61F4-4221-88B5-BCC82389807C}"/>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 name="Elemento grafico 18" descr="Elenco di controllo">
              <a:extLst>
                <a:ext uri="{FF2B5EF4-FFF2-40B4-BE49-F238E27FC236}">
                  <a16:creationId xmlns="" xmlns:a16="http://schemas.microsoft.com/office/drawing/2014/main" id="{B3162CD3-4CAB-420A-A96F-FBF565B883D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233972" y="2125912"/>
              <a:ext cx="576000" cy="576000"/>
            </a:xfrm>
            <a:prstGeom prst="rect">
              <a:avLst/>
            </a:prstGeom>
          </p:spPr>
        </p:pic>
      </p:grpSp>
      <p:grpSp>
        <p:nvGrpSpPr>
          <p:cNvPr id="13" name="Group 4"/>
          <p:cNvGrpSpPr>
            <a:grpSpLocks noChangeAspect="1"/>
          </p:cNvGrpSpPr>
          <p:nvPr/>
        </p:nvGrpSpPr>
        <p:grpSpPr bwMode="auto">
          <a:xfrm>
            <a:off x="992124" y="1549406"/>
            <a:ext cx="7183437" cy="4689470"/>
            <a:chOff x="3" y="2"/>
            <a:chExt cx="6017" cy="3928"/>
          </a:xfrm>
        </p:grpSpPr>
        <p:sp>
          <p:nvSpPr>
            <p:cNvPr id="17" name="Freeform 5"/>
            <p:cNvSpPr>
              <a:spLocks/>
            </p:cNvSpPr>
            <p:nvPr/>
          </p:nvSpPr>
          <p:spPr bwMode="auto">
            <a:xfrm>
              <a:off x="3" y="1735"/>
              <a:ext cx="5482" cy="2195"/>
            </a:xfrm>
            <a:custGeom>
              <a:avLst/>
              <a:gdLst>
                <a:gd name="T0" fmla="*/ 0 w 5482"/>
                <a:gd name="T1" fmla="*/ 2195 h 2195"/>
                <a:gd name="T2" fmla="*/ 5000 w 5482"/>
                <a:gd name="T3" fmla="*/ 0 h 2195"/>
                <a:gd name="T4" fmla="*/ 5482 w 5482"/>
                <a:gd name="T5" fmla="*/ 0 h 2195"/>
                <a:gd name="T6" fmla="*/ 3130 w 5482"/>
                <a:gd name="T7" fmla="*/ 2195 h 2195"/>
                <a:gd name="T8" fmla="*/ 0 w 5482"/>
                <a:gd name="T9" fmla="*/ 2195 h 2195"/>
              </a:gdLst>
              <a:ahLst/>
              <a:cxnLst>
                <a:cxn ang="0">
                  <a:pos x="T0" y="T1"/>
                </a:cxn>
                <a:cxn ang="0">
                  <a:pos x="T2" y="T3"/>
                </a:cxn>
                <a:cxn ang="0">
                  <a:pos x="T4" y="T5"/>
                </a:cxn>
                <a:cxn ang="0">
                  <a:pos x="T6" y="T7"/>
                </a:cxn>
                <a:cxn ang="0">
                  <a:pos x="T8" y="T9"/>
                </a:cxn>
              </a:cxnLst>
              <a:rect l="0" t="0" r="r" b="b"/>
              <a:pathLst>
                <a:path w="5482" h="2195">
                  <a:moveTo>
                    <a:pt x="0" y="2195"/>
                  </a:moveTo>
                  <a:lnTo>
                    <a:pt x="5000" y="0"/>
                  </a:lnTo>
                  <a:lnTo>
                    <a:pt x="5482" y="0"/>
                  </a:lnTo>
                  <a:lnTo>
                    <a:pt x="3130" y="2195"/>
                  </a:lnTo>
                  <a:lnTo>
                    <a:pt x="0" y="2195"/>
                  </a:lnTo>
                  <a:close/>
                </a:path>
              </a:pathLst>
            </a:custGeom>
            <a:gradFill flip="none" rotWithShape="1">
              <a:gsLst>
                <a:gs pos="0">
                  <a:schemeClr val="bg1">
                    <a:lumMod val="95000"/>
                  </a:schemeClr>
                </a:gs>
                <a:gs pos="100000">
                  <a:srgbClr val="BFBEBE"/>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p:cNvSpPr>
            <p:nvPr/>
          </p:nvSpPr>
          <p:spPr bwMode="auto">
            <a:xfrm>
              <a:off x="5003" y="2"/>
              <a:ext cx="1017" cy="1733"/>
            </a:xfrm>
            <a:custGeom>
              <a:avLst/>
              <a:gdLst>
                <a:gd name="T0" fmla="*/ 1017 w 1017"/>
                <a:gd name="T1" fmla="*/ 245 h 1733"/>
                <a:gd name="T2" fmla="*/ 835 w 1017"/>
                <a:gd name="T3" fmla="*/ 0 h 1733"/>
                <a:gd name="T4" fmla="*/ 505 w 1017"/>
                <a:gd name="T5" fmla="*/ 245 h 1733"/>
                <a:gd name="T6" fmla="*/ 658 w 1017"/>
                <a:gd name="T7" fmla="*/ 245 h 1733"/>
                <a:gd name="T8" fmla="*/ 0 w 1017"/>
                <a:gd name="T9" fmla="*/ 1733 h 1733"/>
                <a:gd name="T10" fmla="*/ 482 w 1017"/>
                <a:gd name="T11" fmla="*/ 1733 h 1733"/>
                <a:gd name="T12" fmla="*/ 881 w 1017"/>
                <a:gd name="T13" fmla="*/ 245 h 1733"/>
                <a:gd name="T14" fmla="*/ 1017 w 1017"/>
                <a:gd name="T15" fmla="*/ 245 h 1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1733">
                  <a:moveTo>
                    <a:pt x="1017" y="245"/>
                  </a:moveTo>
                  <a:lnTo>
                    <a:pt x="835" y="0"/>
                  </a:lnTo>
                  <a:lnTo>
                    <a:pt x="505" y="245"/>
                  </a:lnTo>
                  <a:lnTo>
                    <a:pt x="658" y="245"/>
                  </a:lnTo>
                  <a:lnTo>
                    <a:pt x="0" y="1733"/>
                  </a:lnTo>
                  <a:lnTo>
                    <a:pt x="482" y="1733"/>
                  </a:lnTo>
                  <a:lnTo>
                    <a:pt x="881" y="245"/>
                  </a:lnTo>
                  <a:lnTo>
                    <a:pt x="1017" y="245"/>
                  </a:lnTo>
                  <a:close/>
                </a:path>
              </a:pathLst>
            </a:custGeom>
            <a:gradFill flip="none" rotWithShape="1">
              <a:gsLst>
                <a:gs pos="0">
                  <a:srgbClr val="D80F79"/>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Oval 41"/>
          <p:cNvSpPr/>
          <p:nvPr/>
        </p:nvSpPr>
        <p:spPr>
          <a:xfrm>
            <a:off x="6762228" y="3807892"/>
            <a:ext cx="294210" cy="977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40"/>
          <p:cNvSpPr/>
          <p:nvPr/>
        </p:nvSpPr>
        <p:spPr>
          <a:xfrm>
            <a:off x="5942445" y="4311582"/>
            <a:ext cx="381486" cy="1267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9"/>
          <p:cNvSpPr/>
          <p:nvPr/>
        </p:nvSpPr>
        <p:spPr>
          <a:xfrm>
            <a:off x="4886468" y="4992094"/>
            <a:ext cx="498882" cy="1656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38"/>
          <p:cNvSpPr/>
          <p:nvPr/>
        </p:nvSpPr>
        <p:spPr>
          <a:xfrm>
            <a:off x="3597229" y="5819128"/>
            <a:ext cx="573571"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2"/>
          <p:cNvGrpSpPr/>
          <p:nvPr/>
        </p:nvGrpSpPr>
        <p:grpSpPr>
          <a:xfrm>
            <a:off x="3422000" y="4842794"/>
            <a:ext cx="1208388" cy="924031"/>
            <a:chOff x="4275889" y="5054191"/>
            <a:chExt cx="731771" cy="559571"/>
          </a:xfrm>
        </p:grpSpPr>
        <p:sp>
          <p:nvSpPr>
            <p:cNvPr id="26" name="Rectangle: Rounded Corners 73"/>
            <p:cNvSpPr/>
            <p:nvPr/>
          </p:nvSpPr>
          <p:spPr>
            <a:xfrm rot="18900000">
              <a:off x="4639799" y="5150047"/>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50"/>
            <p:cNvSpPr/>
            <p:nvPr/>
          </p:nvSpPr>
          <p:spPr>
            <a:xfrm rot="2700000">
              <a:off x="4275889" y="5054191"/>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Rounded Corners 73"/>
          <p:cNvSpPr/>
          <p:nvPr/>
        </p:nvSpPr>
        <p:spPr>
          <a:xfrm rot="18900000">
            <a:off x="5245370" y="4352265"/>
            <a:ext cx="468064" cy="468066"/>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50"/>
          <p:cNvSpPr/>
          <p:nvPr/>
        </p:nvSpPr>
        <p:spPr>
          <a:xfrm rot="2700000">
            <a:off x="4782333" y="4230298"/>
            <a:ext cx="711995" cy="711996"/>
          </a:xfrm>
          <a:prstGeom prst="roundRect">
            <a:avLst>
              <a:gd name="adj" fmla="val 9141"/>
            </a:avLst>
          </a:prstGeom>
          <a:gradFill flip="none" rotWithShape="1">
            <a:gsLst>
              <a:gs pos="0">
                <a:srgbClr val="0C344C"/>
              </a:gs>
              <a:gs pos="100000">
                <a:srgbClr val="19627F"/>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0" name="Rectangle: Rounded Corners 73"/>
          <p:cNvSpPr/>
          <p:nvPr/>
        </p:nvSpPr>
        <p:spPr>
          <a:xfrm rot="18900000">
            <a:off x="6204932" y="3865686"/>
            <a:ext cx="338014" cy="338015"/>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50"/>
          <p:cNvSpPr/>
          <p:nvPr/>
        </p:nvSpPr>
        <p:spPr>
          <a:xfrm rot="2700000">
            <a:off x="5870548" y="3777607"/>
            <a:ext cx="514169" cy="514171"/>
          </a:xfrm>
          <a:prstGeom prst="roundRect">
            <a:avLst>
              <a:gd name="adj" fmla="val 9141"/>
            </a:avLst>
          </a:prstGeom>
          <a:gradFill flip="none" rotWithShape="1">
            <a:gsLst>
              <a:gs pos="0">
                <a:srgbClr val="6F878C"/>
              </a:gs>
              <a:gs pos="100000">
                <a:srgbClr val="19627F"/>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2" name="Rectangle: Rounded Corners 73"/>
          <p:cNvSpPr/>
          <p:nvPr/>
        </p:nvSpPr>
        <p:spPr>
          <a:xfrm rot="18900000">
            <a:off x="6963475" y="3503933"/>
            <a:ext cx="240600" cy="240600"/>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50"/>
          <p:cNvSpPr/>
          <p:nvPr/>
        </p:nvSpPr>
        <p:spPr>
          <a:xfrm rot="2700000">
            <a:off x="6725460" y="3441238"/>
            <a:ext cx="365987" cy="365988"/>
          </a:xfrm>
          <a:prstGeom prst="roundRect">
            <a:avLst>
              <a:gd name="adj" fmla="val 9141"/>
            </a:avLst>
          </a:prstGeom>
          <a:gradFill flip="none" rotWithShape="1">
            <a:gsLst>
              <a:gs pos="0">
                <a:srgbClr val="6F878C"/>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4" name="TextBox 25"/>
          <p:cNvSpPr txBox="1"/>
          <p:nvPr/>
        </p:nvSpPr>
        <p:spPr>
          <a:xfrm>
            <a:off x="834154" y="4071759"/>
            <a:ext cx="2302746" cy="145424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err="1" smtClean="0">
                <a:solidFill>
                  <a:schemeClr val="tx1">
                    <a:lumMod val="85000"/>
                    <a:lumOff val="15000"/>
                  </a:schemeClr>
                </a:solidFill>
                <a:cs typeface="Calibri Light" panose="020F0302020204030204" pitchFamily="34" charset="0"/>
              </a:rPr>
              <a:t>Progettazione</a:t>
            </a:r>
            <a:r>
              <a:rPr lang="en-US" sz="1050" dirty="0" smtClean="0">
                <a:solidFill>
                  <a:schemeClr val="tx1">
                    <a:lumMod val="85000"/>
                    <a:lumOff val="15000"/>
                  </a:schemeClr>
                </a:solidFill>
                <a:cs typeface="Calibri Light" panose="020F0302020204030204" pitchFamily="34" charset="0"/>
              </a:rPr>
              <a:t> di un </a:t>
            </a:r>
            <a:r>
              <a:rPr lang="en-US" sz="1050" dirty="0" err="1" smtClean="0">
                <a:solidFill>
                  <a:schemeClr val="tx1">
                    <a:lumMod val="85000"/>
                    <a:lumOff val="15000"/>
                  </a:schemeClr>
                </a:solidFill>
                <a:cs typeface="Calibri Light" panose="020F0302020204030204" pitchFamily="34" charset="0"/>
              </a:rPr>
              <a:t>connettore</a:t>
            </a:r>
            <a:r>
              <a:rPr lang="en-US" sz="1050" dirty="0" smtClean="0">
                <a:solidFill>
                  <a:schemeClr val="tx1">
                    <a:lumMod val="85000"/>
                    <a:lumOff val="15000"/>
                  </a:schemeClr>
                </a:solidFill>
                <a:cs typeface="Calibri Light" panose="020F0302020204030204" pitchFamily="34" charset="0"/>
              </a:rPr>
              <a:t> Publish-Subscribe Content-Based per </a:t>
            </a:r>
            <a:r>
              <a:rPr lang="en-US" sz="1050" dirty="0" err="1" smtClean="0">
                <a:solidFill>
                  <a:schemeClr val="tx1">
                    <a:lumMod val="85000"/>
                    <a:lumOff val="15000"/>
                  </a:schemeClr>
                </a:solidFill>
                <a:cs typeface="Calibri Light" panose="020F0302020204030204" pitchFamily="34" charset="0"/>
              </a:rPr>
              <a:t>ambiente</a:t>
            </a:r>
            <a:r>
              <a:rPr lang="en-US" sz="1050" dirty="0" smtClean="0">
                <a:solidFill>
                  <a:schemeClr val="tx1">
                    <a:lumMod val="85000"/>
                    <a:lumOff val="15000"/>
                  </a:schemeClr>
                </a:solidFill>
                <a:cs typeface="Calibri Light" panose="020F0302020204030204" pitchFamily="34" charset="0"/>
              </a:rPr>
              <a:t> mobile </a:t>
            </a:r>
            <a:r>
              <a:rPr lang="en-US" sz="1050" dirty="0" err="1" smtClean="0">
                <a:solidFill>
                  <a:schemeClr val="tx1">
                    <a:lumMod val="85000"/>
                    <a:lumOff val="15000"/>
                  </a:schemeClr>
                </a:solidFill>
                <a:cs typeface="Calibri Light" panose="020F0302020204030204" pitchFamily="34" charset="0"/>
              </a:rPr>
              <a:t>che</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implementa</a:t>
            </a:r>
            <a:r>
              <a:rPr lang="en-US" sz="1050" dirty="0" smtClean="0">
                <a:solidFill>
                  <a:schemeClr val="tx1">
                    <a:lumMod val="85000"/>
                    <a:lumOff val="15000"/>
                  </a:schemeClr>
                </a:solidFill>
                <a:cs typeface="Calibri Light" panose="020F0302020204030204" pitchFamily="34" charset="0"/>
              </a:rPr>
              <a:t> i </a:t>
            </a:r>
            <a:r>
              <a:rPr lang="en-US" sz="1050" dirty="0" err="1" smtClean="0">
                <a:solidFill>
                  <a:schemeClr val="tx1">
                    <a:lumMod val="85000"/>
                    <a:lumOff val="15000"/>
                  </a:schemeClr>
                </a:solidFill>
                <a:cs typeface="Calibri Light" panose="020F0302020204030204" pitchFamily="34" charset="0"/>
              </a:rPr>
              <a:t>tre</a:t>
            </a:r>
            <a:r>
              <a:rPr lang="en-US" sz="1050" dirty="0" smtClean="0">
                <a:solidFill>
                  <a:schemeClr val="tx1">
                    <a:lumMod val="85000"/>
                    <a:lumOff val="15000"/>
                  </a:schemeClr>
                </a:solidFill>
                <a:cs typeface="Calibri Light" panose="020F0302020204030204" pitchFamily="34" charset="0"/>
              </a:rPr>
              <a:t> tipi di </a:t>
            </a:r>
            <a:r>
              <a:rPr lang="en-US" sz="1050" dirty="0" err="1" smtClean="0">
                <a:solidFill>
                  <a:schemeClr val="tx1">
                    <a:lumMod val="85000"/>
                    <a:lumOff val="15000"/>
                  </a:schemeClr>
                </a:solidFill>
                <a:cs typeface="Calibri Light" panose="020F0302020204030204" pitchFamily="34" charset="0"/>
              </a:rPr>
              <a:t>disaccoppiamento</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tra</a:t>
            </a:r>
            <a:r>
              <a:rPr lang="en-US" sz="1050" dirty="0" smtClean="0">
                <a:solidFill>
                  <a:schemeClr val="tx1">
                    <a:lumMod val="85000"/>
                    <a:lumOff val="15000"/>
                  </a:schemeClr>
                </a:solidFill>
                <a:cs typeface="Calibri Light" panose="020F0302020204030204" pitchFamily="34" charset="0"/>
              </a:rPr>
              <a:t>  i </a:t>
            </a:r>
            <a:r>
              <a:rPr lang="en-US" sz="1050" dirty="0" err="1" smtClean="0">
                <a:solidFill>
                  <a:schemeClr val="tx1">
                    <a:lumMod val="85000"/>
                    <a:lumOff val="15000"/>
                  </a:schemeClr>
                </a:solidFill>
                <a:cs typeface="Calibri Light" panose="020F0302020204030204" pitchFamily="34" charset="0"/>
              </a:rPr>
              <a:t>nodi</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mobili</a:t>
            </a:r>
            <a:r>
              <a:rPr lang="en-US" sz="1050" dirty="0" smtClean="0">
                <a:solidFill>
                  <a:schemeClr val="tx1">
                    <a:lumMod val="85000"/>
                    <a:lumOff val="15000"/>
                  </a:schemeClr>
                </a:solidFill>
                <a:cs typeface="Calibri Light" panose="020F0302020204030204" pitchFamily="34" charset="0"/>
              </a:rPr>
              <a:t>:</a:t>
            </a:r>
            <a:endParaRPr lang="en-US" sz="1050" dirty="0" smtClean="0">
              <a:solidFill>
                <a:schemeClr val="tx1">
                  <a:lumMod val="85000"/>
                  <a:lumOff val="15000"/>
                </a:schemeClr>
              </a:solidFill>
              <a:cs typeface="Calibri Light" panose="020F0302020204030204" pitchFamily="34" charset="0"/>
            </a:endParaRPr>
          </a:p>
          <a:p>
            <a:pPr marL="171450" indent="-171450">
              <a:buFont typeface="Arial" pitchFamily="34" charset="0"/>
              <a:buChar char="•"/>
            </a:pPr>
            <a:r>
              <a:rPr lang="en-US" sz="1050" dirty="0" err="1" smtClean="0">
                <a:solidFill>
                  <a:schemeClr val="tx1">
                    <a:lumMod val="85000"/>
                    <a:lumOff val="15000"/>
                  </a:schemeClr>
                </a:solidFill>
                <a:cs typeface="Calibri Light" panose="020F0302020204030204" pitchFamily="34" charset="0"/>
              </a:rPr>
              <a:t>Spaziale</a:t>
            </a:r>
            <a:endParaRPr lang="en-US" sz="1050" dirty="0" smtClean="0">
              <a:solidFill>
                <a:schemeClr val="tx1">
                  <a:lumMod val="85000"/>
                  <a:lumOff val="15000"/>
                </a:schemeClr>
              </a:solidFill>
              <a:cs typeface="Calibri Light" panose="020F0302020204030204" pitchFamily="34" charset="0"/>
            </a:endParaRPr>
          </a:p>
          <a:p>
            <a:pPr marL="171450" indent="-171450">
              <a:buFont typeface="Arial" pitchFamily="34" charset="0"/>
              <a:buChar char="•"/>
            </a:pPr>
            <a:r>
              <a:rPr lang="en-US" sz="1050" dirty="0" err="1" smtClean="0">
                <a:solidFill>
                  <a:schemeClr val="tx1">
                    <a:lumMod val="85000"/>
                    <a:lumOff val="15000"/>
                  </a:schemeClr>
                </a:solidFill>
                <a:cs typeface="Calibri Light" panose="020F0302020204030204" pitchFamily="34" charset="0"/>
              </a:rPr>
              <a:t>Temporale</a:t>
            </a:r>
            <a:endParaRPr lang="en-US" sz="1050" dirty="0" smtClean="0">
              <a:solidFill>
                <a:schemeClr val="tx1">
                  <a:lumMod val="85000"/>
                  <a:lumOff val="15000"/>
                </a:schemeClr>
              </a:solidFill>
              <a:cs typeface="Calibri Light" panose="020F0302020204030204" pitchFamily="34" charset="0"/>
            </a:endParaRPr>
          </a:p>
          <a:p>
            <a:pPr marL="171450" indent="-171450">
              <a:buFont typeface="Arial" pitchFamily="34" charset="0"/>
              <a:buChar char="•"/>
            </a:pPr>
            <a:r>
              <a:rPr lang="en-US" sz="1050" dirty="0" smtClean="0">
                <a:solidFill>
                  <a:schemeClr val="tx1">
                    <a:lumMod val="85000"/>
                    <a:lumOff val="15000"/>
                  </a:schemeClr>
                </a:solidFill>
                <a:cs typeface="Calibri Light" panose="020F0302020204030204" pitchFamily="34" charset="0"/>
              </a:rPr>
              <a:t>Di </a:t>
            </a:r>
            <a:r>
              <a:rPr lang="en-US" sz="1050" dirty="0" err="1" smtClean="0">
                <a:solidFill>
                  <a:schemeClr val="tx1">
                    <a:lumMod val="85000"/>
                    <a:lumOff val="15000"/>
                  </a:schemeClr>
                </a:solidFill>
                <a:cs typeface="Calibri Light" panose="020F0302020204030204" pitchFamily="34" charset="0"/>
              </a:rPr>
              <a:t>Sincronia</a:t>
            </a:r>
            <a:endParaRPr lang="en-US" sz="1050" dirty="0" smtClean="0">
              <a:solidFill>
                <a:schemeClr val="tx1">
                  <a:lumMod val="85000"/>
                  <a:lumOff val="15000"/>
                </a:schemeClr>
              </a:solidFill>
              <a:cs typeface="Calibri Light" panose="020F0302020204030204" pitchFamily="34" charset="0"/>
            </a:endParaRPr>
          </a:p>
          <a:p>
            <a:endParaRPr lang="en-US" sz="1050" dirty="0">
              <a:solidFill>
                <a:schemeClr val="tx1">
                  <a:lumMod val="85000"/>
                  <a:lumOff val="15000"/>
                </a:schemeClr>
              </a:solidFill>
              <a:cs typeface="Calibri Light" panose="020F0302020204030204" pitchFamily="34" charset="0"/>
            </a:endParaRPr>
          </a:p>
          <a:p>
            <a:endParaRPr lang="en-US" sz="1050" dirty="0">
              <a:solidFill>
                <a:schemeClr val="tx1">
                  <a:lumMod val="85000"/>
                  <a:lumOff val="15000"/>
                </a:schemeClr>
              </a:solidFill>
              <a:cs typeface="Calibri Light" panose="020F0302020204030204" pitchFamily="34" charset="0"/>
            </a:endParaRPr>
          </a:p>
        </p:txBody>
      </p:sp>
      <p:sp>
        <p:nvSpPr>
          <p:cNvPr id="55" name="TextBox 25"/>
          <p:cNvSpPr txBox="1"/>
          <p:nvPr/>
        </p:nvSpPr>
        <p:spPr>
          <a:xfrm>
            <a:off x="834880" y="3759914"/>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smtClean="0">
                <a:solidFill>
                  <a:srgbClr val="D80F79"/>
                </a:solidFill>
                <a:latin typeface="+mj-lt"/>
                <a:cs typeface="Calibri Light" panose="020F0302020204030204" pitchFamily="34" charset="0"/>
              </a:rPr>
              <a:t>Architettura</a:t>
            </a:r>
            <a:endParaRPr lang="en-US" sz="1600" dirty="0">
              <a:solidFill>
                <a:srgbClr val="D80F79"/>
              </a:solidFill>
              <a:latin typeface="+mj-lt"/>
              <a:cs typeface="Calibri Light" panose="020F0302020204030204" pitchFamily="34" charset="0"/>
            </a:endParaRPr>
          </a:p>
        </p:txBody>
      </p:sp>
      <p:sp>
        <p:nvSpPr>
          <p:cNvPr id="56" name="TextBox 25"/>
          <p:cNvSpPr txBox="1"/>
          <p:nvPr/>
        </p:nvSpPr>
        <p:spPr>
          <a:xfrm>
            <a:off x="834154" y="2131947"/>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err="1" smtClean="0">
                <a:solidFill>
                  <a:schemeClr val="tx1">
                    <a:lumMod val="85000"/>
                    <a:lumOff val="15000"/>
                  </a:schemeClr>
                </a:solidFill>
                <a:cs typeface="Calibri Light" panose="020F0302020204030204" pitchFamily="34" charset="0"/>
              </a:rPr>
              <a:t>Sviluppo</a:t>
            </a:r>
            <a:r>
              <a:rPr lang="en-US" sz="1050" dirty="0" smtClean="0">
                <a:solidFill>
                  <a:schemeClr val="tx1">
                    <a:lumMod val="85000"/>
                    <a:lumOff val="15000"/>
                  </a:schemeClr>
                </a:solidFill>
                <a:cs typeface="Calibri Light" panose="020F0302020204030204" pitchFamily="34" charset="0"/>
              </a:rPr>
              <a:t> di tale </a:t>
            </a:r>
            <a:r>
              <a:rPr lang="en-US" sz="1050" dirty="0" err="1" smtClean="0">
                <a:solidFill>
                  <a:schemeClr val="tx1">
                    <a:lumMod val="85000"/>
                    <a:lumOff val="15000"/>
                  </a:schemeClr>
                </a:solidFill>
                <a:cs typeface="Calibri Light" panose="020F0302020204030204" pitchFamily="34" charset="0"/>
              </a:rPr>
              <a:t>sistema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mediante</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servizi</a:t>
            </a:r>
            <a:r>
              <a:rPr lang="en-US" sz="1050" dirty="0" smtClean="0">
                <a:solidFill>
                  <a:schemeClr val="tx1">
                    <a:lumMod val="85000"/>
                    <a:lumOff val="15000"/>
                  </a:schemeClr>
                </a:solidFill>
                <a:cs typeface="Calibri Light" panose="020F0302020204030204" pitchFamily="34" charset="0"/>
              </a:rPr>
              <a:t> Cloud AWS. </a:t>
            </a:r>
            <a:r>
              <a:rPr lang="en-US" sz="1050" dirty="0" err="1" smtClean="0">
                <a:solidFill>
                  <a:schemeClr val="tx1">
                    <a:lumMod val="85000"/>
                    <a:lumOff val="15000"/>
                  </a:schemeClr>
                </a:solidFill>
                <a:cs typeface="Calibri Light" panose="020F0302020204030204" pitchFamily="34" charset="0"/>
              </a:rPr>
              <a:t>Realizzazione</a:t>
            </a:r>
            <a:r>
              <a:rPr lang="en-US" sz="1050" dirty="0" smtClean="0">
                <a:solidFill>
                  <a:schemeClr val="tx1">
                    <a:lumMod val="85000"/>
                    <a:lumOff val="15000"/>
                  </a:schemeClr>
                </a:solidFill>
                <a:cs typeface="Calibri Light" panose="020F0302020204030204" pitchFamily="34" charset="0"/>
              </a:rPr>
              <a:t> del client Android. </a:t>
            </a:r>
            <a:r>
              <a:rPr lang="en-US" sz="1050" dirty="0" err="1" smtClean="0">
                <a:solidFill>
                  <a:schemeClr val="tx1">
                    <a:lumMod val="85000"/>
                    <a:lumOff val="15000"/>
                  </a:schemeClr>
                </a:solidFill>
                <a:cs typeface="Calibri Light" panose="020F0302020204030204" pitchFamily="34" charset="0"/>
              </a:rPr>
              <a:t>Componenti</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fissi</a:t>
            </a:r>
            <a:r>
              <a:rPr lang="en-US" sz="1050" dirty="0" smtClean="0">
                <a:solidFill>
                  <a:schemeClr val="tx1">
                    <a:lumMod val="85000"/>
                    <a:lumOff val="15000"/>
                  </a:schemeClr>
                </a:solidFill>
                <a:cs typeface="Calibri Light" panose="020F0302020204030204" pitchFamily="34" charset="0"/>
              </a:rPr>
              <a:t> e </a:t>
            </a:r>
            <a:r>
              <a:rPr lang="en-US" sz="1050" dirty="0" err="1" smtClean="0">
                <a:solidFill>
                  <a:schemeClr val="tx1">
                    <a:lumMod val="85000"/>
                    <a:lumOff val="15000"/>
                  </a:schemeClr>
                </a:solidFill>
                <a:cs typeface="Calibri Light" panose="020F0302020204030204" pitchFamily="34" charset="0"/>
              </a:rPr>
              <a:t>mobili</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disaccoppiati</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completamente</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attraverso</a:t>
            </a:r>
            <a:r>
              <a:rPr lang="en-US" sz="1050" dirty="0" smtClean="0">
                <a:solidFill>
                  <a:schemeClr val="tx1">
                    <a:lumMod val="85000"/>
                    <a:lumOff val="15000"/>
                  </a:schemeClr>
                </a:solidFill>
                <a:cs typeface="Calibri Light" panose="020F0302020204030204" pitchFamily="34" charset="0"/>
              </a:rPr>
              <a:t> code di </a:t>
            </a:r>
            <a:r>
              <a:rPr lang="en-US" sz="1050" dirty="0" err="1" smtClean="0">
                <a:solidFill>
                  <a:schemeClr val="tx1">
                    <a:lumMod val="85000"/>
                    <a:lumOff val="15000"/>
                  </a:schemeClr>
                </a:solidFill>
                <a:cs typeface="Calibri Light" panose="020F0302020204030204" pitchFamily="34" charset="0"/>
              </a:rPr>
              <a:t>messaggi</a:t>
            </a:r>
            <a:r>
              <a:rPr lang="en-US" sz="1050" dirty="0" smtClean="0">
                <a:solidFill>
                  <a:schemeClr val="tx1">
                    <a:lumMod val="85000"/>
                    <a:lumOff val="15000"/>
                  </a:schemeClr>
                </a:solidFill>
                <a:cs typeface="Calibri Light" panose="020F0302020204030204" pitchFamily="34" charset="0"/>
              </a:rPr>
              <a:t> (AWS SQS).</a:t>
            </a:r>
            <a:endParaRPr lang="en-US" sz="1050" dirty="0">
              <a:solidFill>
                <a:schemeClr val="tx1">
                  <a:lumMod val="85000"/>
                  <a:lumOff val="15000"/>
                </a:schemeClr>
              </a:solidFill>
              <a:cs typeface="Calibri Light" panose="020F0302020204030204" pitchFamily="34" charset="0"/>
            </a:endParaRPr>
          </a:p>
        </p:txBody>
      </p:sp>
      <p:sp>
        <p:nvSpPr>
          <p:cNvPr id="57" name="TextBox 25"/>
          <p:cNvSpPr txBox="1"/>
          <p:nvPr/>
        </p:nvSpPr>
        <p:spPr>
          <a:xfrm>
            <a:off x="834880" y="1820102"/>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smtClean="0">
                <a:solidFill>
                  <a:srgbClr val="0C344C"/>
                </a:solidFill>
                <a:latin typeface="+mj-lt"/>
                <a:cs typeface="Calibri Light" panose="020F0302020204030204" pitchFamily="34" charset="0"/>
              </a:rPr>
              <a:t>Implementazione</a:t>
            </a:r>
            <a:endParaRPr lang="en-US" sz="1600" dirty="0">
              <a:solidFill>
                <a:srgbClr val="0C344C"/>
              </a:solidFill>
              <a:latin typeface="+mj-lt"/>
              <a:cs typeface="Calibri Light" panose="020F0302020204030204" pitchFamily="34" charset="0"/>
            </a:endParaRPr>
          </a:p>
        </p:txBody>
      </p:sp>
      <p:sp>
        <p:nvSpPr>
          <p:cNvPr id="58" name="TextBox 25"/>
          <p:cNvSpPr txBox="1"/>
          <p:nvPr/>
        </p:nvSpPr>
        <p:spPr>
          <a:xfrm>
            <a:off x="4194431" y="2131947"/>
            <a:ext cx="2302746"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smtClean="0">
                <a:solidFill>
                  <a:schemeClr val="tx1">
                    <a:lumMod val="85000"/>
                    <a:lumOff val="15000"/>
                  </a:schemeClr>
                </a:solidFill>
                <a:cs typeface="Calibri Light" panose="020F0302020204030204" pitchFamily="34" charset="0"/>
              </a:rPr>
              <a:t>Test </a:t>
            </a:r>
            <a:r>
              <a:rPr lang="en-US" sz="1050" dirty="0" err="1" smtClean="0">
                <a:solidFill>
                  <a:schemeClr val="tx1">
                    <a:lumMod val="85000"/>
                    <a:lumOff val="15000"/>
                  </a:schemeClr>
                </a:solidFill>
                <a:cs typeface="Calibri Light" panose="020F0302020204030204" pitchFamily="34" charset="0"/>
              </a:rPr>
              <a:t>sull’applicazione</a:t>
            </a:r>
            <a:r>
              <a:rPr lang="en-US" sz="1050" dirty="0" smtClean="0">
                <a:solidFill>
                  <a:schemeClr val="tx1">
                    <a:lumMod val="85000"/>
                    <a:lumOff val="15000"/>
                  </a:schemeClr>
                </a:solidFill>
                <a:cs typeface="Calibri Light" panose="020F0302020204030204" pitchFamily="34" charset="0"/>
              </a:rPr>
              <a:t> per </a:t>
            </a:r>
            <a:r>
              <a:rPr lang="en-US" sz="1050" dirty="0" err="1" smtClean="0">
                <a:solidFill>
                  <a:schemeClr val="tx1">
                    <a:lumMod val="85000"/>
                    <a:lumOff val="15000"/>
                  </a:schemeClr>
                </a:solidFill>
                <a:cs typeface="Calibri Light" panose="020F0302020204030204" pitchFamily="34" charset="0"/>
              </a:rPr>
              <a:t>provare</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l’efficacia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della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politica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adattativa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progettata</a:t>
            </a:r>
            <a:r>
              <a:rPr lang="en-US" sz="1050" dirty="0" smtClean="0">
                <a:solidFill>
                  <a:schemeClr val="tx1">
                    <a:lumMod val="85000"/>
                    <a:lumOff val="15000"/>
                  </a:schemeClr>
                </a:solidFill>
                <a:cs typeface="Calibri Light" panose="020F0302020204030204" pitchFamily="34" charset="0"/>
              </a:rPr>
              <a:t>, la quale </a:t>
            </a:r>
            <a:r>
              <a:rPr lang="en-US" sz="1050" dirty="0" err="1" smtClean="0">
                <a:solidFill>
                  <a:schemeClr val="tx1">
                    <a:lumMod val="85000"/>
                    <a:lumOff val="15000"/>
                  </a:schemeClr>
                </a:solidFill>
                <a:cs typeface="Calibri Light" panose="020F0302020204030204" pitchFamily="34" charset="0"/>
              </a:rPr>
              <a:t>permette</a:t>
            </a:r>
            <a:r>
              <a:rPr lang="en-US" sz="1050" dirty="0" smtClean="0">
                <a:solidFill>
                  <a:schemeClr val="tx1">
                    <a:lumMod val="85000"/>
                    <a:lumOff val="15000"/>
                  </a:schemeClr>
                </a:solidFill>
                <a:cs typeface="Calibri Light" panose="020F0302020204030204" pitchFamily="34" charset="0"/>
              </a:rPr>
              <a:t> di </a:t>
            </a:r>
            <a:r>
              <a:rPr lang="en-US" sz="1050" dirty="0" err="1" smtClean="0">
                <a:solidFill>
                  <a:schemeClr val="tx1">
                    <a:lumMod val="85000"/>
                    <a:lumOff val="15000"/>
                  </a:schemeClr>
                </a:solidFill>
                <a:cs typeface="Calibri Light" panose="020F0302020204030204" pitchFamily="34" charset="0"/>
              </a:rPr>
              <a:t>monitorare</a:t>
            </a:r>
            <a:r>
              <a:rPr lang="en-US" sz="1050" dirty="0" smtClean="0">
                <a:solidFill>
                  <a:schemeClr val="tx1">
                    <a:lumMod val="85000"/>
                    <a:lumOff val="15000"/>
                  </a:schemeClr>
                </a:solidFill>
                <a:cs typeface="Calibri Light" panose="020F0302020204030204" pitchFamily="34" charset="0"/>
              </a:rPr>
              <a:t> e </a:t>
            </a:r>
            <a:r>
              <a:rPr lang="en-US" sz="1050" dirty="0" err="1" smtClean="0">
                <a:solidFill>
                  <a:schemeClr val="tx1">
                    <a:lumMod val="85000"/>
                    <a:lumOff val="15000"/>
                  </a:schemeClr>
                </a:solidFill>
                <a:cs typeface="Calibri Light" panose="020F0302020204030204" pitchFamily="34" charset="0"/>
              </a:rPr>
              <a:t>controllare</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il</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livello</a:t>
            </a:r>
            <a:r>
              <a:rPr lang="en-US" sz="1050" dirty="0" smtClean="0">
                <a:solidFill>
                  <a:schemeClr val="tx1">
                    <a:lumMod val="85000"/>
                    <a:lumOff val="15000"/>
                  </a:schemeClr>
                </a:solidFill>
                <a:cs typeface="Calibri Light" panose="020F0302020204030204" pitchFamily="34" charset="0"/>
              </a:rPr>
              <a:t> e la salute </a:t>
            </a:r>
            <a:r>
              <a:rPr lang="en-US" sz="1050" dirty="0" err="1" smtClean="0">
                <a:solidFill>
                  <a:schemeClr val="tx1">
                    <a:lumMod val="85000"/>
                    <a:lumOff val="15000"/>
                  </a:schemeClr>
                </a:solidFill>
                <a:cs typeface="Calibri Light" panose="020F0302020204030204" pitchFamily="34" charset="0"/>
              </a:rPr>
              <a:t>della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batteria</a:t>
            </a:r>
            <a:r>
              <a:rPr lang="en-US" sz="1050" dirty="0" smtClean="0">
                <a:solidFill>
                  <a:schemeClr val="tx1">
                    <a:lumMod val="85000"/>
                    <a:lumOff val="15000"/>
                  </a:schemeClr>
                </a:solidFill>
                <a:cs typeface="Calibri Light" panose="020F0302020204030204" pitchFamily="34" charset="0"/>
              </a:rPr>
              <a:t> del </a:t>
            </a:r>
            <a:r>
              <a:rPr lang="en-US" sz="1050" dirty="0" err="1" smtClean="0">
                <a:solidFill>
                  <a:schemeClr val="tx1">
                    <a:lumMod val="85000"/>
                    <a:lumOff val="15000"/>
                  </a:schemeClr>
                </a:solidFill>
                <a:cs typeface="Calibri Light" panose="020F0302020204030204" pitchFamily="34" charset="0"/>
              </a:rPr>
              <a:t>dispositivo</a:t>
            </a:r>
            <a:r>
              <a:rPr lang="en-US" sz="1050" dirty="0" smtClean="0">
                <a:solidFill>
                  <a:schemeClr val="tx1">
                    <a:lumMod val="85000"/>
                    <a:lumOff val="15000"/>
                  </a:schemeClr>
                </a:solidFill>
                <a:cs typeface="Calibri Light" panose="020F0302020204030204" pitchFamily="34" charset="0"/>
              </a:rPr>
              <a:t> mobile.</a:t>
            </a:r>
            <a:endParaRPr lang="en-US" sz="1050" dirty="0">
              <a:solidFill>
                <a:schemeClr val="tx1">
                  <a:lumMod val="85000"/>
                  <a:lumOff val="15000"/>
                </a:schemeClr>
              </a:solidFill>
              <a:cs typeface="Calibri Light" panose="020F0302020204030204" pitchFamily="34" charset="0"/>
            </a:endParaRPr>
          </a:p>
        </p:txBody>
      </p:sp>
      <p:sp>
        <p:nvSpPr>
          <p:cNvPr id="59" name="TextBox 25"/>
          <p:cNvSpPr txBox="1"/>
          <p:nvPr/>
        </p:nvSpPr>
        <p:spPr>
          <a:xfrm>
            <a:off x="4195157" y="1820102"/>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solidFill>
                  <a:srgbClr val="19627F"/>
                </a:solidFill>
                <a:latin typeface="+mj-lt"/>
                <a:cs typeface="Calibri Light" panose="020F0302020204030204" pitchFamily="34" charset="0"/>
              </a:rPr>
              <a:t>Test</a:t>
            </a:r>
            <a:endParaRPr lang="en-US" sz="1600" dirty="0">
              <a:solidFill>
                <a:srgbClr val="19627F"/>
              </a:solidFill>
              <a:latin typeface="+mj-lt"/>
              <a:cs typeface="Calibri Light" panose="020F0302020204030204" pitchFamily="34" charset="0"/>
            </a:endParaRPr>
          </a:p>
        </p:txBody>
      </p:sp>
      <p:cxnSp>
        <p:nvCxnSpPr>
          <p:cNvPr id="62" name="Straight Connector 51"/>
          <p:cNvCxnSpPr/>
          <p:nvPr/>
        </p:nvCxnSpPr>
        <p:spPr>
          <a:xfrm>
            <a:off x="2466975" y="1943100"/>
            <a:ext cx="763651" cy="0"/>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3" name="Straight Connector 53"/>
          <p:cNvCxnSpPr/>
          <p:nvPr/>
        </p:nvCxnSpPr>
        <p:spPr>
          <a:xfrm>
            <a:off x="3230626" y="1943100"/>
            <a:ext cx="1531874" cy="224790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64" name="Straight Connector 56"/>
          <p:cNvCxnSpPr/>
          <p:nvPr/>
        </p:nvCxnSpPr>
        <p:spPr>
          <a:xfrm>
            <a:off x="3319677" y="4747483"/>
            <a:ext cx="128713" cy="128713"/>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5" name="Straight Connector 60"/>
          <p:cNvCxnSpPr/>
          <p:nvPr/>
        </p:nvCxnSpPr>
        <p:spPr>
          <a:xfrm>
            <a:off x="5333053" y="3104117"/>
            <a:ext cx="524822" cy="658258"/>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6" name="Straight Connector 63"/>
          <p:cNvCxnSpPr/>
          <p:nvPr/>
        </p:nvCxnSpPr>
        <p:spPr>
          <a:xfrm flipH="1">
            <a:off x="7167246" y="2939860"/>
            <a:ext cx="968569" cy="615621"/>
          </a:xfrm>
          <a:prstGeom prst="line">
            <a:avLst/>
          </a:prstGeom>
          <a:ln>
            <a:headEnd type="oval"/>
          </a:ln>
        </p:spPr>
        <p:style>
          <a:lnRef idx="3">
            <a:schemeClr val="accent6"/>
          </a:lnRef>
          <a:fillRef idx="0">
            <a:schemeClr val="accent6"/>
          </a:fillRef>
          <a:effectRef idx="2">
            <a:schemeClr val="accent6"/>
          </a:effectRef>
          <a:fontRef idx="minor">
            <a:schemeClr val="tx1"/>
          </a:fontRef>
        </p:style>
      </p:cxnSp>
      <p:sp>
        <p:nvSpPr>
          <p:cNvPr id="67" name="Snip Single Corner Rectangle 64"/>
          <p:cNvSpPr/>
          <p:nvPr/>
        </p:nvSpPr>
        <p:spPr>
          <a:xfrm>
            <a:off x="8210731" y="482568"/>
            <a:ext cx="3559238" cy="5336560"/>
          </a:xfrm>
          <a:prstGeom prst="snip1Rect">
            <a:avLst>
              <a:gd name="adj" fmla="val 10418"/>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Obiettivi</a:t>
            </a:r>
            <a:r>
              <a:rPr lang="en-US" b="1" dirty="0" smtClean="0"/>
              <a:t> </a:t>
            </a:r>
            <a:r>
              <a:rPr lang="en-US" b="1" dirty="0" err="1" smtClean="0"/>
              <a:t>raggiunti</a:t>
            </a:r>
            <a:r>
              <a:rPr lang="en-US" b="1" dirty="0" smtClean="0"/>
              <a:t>:</a:t>
            </a:r>
          </a:p>
          <a:p>
            <a:endParaRPr lang="en-US" dirty="0"/>
          </a:p>
          <a:p>
            <a:pPr marL="285750" indent="-285750">
              <a:buFont typeface="Arial" pitchFamily="34" charset="0"/>
              <a:buChar char="•"/>
            </a:pPr>
            <a:r>
              <a:rPr lang="en-US" sz="1600" dirty="0" err="1" smtClean="0"/>
              <a:t>Implementazione</a:t>
            </a:r>
            <a:r>
              <a:rPr lang="en-US" sz="1600" dirty="0" smtClean="0"/>
              <a:t> di un </a:t>
            </a:r>
            <a:r>
              <a:rPr lang="en-US" sz="1600" dirty="0" err="1" smtClean="0"/>
              <a:t>sistema</a:t>
            </a:r>
            <a:r>
              <a:rPr lang="en-US" sz="1600" dirty="0" smtClean="0"/>
              <a:t> Publish-Subscribe Content-Based per </a:t>
            </a:r>
            <a:r>
              <a:rPr lang="en-US" sz="1600" dirty="0" err="1" smtClean="0"/>
              <a:t>ambiente</a:t>
            </a:r>
            <a:r>
              <a:rPr lang="en-US" sz="1600" dirty="0" smtClean="0"/>
              <a:t> mobile</a:t>
            </a:r>
          </a:p>
          <a:p>
            <a:pPr marL="285750" indent="-285750">
              <a:buFont typeface="Arial" pitchFamily="34" charset="0"/>
              <a:buChar char="•"/>
            </a:pPr>
            <a:endParaRPr lang="en-US" sz="1600" dirty="0"/>
          </a:p>
          <a:p>
            <a:pPr marL="285750" indent="-285750">
              <a:buFont typeface="Arial" pitchFamily="34" charset="0"/>
              <a:buChar char="•"/>
            </a:pPr>
            <a:r>
              <a:rPr lang="en-US" sz="1600" dirty="0" smtClean="0"/>
              <a:t>Alto </a:t>
            </a:r>
            <a:r>
              <a:rPr lang="en-US" sz="1600" dirty="0" err="1" smtClean="0"/>
              <a:t>grado</a:t>
            </a:r>
            <a:r>
              <a:rPr lang="en-US" sz="1600" dirty="0" smtClean="0"/>
              <a:t> di </a:t>
            </a:r>
            <a:r>
              <a:rPr lang="en-US" sz="1600" dirty="0" err="1" smtClean="0"/>
              <a:t>disaccoppiamento</a:t>
            </a:r>
            <a:r>
              <a:rPr lang="en-US" sz="1600" dirty="0" smtClean="0"/>
              <a:t> </a:t>
            </a:r>
            <a:r>
              <a:rPr lang="en-US" sz="1600" dirty="0" err="1" smtClean="0"/>
              <a:t>garantito</a:t>
            </a:r>
            <a:r>
              <a:rPr lang="en-US" sz="1600" dirty="0" smtClean="0"/>
              <a:t> </a:t>
            </a:r>
            <a:r>
              <a:rPr lang="en-US" sz="1600" dirty="0" err="1" smtClean="0"/>
              <a:t>tra</a:t>
            </a:r>
            <a:r>
              <a:rPr lang="en-US" sz="1600" dirty="0" smtClean="0"/>
              <a:t> le </a:t>
            </a:r>
            <a:r>
              <a:rPr lang="en-US" sz="1600" dirty="0" err="1" smtClean="0"/>
              <a:t>entità</a:t>
            </a:r>
            <a:r>
              <a:rPr lang="en-US" sz="1600" dirty="0" smtClean="0"/>
              <a:t> </a:t>
            </a:r>
            <a:r>
              <a:rPr lang="en-US" sz="1600" dirty="0" err="1" smtClean="0"/>
              <a:t>coinvolte</a:t>
            </a:r>
            <a:r>
              <a:rPr lang="en-US" sz="1600" dirty="0" smtClean="0"/>
              <a:t> </a:t>
            </a:r>
            <a:r>
              <a:rPr lang="en-US" sz="1600" dirty="0" smtClean="0"/>
              <a:t>(</a:t>
            </a:r>
            <a:r>
              <a:rPr lang="en-US" sz="1600" dirty="0" err="1" smtClean="0"/>
              <a:t>nodi</a:t>
            </a:r>
            <a:r>
              <a:rPr lang="en-US" sz="1600" dirty="0" smtClean="0"/>
              <a:t> </a:t>
            </a:r>
            <a:r>
              <a:rPr lang="en-US" sz="1600" dirty="0" err="1" smtClean="0"/>
              <a:t>mobili</a:t>
            </a:r>
            <a:r>
              <a:rPr lang="en-US" sz="1600" dirty="0" smtClean="0"/>
              <a:t>)</a:t>
            </a:r>
            <a:endParaRPr lang="en-US" sz="1600" dirty="0" smtClean="0"/>
          </a:p>
          <a:p>
            <a:pPr marL="285750" indent="-285750">
              <a:buFont typeface="Arial" pitchFamily="34" charset="0"/>
              <a:buChar char="•"/>
            </a:pPr>
            <a:endParaRPr lang="en-US" sz="1600" dirty="0"/>
          </a:p>
          <a:p>
            <a:pPr marL="285750" indent="-285750">
              <a:buFont typeface="Arial" pitchFamily="34" charset="0"/>
              <a:buChar char="•"/>
            </a:pPr>
            <a:r>
              <a:rPr lang="en-US" sz="1600" dirty="0" err="1" smtClean="0"/>
              <a:t>Progettazione</a:t>
            </a:r>
            <a:r>
              <a:rPr lang="en-US" sz="1600" dirty="0" smtClean="0"/>
              <a:t> di </a:t>
            </a:r>
            <a:r>
              <a:rPr lang="en-US" sz="1600" dirty="0" err="1" smtClean="0"/>
              <a:t>una</a:t>
            </a:r>
            <a:r>
              <a:rPr lang="en-US" sz="1600" dirty="0" smtClean="0"/>
              <a:t> </a:t>
            </a:r>
            <a:r>
              <a:rPr lang="en-US" sz="1600" dirty="0" err="1" smtClean="0"/>
              <a:t>politica</a:t>
            </a:r>
            <a:r>
              <a:rPr lang="en-US" sz="1600" dirty="0" smtClean="0"/>
              <a:t> </a:t>
            </a:r>
            <a:r>
              <a:rPr lang="en-US" sz="1600" dirty="0" err="1" smtClean="0"/>
              <a:t>adattativa</a:t>
            </a:r>
            <a:r>
              <a:rPr lang="en-US" sz="1600" dirty="0" smtClean="0"/>
              <a:t> </a:t>
            </a:r>
            <a:r>
              <a:rPr lang="en-US" sz="1600" dirty="0" err="1" smtClean="0"/>
              <a:t>finalizzata</a:t>
            </a:r>
            <a:r>
              <a:rPr lang="en-US" sz="1600" dirty="0" smtClean="0"/>
              <a:t> al </a:t>
            </a:r>
            <a:r>
              <a:rPr lang="en-US" sz="1600" dirty="0" err="1" smtClean="0"/>
              <a:t>risparmio</a:t>
            </a:r>
            <a:r>
              <a:rPr lang="en-US" sz="1600" dirty="0" smtClean="0"/>
              <a:t> </a:t>
            </a:r>
            <a:r>
              <a:rPr lang="en-US" sz="1600" dirty="0" err="1" smtClean="0"/>
              <a:t>energetico</a:t>
            </a:r>
            <a:r>
              <a:rPr lang="en-US" sz="1600" dirty="0" smtClean="0"/>
              <a:t> </a:t>
            </a:r>
          </a:p>
          <a:p>
            <a:pPr marL="285750" indent="-285750">
              <a:buFont typeface="Arial" pitchFamily="34" charset="0"/>
              <a:buChar char="•"/>
            </a:pPr>
            <a:endParaRPr lang="en-US" sz="1600" dirty="0"/>
          </a:p>
          <a:p>
            <a:pPr marL="285750" indent="-285750">
              <a:buFont typeface="Arial" pitchFamily="34" charset="0"/>
              <a:buChar char="•"/>
            </a:pPr>
            <a:r>
              <a:rPr lang="en-US" sz="1600" dirty="0" err="1" smtClean="0"/>
              <a:t>Dimostrazione</a:t>
            </a:r>
            <a:r>
              <a:rPr lang="en-US" sz="1600" dirty="0" smtClean="0"/>
              <a:t> </a:t>
            </a:r>
            <a:r>
              <a:rPr lang="en-US" sz="1600" dirty="0" err="1" smtClean="0"/>
              <a:t>dell’efficacia</a:t>
            </a:r>
            <a:r>
              <a:rPr lang="en-US" sz="1600" dirty="0" smtClean="0"/>
              <a:t> </a:t>
            </a:r>
            <a:r>
              <a:rPr lang="en-US" sz="1600" dirty="0" err="1" smtClean="0"/>
              <a:t>della</a:t>
            </a:r>
            <a:r>
              <a:rPr lang="en-US" sz="1600" dirty="0" smtClean="0"/>
              <a:t> </a:t>
            </a:r>
            <a:r>
              <a:rPr lang="en-US" sz="1600" dirty="0" err="1" smtClean="0"/>
              <a:t>politica</a:t>
            </a:r>
            <a:r>
              <a:rPr lang="en-US" sz="1600" dirty="0" smtClean="0"/>
              <a:t> </a:t>
            </a:r>
            <a:r>
              <a:rPr lang="en-US" sz="1600" dirty="0" err="1" smtClean="0"/>
              <a:t>attraverso</a:t>
            </a:r>
            <a:r>
              <a:rPr lang="en-US" sz="1600" dirty="0" smtClean="0"/>
              <a:t> </a:t>
            </a:r>
            <a:r>
              <a:rPr lang="en-US" sz="1600" dirty="0" err="1" smtClean="0"/>
              <a:t>modelli</a:t>
            </a:r>
            <a:r>
              <a:rPr lang="en-US" sz="1600" dirty="0" smtClean="0"/>
              <a:t> </a:t>
            </a:r>
            <a:r>
              <a:rPr lang="en-US" sz="1600" dirty="0" err="1" smtClean="0"/>
              <a:t>matematici</a:t>
            </a:r>
            <a:r>
              <a:rPr lang="en-US" sz="1600" dirty="0" smtClean="0"/>
              <a:t> </a:t>
            </a:r>
            <a:r>
              <a:rPr lang="en-US" sz="1600" dirty="0" err="1" smtClean="0"/>
              <a:t>adatt</a:t>
            </a:r>
            <a:r>
              <a:rPr lang="en-US" dirty="0" err="1" smtClean="0"/>
              <a:t>i</a:t>
            </a:r>
            <a:endParaRPr lang="en-US" dirty="0"/>
          </a:p>
          <a:p>
            <a:r>
              <a:rPr lang="en-US" dirty="0" smtClean="0"/>
              <a:t>            </a:t>
            </a:r>
            <a:endParaRPr lang="en-US" dirty="0"/>
          </a:p>
        </p:txBody>
      </p:sp>
      <p:pic>
        <p:nvPicPr>
          <p:cNvPr id="75" name="Elemento grafico 2" descr="Gerarchia">
            <a:extLst>
              <a:ext uri="{FF2B5EF4-FFF2-40B4-BE49-F238E27FC236}">
                <a16:creationId xmlns="" xmlns:a16="http://schemas.microsoft.com/office/drawing/2014/main" id="{91BFAD13-417B-4489-96EF-F5132F259B2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3609881" y="4999421"/>
            <a:ext cx="548268" cy="548268"/>
          </a:xfrm>
          <a:prstGeom prst="rect">
            <a:avLst/>
          </a:prstGeom>
        </p:spPr>
      </p:pic>
      <p:pic>
        <p:nvPicPr>
          <p:cNvPr id="76" name="Elemento grafico 4" descr="Ingranaggi">
            <a:extLst>
              <a:ext uri="{FF2B5EF4-FFF2-40B4-BE49-F238E27FC236}">
                <a16:creationId xmlns="" xmlns:a16="http://schemas.microsoft.com/office/drawing/2014/main" id="{48A84B51-E187-42A0-88F0-69F301EBDC9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831969" y="4288136"/>
            <a:ext cx="597266" cy="584272"/>
          </a:xfrm>
          <a:prstGeom prst="rect">
            <a:avLst/>
          </a:prstGeom>
        </p:spPr>
      </p:pic>
      <p:grpSp>
        <p:nvGrpSpPr>
          <p:cNvPr id="77" name="Group 105"/>
          <p:cNvGrpSpPr/>
          <p:nvPr/>
        </p:nvGrpSpPr>
        <p:grpSpPr>
          <a:xfrm>
            <a:off x="5946321" y="3856750"/>
            <a:ext cx="353112" cy="308672"/>
            <a:chOff x="9166226" y="3952875"/>
            <a:chExt cx="360363" cy="360363"/>
          </a:xfrm>
          <a:solidFill>
            <a:schemeClr val="bg1"/>
          </a:solidFill>
        </p:grpSpPr>
        <p:sp>
          <p:nvSpPr>
            <p:cNvPr id="78" name="Freeform 24"/>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9" name="Freeform 25"/>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pic>
        <p:nvPicPr>
          <p:cNvPr id="80" name="Elemento grafico 6" descr="Elenco di controllo">
            <a:extLst>
              <a:ext uri="{FF2B5EF4-FFF2-40B4-BE49-F238E27FC236}">
                <a16:creationId xmlns="" xmlns:a16="http://schemas.microsoft.com/office/drawing/2014/main" id="{4581407A-58D8-40ED-ADCD-7789F76B2CD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6762228" y="3471826"/>
            <a:ext cx="300897" cy="300897"/>
          </a:xfrm>
          <a:prstGeom prst="rect">
            <a:avLst/>
          </a:prstGeom>
        </p:spPr>
      </p:pic>
      <p:pic>
        <p:nvPicPr>
          <p:cNvPr id="2051" name="Picture 3" descr="C:\Users\Hp\Desktop\grimaldi_icon_checki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32596" y="1386906"/>
            <a:ext cx="720000" cy="5927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 descr="C:\Users\Hp\Desktop\grimaldi_icon_checki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32597" y="2348193"/>
            <a:ext cx="720000" cy="5927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3" descr="C:\Users\Hp\Desktop\grimaldi_icon_checki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44320" y="3321202"/>
            <a:ext cx="720000" cy="5927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 descr="C:\Users\Hp\Desktop\grimaldi_icon_checki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56043" y="4305934"/>
            <a:ext cx="720000" cy="59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6916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CasellaDiTesto 1"/>
          <p:cNvSpPr txBox="1"/>
          <p:nvPr/>
        </p:nvSpPr>
        <p:spPr>
          <a:xfrm>
            <a:off x="527538" y="1254369"/>
            <a:ext cx="10269416" cy="3046988"/>
          </a:xfrm>
          <a:prstGeom prst="rect">
            <a:avLst/>
          </a:prstGeom>
          <a:noFill/>
        </p:spPr>
        <p:txBody>
          <a:bodyPr wrap="square" rtlCol="0">
            <a:spAutoFit/>
          </a:bodyPr>
          <a:lstStyle/>
          <a:p>
            <a:pPr algn="ctr"/>
            <a:r>
              <a:rPr lang="it-IT" sz="9600" dirty="0" smtClean="0">
                <a:solidFill>
                  <a:srgbClr val="D80F79"/>
                </a:solidFill>
              </a:rPr>
              <a:t>Grazie </a:t>
            </a:r>
          </a:p>
          <a:p>
            <a:pPr algn="ctr"/>
            <a:r>
              <a:rPr lang="it-IT" sz="9600" dirty="0" smtClean="0">
                <a:solidFill>
                  <a:srgbClr val="D80F79"/>
                </a:solidFill>
              </a:rPr>
              <a:t>per l’attenzione</a:t>
            </a:r>
            <a:endParaRPr lang="it-IT" sz="9600" dirty="0">
              <a:solidFill>
                <a:srgbClr val="D80F79"/>
              </a:solidFill>
            </a:endParaRPr>
          </a:p>
        </p:txBody>
      </p:sp>
      <p:pic>
        <p:nvPicPr>
          <p:cNvPr id="4098" name="Picture 2" descr="C:\Users\Hp\Desktop\androi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2839" y="2637692"/>
            <a:ext cx="3634055" cy="362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863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cy-GB" sz="2800" dirty="0">
                <a:solidFill>
                  <a:srgbClr val="0C344C"/>
                </a:solidFill>
                <a:latin typeface="+mj-lt"/>
              </a:rPr>
              <a:t>Profile Slide</a:t>
            </a:r>
            <a:endParaRPr lang="en-US" sz="2800" dirty="0">
              <a:solidFill>
                <a:srgbClr val="0C344C"/>
              </a:solidFill>
              <a:latin typeface="+mj-lt"/>
            </a:endParaRPr>
          </a:p>
        </p:txBody>
      </p:sp>
      <p:grpSp>
        <p:nvGrpSpPr>
          <p:cNvPr id="10" name="Group 9"/>
          <p:cNvGrpSpPr/>
          <p:nvPr/>
        </p:nvGrpSpPr>
        <p:grpSpPr>
          <a:xfrm>
            <a:off x="6096000" y="0"/>
            <a:ext cx="6096000" cy="6238875"/>
            <a:chOff x="6096000" y="0"/>
            <a:chExt cx="6096000" cy="6238875"/>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233" r="26508" b="9028"/>
            <a:stretch/>
          </p:blipFill>
          <p:spPr>
            <a:xfrm flipH="1">
              <a:off x="6096000" y="0"/>
              <a:ext cx="6096000" cy="6238875"/>
            </a:xfrm>
            <a:prstGeom prst="rect">
              <a:avLst/>
            </a:prstGeom>
          </p:spPr>
        </p:pic>
        <p:sp>
          <p:nvSpPr>
            <p:cNvPr id="9" name="Rectangle 8"/>
            <p:cNvSpPr/>
            <p:nvPr/>
          </p:nvSpPr>
          <p:spPr>
            <a:xfrm>
              <a:off x="6096000" y="0"/>
              <a:ext cx="4038600" cy="6238875"/>
            </a:xfrm>
            <a:prstGeom prst="rect">
              <a:avLst/>
            </a:prstGeom>
            <a:gradFill>
              <a:gsLst>
                <a:gs pos="0">
                  <a:schemeClr val="bg1"/>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sp>
        <p:nvSpPr>
          <p:cNvPr id="51" name="Rectangle 50"/>
          <p:cNvSpPr/>
          <p:nvPr/>
        </p:nvSpPr>
        <p:spPr>
          <a:xfrm>
            <a:off x="835729" y="4480380"/>
            <a:ext cx="45719" cy="225425"/>
          </a:xfrm>
          <a:prstGeom prst="rect">
            <a:avLst/>
          </a:prstGeom>
          <a:gradFill>
            <a:gsLst>
              <a:gs pos="0">
                <a:srgbClr val="0C344C"/>
              </a:gs>
              <a:gs pos="100000">
                <a:srgbClr val="D80F7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920816" y="1980955"/>
            <a:ext cx="1166638" cy="734542"/>
            <a:chOff x="920816" y="2053524"/>
            <a:chExt cx="1294484" cy="815037"/>
          </a:xfrm>
        </p:grpSpPr>
        <p:sp>
          <p:nvSpPr>
            <p:cNvPr id="13" name="Rectangle: Rounded Corners 12"/>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Rectangle: Rounded Corners 13"/>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920816" y="3148090"/>
            <a:ext cx="1166638" cy="734542"/>
            <a:chOff x="920816" y="2053524"/>
            <a:chExt cx="1294484" cy="815037"/>
          </a:xfrm>
        </p:grpSpPr>
        <p:sp>
          <p:nvSpPr>
            <p:cNvPr id="17" name="Rectangle: Rounded Corners 16"/>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ectangle: Rounded Corners 17"/>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25"/>
          <p:cNvSpPr txBox="1"/>
          <p:nvPr/>
        </p:nvSpPr>
        <p:spPr>
          <a:xfrm>
            <a:off x="2603500" y="2352085"/>
            <a:ext cx="391160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21" name="TextBox 25"/>
          <p:cNvSpPr txBox="1"/>
          <p:nvPr/>
        </p:nvSpPr>
        <p:spPr>
          <a:xfrm>
            <a:off x="2603500" y="2021202"/>
            <a:ext cx="35814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24" name="TextBox 25"/>
          <p:cNvSpPr txBox="1"/>
          <p:nvPr/>
        </p:nvSpPr>
        <p:spPr>
          <a:xfrm>
            <a:off x="2603500" y="3519220"/>
            <a:ext cx="391160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25" name="TextBox 25"/>
          <p:cNvSpPr txBox="1"/>
          <p:nvPr/>
        </p:nvSpPr>
        <p:spPr>
          <a:xfrm>
            <a:off x="2603500" y="3188337"/>
            <a:ext cx="35814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grpSp>
        <p:nvGrpSpPr>
          <p:cNvPr id="28" name="Group 27"/>
          <p:cNvGrpSpPr/>
          <p:nvPr/>
        </p:nvGrpSpPr>
        <p:grpSpPr>
          <a:xfrm>
            <a:off x="1376096" y="2194578"/>
            <a:ext cx="256080" cy="307296"/>
            <a:chOff x="3421063" y="2524125"/>
            <a:chExt cx="301625" cy="361950"/>
          </a:xfrm>
          <a:solidFill>
            <a:schemeClr val="bg1"/>
          </a:solidFill>
        </p:grpSpPr>
        <p:sp>
          <p:nvSpPr>
            <p:cNvPr id="40" name="Freeform 24"/>
            <p:cNvSpPr>
              <a:spLocks noEditPoints="1"/>
            </p:cNvSpPr>
            <p:nvPr/>
          </p:nvSpPr>
          <p:spPr bwMode="auto">
            <a:xfrm>
              <a:off x="3421063" y="2584450"/>
              <a:ext cx="301625" cy="301625"/>
            </a:xfrm>
            <a:custGeom>
              <a:avLst/>
              <a:gdLst>
                <a:gd name="T0" fmla="*/ 70 w 80"/>
                <a:gd name="T1" fmla="*/ 13 h 80"/>
                <a:gd name="T2" fmla="*/ 74 w 80"/>
                <a:gd name="T3" fmla="*/ 9 h 80"/>
                <a:gd name="T4" fmla="*/ 75 w 80"/>
                <a:gd name="T5" fmla="*/ 9 h 80"/>
                <a:gd name="T6" fmla="*/ 76 w 80"/>
                <a:gd name="T7" fmla="*/ 10 h 80"/>
                <a:gd name="T8" fmla="*/ 77 w 80"/>
                <a:gd name="T9" fmla="*/ 9 h 80"/>
                <a:gd name="T10" fmla="*/ 77 w 80"/>
                <a:gd name="T11" fmla="*/ 7 h 80"/>
                <a:gd name="T12" fmla="*/ 73 w 80"/>
                <a:gd name="T13" fmla="*/ 3 h 80"/>
                <a:gd name="T14" fmla="*/ 71 w 80"/>
                <a:gd name="T15" fmla="*/ 3 h 80"/>
                <a:gd name="T16" fmla="*/ 71 w 80"/>
                <a:gd name="T17" fmla="*/ 5 h 80"/>
                <a:gd name="T18" fmla="*/ 71 w 80"/>
                <a:gd name="T19" fmla="*/ 6 h 80"/>
                <a:gd name="T20" fmla="*/ 67 w 80"/>
                <a:gd name="T21" fmla="*/ 10 h 80"/>
                <a:gd name="T22" fmla="*/ 40 w 80"/>
                <a:gd name="T23" fmla="*/ 0 h 80"/>
                <a:gd name="T24" fmla="*/ 0 w 80"/>
                <a:gd name="T25" fmla="*/ 40 h 80"/>
                <a:gd name="T26" fmla="*/ 40 w 80"/>
                <a:gd name="T27" fmla="*/ 80 h 80"/>
                <a:gd name="T28" fmla="*/ 80 w 80"/>
                <a:gd name="T29" fmla="*/ 40 h 80"/>
                <a:gd name="T30" fmla="*/ 70 w 80"/>
                <a:gd name="T31" fmla="*/ 13 h 80"/>
                <a:gd name="T32" fmla="*/ 41 w 80"/>
                <a:gd name="T33" fmla="*/ 41 h 80"/>
                <a:gd name="T34" fmla="*/ 40 w 80"/>
                <a:gd name="T35" fmla="*/ 42 h 80"/>
                <a:gd name="T36" fmla="*/ 39 w 80"/>
                <a:gd name="T37" fmla="*/ 41 h 80"/>
                <a:gd name="T38" fmla="*/ 21 w 80"/>
                <a:gd name="T39" fmla="*/ 23 h 80"/>
                <a:gd name="T40" fmla="*/ 21 w 80"/>
                <a:gd name="T41" fmla="*/ 21 h 80"/>
                <a:gd name="T42" fmla="*/ 23 w 80"/>
                <a:gd name="T43" fmla="*/ 21 h 80"/>
                <a:gd name="T44" fmla="*/ 41 w 80"/>
                <a:gd name="T45" fmla="*/ 39 h 80"/>
                <a:gd name="T46" fmla="*/ 41 w 80"/>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80">
                  <a:moveTo>
                    <a:pt x="70" y="13"/>
                  </a:moveTo>
                  <a:cubicBezTo>
                    <a:pt x="74" y="9"/>
                    <a:pt x="74" y="9"/>
                    <a:pt x="74" y="9"/>
                  </a:cubicBezTo>
                  <a:cubicBezTo>
                    <a:pt x="75" y="9"/>
                    <a:pt x="75" y="9"/>
                    <a:pt x="75" y="9"/>
                  </a:cubicBezTo>
                  <a:cubicBezTo>
                    <a:pt x="75" y="10"/>
                    <a:pt x="75" y="10"/>
                    <a:pt x="76" y="10"/>
                  </a:cubicBezTo>
                  <a:cubicBezTo>
                    <a:pt x="77" y="10"/>
                    <a:pt x="77" y="10"/>
                    <a:pt x="77" y="9"/>
                  </a:cubicBezTo>
                  <a:cubicBezTo>
                    <a:pt x="78" y="9"/>
                    <a:pt x="78" y="7"/>
                    <a:pt x="77" y="7"/>
                  </a:cubicBezTo>
                  <a:cubicBezTo>
                    <a:pt x="73" y="3"/>
                    <a:pt x="73" y="3"/>
                    <a:pt x="73" y="3"/>
                  </a:cubicBezTo>
                  <a:cubicBezTo>
                    <a:pt x="73" y="2"/>
                    <a:pt x="71" y="2"/>
                    <a:pt x="71" y="3"/>
                  </a:cubicBezTo>
                  <a:cubicBezTo>
                    <a:pt x="70" y="3"/>
                    <a:pt x="70" y="5"/>
                    <a:pt x="71" y="5"/>
                  </a:cubicBezTo>
                  <a:cubicBezTo>
                    <a:pt x="71" y="6"/>
                    <a:pt x="71" y="6"/>
                    <a:pt x="71" y="6"/>
                  </a:cubicBezTo>
                  <a:cubicBezTo>
                    <a:pt x="67" y="10"/>
                    <a:pt x="67" y="10"/>
                    <a:pt x="67" y="10"/>
                  </a:cubicBezTo>
                  <a:cubicBezTo>
                    <a:pt x="60" y="4"/>
                    <a:pt x="50" y="0"/>
                    <a:pt x="40" y="0"/>
                  </a:cubicBezTo>
                  <a:cubicBezTo>
                    <a:pt x="18" y="0"/>
                    <a:pt x="0" y="18"/>
                    <a:pt x="0" y="40"/>
                  </a:cubicBezTo>
                  <a:cubicBezTo>
                    <a:pt x="0" y="62"/>
                    <a:pt x="18" y="80"/>
                    <a:pt x="40" y="80"/>
                  </a:cubicBezTo>
                  <a:cubicBezTo>
                    <a:pt x="62" y="80"/>
                    <a:pt x="80" y="62"/>
                    <a:pt x="80" y="40"/>
                  </a:cubicBezTo>
                  <a:cubicBezTo>
                    <a:pt x="80" y="30"/>
                    <a:pt x="76" y="20"/>
                    <a:pt x="70" y="13"/>
                  </a:cubicBezTo>
                  <a:close/>
                  <a:moveTo>
                    <a:pt x="41" y="41"/>
                  </a:moveTo>
                  <a:cubicBezTo>
                    <a:pt x="41" y="42"/>
                    <a:pt x="41" y="42"/>
                    <a:pt x="40" y="42"/>
                  </a:cubicBezTo>
                  <a:cubicBezTo>
                    <a:pt x="39" y="42"/>
                    <a:pt x="39" y="42"/>
                    <a:pt x="39" y="41"/>
                  </a:cubicBezTo>
                  <a:cubicBezTo>
                    <a:pt x="21" y="23"/>
                    <a:pt x="21" y="23"/>
                    <a:pt x="21" y="23"/>
                  </a:cubicBezTo>
                  <a:cubicBezTo>
                    <a:pt x="20" y="23"/>
                    <a:pt x="20" y="21"/>
                    <a:pt x="21" y="21"/>
                  </a:cubicBezTo>
                  <a:cubicBezTo>
                    <a:pt x="21" y="20"/>
                    <a:pt x="23" y="20"/>
                    <a:pt x="23" y="21"/>
                  </a:cubicBezTo>
                  <a:cubicBezTo>
                    <a:pt x="41" y="39"/>
                    <a:pt x="41" y="39"/>
                    <a:pt x="41" y="39"/>
                  </a:cubicBezTo>
                  <a:cubicBezTo>
                    <a:pt x="42" y="39"/>
                    <a:pt x="42" y="41"/>
                    <a:pt x="4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1" name="Freeform 25"/>
            <p:cNvSpPr>
              <a:spLocks/>
            </p:cNvSpPr>
            <p:nvPr/>
          </p:nvSpPr>
          <p:spPr bwMode="auto">
            <a:xfrm>
              <a:off x="3519488" y="2524125"/>
              <a:ext cx="104775" cy="52388"/>
            </a:xfrm>
            <a:custGeom>
              <a:avLst/>
              <a:gdLst>
                <a:gd name="T0" fmla="*/ 2 w 28"/>
                <a:gd name="T1" fmla="*/ 4 h 14"/>
                <a:gd name="T2" fmla="*/ 8 w 28"/>
                <a:gd name="T3" fmla="*/ 4 h 14"/>
                <a:gd name="T4" fmla="*/ 8 w 28"/>
                <a:gd name="T5" fmla="*/ 12 h 14"/>
                <a:gd name="T6" fmla="*/ 10 w 28"/>
                <a:gd name="T7" fmla="*/ 14 h 14"/>
                <a:gd name="T8" fmla="*/ 18 w 28"/>
                <a:gd name="T9" fmla="*/ 14 h 14"/>
                <a:gd name="T10" fmla="*/ 20 w 28"/>
                <a:gd name="T11" fmla="*/ 12 h 14"/>
                <a:gd name="T12" fmla="*/ 20 w 28"/>
                <a:gd name="T13" fmla="*/ 4 h 14"/>
                <a:gd name="T14" fmla="*/ 26 w 28"/>
                <a:gd name="T15" fmla="*/ 4 h 14"/>
                <a:gd name="T16" fmla="*/ 28 w 28"/>
                <a:gd name="T17" fmla="*/ 2 h 14"/>
                <a:gd name="T18" fmla="*/ 26 w 28"/>
                <a:gd name="T19" fmla="*/ 0 h 14"/>
                <a:gd name="T20" fmla="*/ 18 w 28"/>
                <a:gd name="T21" fmla="*/ 0 h 14"/>
                <a:gd name="T22" fmla="*/ 10 w 28"/>
                <a:gd name="T23" fmla="*/ 0 h 14"/>
                <a:gd name="T24" fmla="*/ 2 w 28"/>
                <a:gd name="T25" fmla="*/ 0 h 14"/>
                <a:gd name="T26" fmla="*/ 0 w 28"/>
                <a:gd name="T27" fmla="*/ 2 h 14"/>
                <a:gd name="T28" fmla="*/ 2 w 28"/>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4">
                  <a:moveTo>
                    <a:pt x="2" y="4"/>
                  </a:moveTo>
                  <a:cubicBezTo>
                    <a:pt x="8" y="4"/>
                    <a:pt x="8" y="4"/>
                    <a:pt x="8" y="4"/>
                  </a:cubicBezTo>
                  <a:cubicBezTo>
                    <a:pt x="8" y="12"/>
                    <a:pt x="8" y="12"/>
                    <a:pt x="8" y="12"/>
                  </a:cubicBezTo>
                  <a:cubicBezTo>
                    <a:pt x="8" y="13"/>
                    <a:pt x="9" y="14"/>
                    <a:pt x="10" y="14"/>
                  </a:cubicBezTo>
                  <a:cubicBezTo>
                    <a:pt x="18" y="14"/>
                    <a:pt x="18" y="14"/>
                    <a:pt x="18" y="14"/>
                  </a:cubicBezTo>
                  <a:cubicBezTo>
                    <a:pt x="19" y="14"/>
                    <a:pt x="20" y="13"/>
                    <a:pt x="20" y="12"/>
                  </a:cubicBezTo>
                  <a:cubicBezTo>
                    <a:pt x="20" y="4"/>
                    <a:pt x="20" y="4"/>
                    <a:pt x="20" y="4"/>
                  </a:cubicBezTo>
                  <a:cubicBezTo>
                    <a:pt x="26" y="4"/>
                    <a:pt x="26" y="4"/>
                    <a:pt x="26" y="4"/>
                  </a:cubicBezTo>
                  <a:cubicBezTo>
                    <a:pt x="27" y="4"/>
                    <a:pt x="28" y="3"/>
                    <a:pt x="28" y="2"/>
                  </a:cubicBezTo>
                  <a:cubicBezTo>
                    <a:pt x="28" y="1"/>
                    <a:pt x="27" y="0"/>
                    <a:pt x="26" y="0"/>
                  </a:cubicBezTo>
                  <a:cubicBezTo>
                    <a:pt x="18" y="0"/>
                    <a:pt x="18" y="0"/>
                    <a:pt x="18" y="0"/>
                  </a:cubicBezTo>
                  <a:cubicBezTo>
                    <a:pt x="10" y="0"/>
                    <a:pt x="10" y="0"/>
                    <a:pt x="10"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29" name="Group 28"/>
          <p:cNvGrpSpPr/>
          <p:nvPr/>
        </p:nvGrpSpPr>
        <p:grpSpPr>
          <a:xfrm>
            <a:off x="1355385" y="3365955"/>
            <a:ext cx="297502" cy="298812"/>
            <a:chOff x="8445501" y="1787525"/>
            <a:chExt cx="360363" cy="361950"/>
          </a:xfrm>
          <a:solidFill>
            <a:schemeClr val="bg1"/>
          </a:solidFill>
        </p:grpSpPr>
        <p:sp>
          <p:nvSpPr>
            <p:cNvPr id="30" name="Freeform 311"/>
            <p:cNvSpPr>
              <a:spLocks/>
            </p:cNvSpPr>
            <p:nvPr/>
          </p:nvSpPr>
          <p:spPr bwMode="auto">
            <a:xfrm>
              <a:off x="84899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1" name="Freeform 312"/>
            <p:cNvSpPr>
              <a:spLocks/>
            </p:cNvSpPr>
            <p:nvPr/>
          </p:nvSpPr>
          <p:spPr bwMode="auto">
            <a:xfrm>
              <a:off x="8445501" y="1882775"/>
              <a:ext cx="134938" cy="190500"/>
            </a:xfrm>
            <a:custGeom>
              <a:avLst/>
              <a:gdLst>
                <a:gd name="T0" fmla="*/ 15 w 36"/>
                <a:gd name="T1" fmla="*/ 51 h 51"/>
                <a:gd name="T2" fmla="*/ 36 w 36"/>
                <a:gd name="T3" fmla="*/ 51 h 51"/>
                <a:gd name="T4" fmla="*/ 36 w 36"/>
                <a:gd name="T5" fmla="*/ 39 h 51"/>
                <a:gd name="T6" fmla="*/ 36 w 36"/>
                <a:gd name="T7" fmla="*/ 38 h 51"/>
                <a:gd name="T8" fmla="*/ 30 w 36"/>
                <a:gd name="T9" fmla="*/ 22 h 51"/>
                <a:gd name="T10" fmla="*/ 22 w 36"/>
                <a:gd name="T11" fmla="*/ 19 h 51"/>
                <a:gd name="T12" fmla="*/ 19 w 36"/>
                <a:gd name="T13" fmla="*/ 27 h 51"/>
                <a:gd name="T14" fmla="*/ 20 w 36"/>
                <a:gd name="T15" fmla="*/ 33 h 51"/>
                <a:gd name="T16" fmla="*/ 14 w 36"/>
                <a:gd name="T17" fmla="*/ 26 h 51"/>
                <a:gd name="T18" fmla="*/ 7 w 36"/>
                <a:gd name="T19" fmla="*/ 2 h 51"/>
                <a:gd name="T20" fmla="*/ 1 w 36"/>
                <a:gd name="T21" fmla="*/ 1 h 51"/>
                <a:gd name="T22" fmla="*/ 0 w 36"/>
                <a:gd name="T23" fmla="*/ 3 h 51"/>
                <a:gd name="T24" fmla="*/ 0 w 36"/>
                <a:gd name="T25" fmla="*/ 35 h 51"/>
                <a:gd name="T26" fmla="*/ 1 w 36"/>
                <a:gd name="T27" fmla="*/ 37 h 51"/>
                <a:gd name="T28" fmla="*/ 15 w 36"/>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2" name="Freeform 313"/>
            <p:cNvSpPr>
              <a:spLocks/>
            </p:cNvSpPr>
            <p:nvPr/>
          </p:nvSpPr>
          <p:spPr bwMode="auto">
            <a:xfrm>
              <a:off x="86550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3" name="Freeform 314"/>
            <p:cNvSpPr>
              <a:spLocks/>
            </p:cNvSpPr>
            <p:nvPr/>
          </p:nvSpPr>
          <p:spPr bwMode="auto">
            <a:xfrm>
              <a:off x="8670926" y="1882775"/>
              <a:ext cx="134938" cy="190500"/>
            </a:xfrm>
            <a:custGeom>
              <a:avLst/>
              <a:gdLst>
                <a:gd name="T0" fmla="*/ 35 w 36"/>
                <a:gd name="T1" fmla="*/ 1 h 51"/>
                <a:gd name="T2" fmla="*/ 29 w 36"/>
                <a:gd name="T3" fmla="*/ 2 h 51"/>
                <a:gd name="T4" fmla="*/ 22 w 36"/>
                <a:gd name="T5" fmla="*/ 26 h 51"/>
                <a:gd name="T6" fmla="*/ 16 w 36"/>
                <a:gd name="T7" fmla="*/ 33 h 51"/>
                <a:gd name="T8" fmla="*/ 17 w 36"/>
                <a:gd name="T9" fmla="*/ 27 h 51"/>
                <a:gd name="T10" fmla="*/ 14 w 36"/>
                <a:gd name="T11" fmla="*/ 19 h 51"/>
                <a:gd name="T12" fmla="*/ 6 w 36"/>
                <a:gd name="T13" fmla="*/ 22 h 51"/>
                <a:gd name="T14" fmla="*/ 0 w 36"/>
                <a:gd name="T15" fmla="*/ 38 h 51"/>
                <a:gd name="T16" fmla="*/ 0 w 36"/>
                <a:gd name="T17" fmla="*/ 39 h 51"/>
                <a:gd name="T18" fmla="*/ 0 w 36"/>
                <a:gd name="T19" fmla="*/ 51 h 51"/>
                <a:gd name="T20" fmla="*/ 21 w 36"/>
                <a:gd name="T21" fmla="*/ 51 h 51"/>
                <a:gd name="T22" fmla="*/ 35 w 36"/>
                <a:gd name="T23" fmla="*/ 36 h 51"/>
                <a:gd name="T24" fmla="*/ 36 w 36"/>
                <a:gd name="T25" fmla="*/ 35 h 51"/>
                <a:gd name="T26" fmla="*/ 36 w 36"/>
                <a:gd name="T27" fmla="*/ 3 h 51"/>
                <a:gd name="T28" fmla="*/ 35 w 36"/>
                <a:gd name="T2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4" name="Freeform 315"/>
            <p:cNvSpPr>
              <a:spLocks/>
            </p:cNvSpPr>
            <p:nvPr/>
          </p:nvSpPr>
          <p:spPr bwMode="auto">
            <a:xfrm>
              <a:off x="8599488" y="1863725"/>
              <a:ext cx="52388" cy="82550"/>
            </a:xfrm>
            <a:custGeom>
              <a:avLst/>
              <a:gdLst>
                <a:gd name="T0" fmla="*/ 33 w 33"/>
                <a:gd name="T1" fmla="*/ 0 h 52"/>
                <a:gd name="T2" fmla="*/ 0 w 33"/>
                <a:gd name="T3" fmla="*/ 0 h 52"/>
                <a:gd name="T4" fmla="*/ 16 w 33"/>
                <a:gd name="T5" fmla="*/ 52 h 52"/>
                <a:gd name="T6" fmla="*/ 33 w 33"/>
                <a:gd name="T7" fmla="*/ 0 h 52"/>
              </a:gdLst>
              <a:ahLst/>
              <a:cxnLst>
                <a:cxn ang="0">
                  <a:pos x="T0" y="T1"/>
                </a:cxn>
                <a:cxn ang="0">
                  <a:pos x="T2" y="T3"/>
                </a:cxn>
                <a:cxn ang="0">
                  <a:pos x="T4" y="T5"/>
                </a:cxn>
                <a:cxn ang="0">
                  <a:pos x="T6" y="T7"/>
                </a:cxn>
              </a:cxnLst>
              <a:rect l="0" t="0" r="r" b="b"/>
              <a:pathLst>
                <a:path w="33" h="52">
                  <a:moveTo>
                    <a:pt x="33" y="0"/>
                  </a:moveTo>
                  <a:lnTo>
                    <a:pt x="0" y="0"/>
                  </a:lnTo>
                  <a:lnTo>
                    <a:pt x="16" y="52"/>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5" name="Freeform 316"/>
            <p:cNvSpPr>
              <a:spLocks/>
            </p:cNvSpPr>
            <p:nvPr/>
          </p:nvSpPr>
          <p:spPr bwMode="auto">
            <a:xfrm>
              <a:off x="8523288" y="1795463"/>
              <a:ext cx="53975" cy="52388"/>
            </a:xfrm>
            <a:custGeom>
              <a:avLst/>
              <a:gdLst>
                <a:gd name="T0" fmla="*/ 34 w 34"/>
                <a:gd name="T1" fmla="*/ 33 h 33"/>
                <a:gd name="T2" fmla="*/ 26 w 34"/>
                <a:gd name="T3" fmla="*/ 0 h 33"/>
                <a:gd name="T4" fmla="*/ 0 w 34"/>
                <a:gd name="T5" fmla="*/ 33 h 33"/>
                <a:gd name="T6" fmla="*/ 34 w 34"/>
                <a:gd name="T7" fmla="*/ 33 h 33"/>
              </a:gdLst>
              <a:ahLst/>
              <a:cxnLst>
                <a:cxn ang="0">
                  <a:pos x="T0" y="T1"/>
                </a:cxn>
                <a:cxn ang="0">
                  <a:pos x="T2" y="T3"/>
                </a:cxn>
                <a:cxn ang="0">
                  <a:pos x="T4" y="T5"/>
                </a:cxn>
                <a:cxn ang="0">
                  <a:pos x="T6" y="T7"/>
                </a:cxn>
              </a:cxnLst>
              <a:rect l="0" t="0" r="r" b="b"/>
              <a:pathLst>
                <a:path w="34" h="33">
                  <a:moveTo>
                    <a:pt x="34" y="33"/>
                  </a:moveTo>
                  <a:lnTo>
                    <a:pt x="26" y="0"/>
                  </a:lnTo>
                  <a:lnTo>
                    <a:pt x="0" y="33"/>
                  </a:ln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6" name="Freeform 317"/>
            <p:cNvSpPr>
              <a:spLocks/>
            </p:cNvSpPr>
            <p:nvPr/>
          </p:nvSpPr>
          <p:spPr bwMode="auto">
            <a:xfrm>
              <a:off x="8580438" y="1787525"/>
              <a:ext cx="90488" cy="60325"/>
            </a:xfrm>
            <a:custGeom>
              <a:avLst/>
              <a:gdLst>
                <a:gd name="T0" fmla="*/ 0 w 57"/>
                <a:gd name="T1" fmla="*/ 0 h 38"/>
                <a:gd name="T2" fmla="*/ 7 w 57"/>
                <a:gd name="T3" fmla="*/ 38 h 38"/>
                <a:gd name="T4" fmla="*/ 47 w 57"/>
                <a:gd name="T5" fmla="*/ 38 h 38"/>
                <a:gd name="T6" fmla="*/ 57 w 57"/>
                <a:gd name="T7" fmla="*/ 0 h 38"/>
                <a:gd name="T8" fmla="*/ 0 w 57"/>
                <a:gd name="T9" fmla="*/ 0 h 38"/>
              </a:gdLst>
              <a:ahLst/>
              <a:cxnLst>
                <a:cxn ang="0">
                  <a:pos x="T0" y="T1"/>
                </a:cxn>
                <a:cxn ang="0">
                  <a:pos x="T2" y="T3"/>
                </a:cxn>
                <a:cxn ang="0">
                  <a:pos x="T4" y="T5"/>
                </a:cxn>
                <a:cxn ang="0">
                  <a:pos x="T6" y="T7"/>
                </a:cxn>
                <a:cxn ang="0">
                  <a:pos x="T8" y="T9"/>
                </a:cxn>
              </a:cxnLst>
              <a:rect l="0" t="0" r="r" b="b"/>
              <a:pathLst>
                <a:path w="57" h="38">
                  <a:moveTo>
                    <a:pt x="0" y="0"/>
                  </a:moveTo>
                  <a:lnTo>
                    <a:pt x="7" y="38"/>
                  </a:lnTo>
                  <a:lnTo>
                    <a:pt x="47" y="38"/>
                  </a:lnTo>
                  <a:lnTo>
                    <a:pt x="5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7" name="Freeform 318"/>
            <p:cNvSpPr>
              <a:spLocks/>
            </p:cNvSpPr>
            <p:nvPr/>
          </p:nvSpPr>
          <p:spPr bwMode="auto">
            <a:xfrm>
              <a:off x="8632826" y="1863725"/>
              <a:ext cx="93663" cy="104775"/>
            </a:xfrm>
            <a:custGeom>
              <a:avLst/>
              <a:gdLst>
                <a:gd name="T0" fmla="*/ 21 w 59"/>
                <a:gd name="T1" fmla="*/ 0 h 66"/>
                <a:gd name="T2" fmla="*/ 0 w 59"/>
                <a:gd name="T3" fmla="*/ 66 h 66"/>
                <a:gd name="T4" fmla="*/ 0 w 59"/>
                <a:gd name="T5" fmla="*/ 66 h 66"/>
                <a:gd name="T6" fmla="*/ 59 w 59"/>
                <a:gd name="T7" fmla="*/ 0 h 66"/>
                <a:gd name="T8" fmla="*/ 21 w 59"/>
                <a:gd name="T9" fmla="*/ 0 h 66"/>
              </a:gdLst>
              <a:ahLst/>
              <a:cxnLst>
                <a:cxn ang="0">
                  <a:pos x="T0" y="T1"/>
                </a:cxn>
                <a:cxn ang="0">
                  <a:pos x="T2" y="T3"/>
                </a:cxn>
                <a:cxn ang="0">
                  <a:pos x="T4" y="T5"/>
                </a:cxn>
                <a:cxn ang="0">
                  <a:pos x="T6" y="T7"/>
                </a:cxn>
                <a:cxn ang="0">
                  <a:pos x="T8" y="T9"/>
                </a:cxn>
              </a:cxnLst>
              <a:rect l="0" t="0" r="r" b="b"/>
              <a:pathLst>
                <a:path w="59" h="66">
                  <a:moveTo>
                    <a:pt x="21" y="0"/>
                  </a:moveTo>
                  <a:lnTo>
                    <a:pt x="0" y="66"/>
                  </a:lnTo>
                  <a:lnTo>
                    <a:pt x="0" y="66"/>
                  </a:lnTo>
                  <a:lnTo>
                    <a:pt x="59"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8" name="Freeform 319"/>
            <p:cNvSpPr>
              <a:spLocks/>
            </p:cNvSpPr>
            <p:nvPr/>
          </p:nvSpPr>
          <p:spPr bwMode="auto">
            <a:xfrm>
              <a:off x="8674101" y="1795463"/>
              <a:ext cx="52388" cy="52388"/>
            </a:xfrm>
            <a:custGeom>
              <a:avLst/>
              <a:gdLst>
                <a:gd name="T0" fmla="*/ 0 w 33"/>
                <a:gd name="T1" fmla="*/ 33 h 33"/>
                <a:gd name="T2" fmla="*/ 33 w 33"/>
                <a:gd name="T3" fmla="*/ 33 h 33"/>
                <a:gd name="T4" fmla="*/ 7 w 33"/>
                <a:gd name="T5" fmla="*/ 0 h 33"/>
                <a:gd name="T6" fmla="*/ 0 w 33"/>
                <a:gd name="T7" fmla="*/ 33 h 33"/>
              </a:gdLst>
              <a:ahLst/>
              <a:cxnLst>
                <a:cxn ang="0">
                  <a:pos x="T0" y="T1"/>
                </a:cxn>
                <a:cxn ang="0">
                  <a:pos x="T2" y="T3"/>
                </a:cxn>
                <a:cxn ang="0">
                  <a:pos x="T4" y="T5"/>
                </a:cxn>
                <a:cxn ang="0">
                  <a:pos x="T6" y="T7"/>
                </a:cxn>
              </a:cxnLst>
              <a:rect l="0" t="0" r="r" b="b"/>
              <a:pathLst>
                <a:path w="33" h="33">
                  <a:moveTo>
                    <a:pt x="0" y="33"/>
                  </a:moveTo>
                  <a:lnTo>
                    <a:pt x="33" y="33"/>
                  </a:lnTo>
                  <a:lnTo>
                    <a:pt x="7"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9" name="Freeform 320"/>
            <p:cNvSpPr>
              <a:spLocks/>
            </p:cNvSpPr>
            <p:nvPr/>
          </p:nvSpPr>
          <p:spPr bwMode="auto">
            <a:xfrm>
              <a:off x="8523288" y="1863725"/>
              <a:ext cx="95250" cy="107950"/>
            </a:xfrm>
            <a:custGeom>
              <a:avLst/>
              <a:gdLst>
                <a:gd name="T0" fmla="*/ 60 w 60"/>
                <a:gd name="T1" fmla="*/ 66 h 68"/>
                <a:gd name="T2" fmla="*/ 36 w 60"/>
                <a:gd name="T3" fmla="*/ 0 h 68"/>
                <a:gd name="T4" fmla="*/ 0 w 60"/>
                <a:gd name="T5" fmla="*/ 0 h 68"/>
                <a:gd name="T6" fmla="*/ 60 w 60"/>
                <a:gd name="T7" fmla="*/ 68 h 68"/>
                <a:gd name="T8" fmla="*/ 60 w 60"/>
                <a:gd name="T9" fmla="*/ 66 h 68"/>
              </a:gdLst>
              <a:ahLst/>
              <a:cxnLst>
                <a:cxn ang="0">
                  <a:pos x="T0" y="T1"/>
                </a:cxn>
                <a:cxn ang="0">
                  <a:pos x="T2" y="T3"/>
                </a:cxn>
                <a:cxn ang="0">
                  <a:pos x="T4" y="T5"/>
                </a:cxn>
                <a:cxn ang="0">
                  <a:pos x="T6" y="T7"/>
                </a:cxn>
                <a:cxn ang="0">
                  <a:pos x="T8" y="T9"/>
                </a:cxn>
              </a:cxnLst>
              <a:rect l="0" t="0" r="r" b="b"/>
              <a:pathLst>
                <a:path w="60" h="68">
                  <a:moveTo>
                    <a:pt x="60" y="66"/>
                  </a:moveTo>
                  <a:lnTo>
                    <a:pt x="36" y="0"/>
                  </a:lnTo>
                  <a:lnTo>
                    <a:pt x="0" y="0"/>
                  </a:lnTo>
                  <a:lnTo>
                    <a:pt x="60" y="68"/>
                  </a:ln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43" name="TextBox 25"/>
          <p:cNvSpPr txBox="1"/>
          <p:nvPr/>
        </p:nvSpPr>
        <p:spPr>
          <a:xfrm>
            <a:off x="984734" y="4438805"/>
            <a:ext cx="5530365" cy="1131079"/>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 The point of using Lorem Ipsum is that it has a more-or-less normal distribution of letters, as opposed to using 'Content here.</a:t>
            </a:r>
          </a:p>
          <a:p>
            <a:endParaRPr lang="en-US" sz="1050" dirty="0">
              <a:solidFill>
                <a:schemeClr val="tx1">
                  <a:lumMod val="85000"/>
                  <a:lumOff val="15000"/>
                </a:schemeClr>
              </a:solidFill>
              <a:cs typeface="Calibri Light" panose="020F0302020204030204" pitchFamily="34" charset="0"/>
            </a:endParaRPr>
          </a:p>
          <a:p>
            <a:r>
              <a:rPr lang="en-US" sz="1050" dirty="0">
                <a:solidFill>
                  <a:schemeClr val="tx1">
                    <a:lumMod val="85000"/>
                    <a:lumOff val="15000"/>
                  </a:schemeClr>
                </a:solidFill>
                <a:cs typeface="Calibri Light" panose="020F0302020204030204" pitchFamily="34" charset="0"/>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a:t>
            </a:r>
          </a:p>
        </p:txBody>
      </p:sp>
      <p:cxnSp>
        <p:nvCxnSpPr>
          <p:cNvPr id="50" name="Straight Connector 49"/>
          <p:cNvCxnSpPr/>
          <p:nvPr/>
        </p:nvCxnSpPr>
        <p:spPr>
          <a:xfrm>
            <a:off x="839788" y="4438805"/>
            <a:ext cx="0" cy="1161961"/>
          </a:xfrm>
          <a:prstGeom prst="line">
            <a:avLst/>
          </a:prstGeom>
          <a:ln w="9525">
            <a:solidFill>
              <a:srgbClr val="BFBE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9908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GB" sz="2800" dirty="0">
                <a:solidFill>
                  <a:srgbClr val="0C344C"/>
                </a:solidFill>
                <a:latin typeface="+mj-lt"/>
              </a:rPr>
              <a:t>Process</a:t>
            </a:r>
            <a:endParaRPr lang="en-US" sz="2800" dirty="0">
              <a:solidFill>
                <a:srgbClr val="0C344C"/>
              </a:solidFill>
              <a:latin typeface="+mj-lt"/>
            </a:endParaRPr>
          </a:p>
        </p:txBody>
      </p:sp>
      <p:sp>
        <p:nvSpPr>
          <p:cNvPr id="6"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grpSp>
        <p:nvGrpSpPr>
          <p:cNvPr id="16" name="Group 15"/>
          <p:cNvGrpSpPr/>
          <p:nvPr/>
        </p:nvGrpSpPr>
        <p:grpSpPr>
          <a:xfrm>
            <a:off x="1588" y="2754174"/>
            <a:ext cx="12198252" cy="1991577"/>
            <a:chOff x="1588" y="2550974"/>
            <a:chExt cx="12198252" cy="1991577"/>
          </a:xfrm>
          <a:solidFill>
            <a:schemeClr val="bg1">
              <a:lumMod val="85000"/>
            </a:schemeClr>
          </a:solidFill>
        </p:grpSpPr>
        <p:sp>
          <p:nvSpPr>
            <p:cNvPr id="10" name="Rectangle 5"/>
            <p:cNvSpPr>
              <a:spLocks noChangeArrowheads="1"/>
            </p:cNvSpPr>
            <p:nvPr/>
          </p:nvSpPr>
          <p:spPr bwMode="auto">
            <a:xfrm>
              <a:off x="1588" y="2550974"/>
              <a:ext cx="10804403" cy="210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10805991" y="2550974"/>
              <a:ext cx="546222" cy="1099402"/>
            </a:xfrm>
            <a:custGeom>
              <a:avLst/>
              <a:gdLst>
                <a:gd name="T0" fmla="*/ 266 w 266"/>
                <a:gd name="T1" fmla="*/ 266 h 532"/>
                <a:gd name="T2" fmla="*/ 0 w 266"/>
                <a:gd name="T3" fmla="*/ 532 h 532"/>
                <a:gd name="T4" fmla="*/ 0 w 266"/>
                <a:gd name="T5" fmla="*/ 430 h 532"/>
                <a:gd name="T6" fmla="*/ 164 w 266"/>
                <a:gd name="T7" fmla="*/ 266 h 532"/>
                <a:gd name="T8" fmla="*/ 0 w 266"/>
                <a:gd name="T9" fmla="*/ 102 h 532"/>
                <a:gd name="T10" fmla="*/ 0 w 266"/>
                <a:gd name="T11" fmla="*/ 0 h 532"/>
                <a:gd name="T12" fmla="*/ 266 w 266"/>
                <a:gd name="T13" fmla="*/ 266 h 532"/>
              </a:gdLst>
              <a:ahLst/>
              <a:cxnLst>
                <a:cxn ang="0">
                  <a:pos x="T0" y="T1"/>
                </a:cxn>
                <a:cxn ang="0">
                  <a:pos x="T2" y="T3"/>
                </a:cxn>
                <a:cxn ang="0">
                  <a:pos x="T4" y="T5"/>
                </a:cxn>
                <a:cxn ang="0">
                  <a:pos x="T6" y="T7"/>
                </a:cxn>
                <a:cxn ang="0">
                  <a:pos x="T8" y="T9"/>
                </a:cxn>
                <a:cxn ang="0">
                  <a:pos x="T10" y="T11"/>
                </a:cxn>
                <a:cxn ang="0">
                  <a:pos x="T12" y="T13"/>
                </a:cxn>
              </a:cxnLst>
              <a:rect l="0" t="0" r="r" b="b"/>
              <a:pathLst>
                <a:path w="266" h="532">
                  <a:moveTo>
                    <a:pt x="266" y="266"/>
                  </a:moveTo>
                  <a:cubicBezTo>
                    <a:pt x="266" y="413"/>
                    <a:pt x="147" y="532"/>
                    <a:pt x="0" y="532"/>
                  </a:cubicBezTo>
                  <a:cubicBezTo>
                    <a:pt x="0" y="430"/>
                    <a:pt x="0" y="430"/>
                    <a:pt x="0" y="430"/>
                  </a:cubicBezTo>
                  <a:cubicBezTo>
                    <a:pt x="91" y="430"/>
                    <a:pt x="164" y="357"/>
                    <a:pt x="164" y="266"/>
                  </a:cubicBezTo>
                  <a:cubicBezTo>
                    <a:pt x="164" y="176"/>
                    <a:pt x="91" y="102"/>
                    <a:pt x="0" y="102"/>
                  </a:cubicBezTo>
                  <a:cubicBezTo>
                    <a:pt x="0" y="0"/>
                    <a:pt x="0" y="0"/>
                    <a:pt x="0" y="0"/>
                  </a:cubicBezTo>
                  <a:cubicBezTo>
                    <a:pt x="147" y="0"/>
                    <a:pt x="266" y="119"/>
                    <a:pt x="266"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5"/>
            <p:cNvSpPr>
              <a:spLocks noChangeArrowheads="1"/>
            </p:cNvSpPr>
            <p:nvPr/>
          </p:nvSpPr>
          <p:spPr bwMode="auto">
            <a:xfrm flipH="1" flipV="1">
              <a:off x="1395437" y="4332064"/>
              <a:ext cx="10804403" cy="210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flipH="1" flipV="1">
              <a:off x="849215" y="3443149"/>
              <a:ext cx="546222" cy="1099402"/>
            </a:xfrm>
            <a:custGeom>
              <a:avLst/>
              <a:gdLst>
                <a:gd name="T0" fmla="*/ 266 w 266"/>
                <a:gd name="T1" fmla="*/ 266 h 532"/>
                <a:gd name="T2" fmla="*/ 0 w 266"/>
                <a:gd name="T3" fmla="*/ 532 h 532"/>
                <a:gd name="T4" fmla="*/ 0 w 266"/>
                <a:gd name="T5" fmla="*/ 430 h 532"/>
                <a:gd name="T6" fmla="*/ 164 w 266"/>
                <a:gd name="T7" fmla="*/ 266 h 532"/>
                <a:gd name="T8" fmla="*/ 0 w 266"/>
                <a:gd name="T9" fmla="*/ 102 h 532"/>
                <a:gd name="T10" fmla="*/ 0 w 266"/>
                <a:gd name="T11" fmla="*/ 0 h 532"/>
                <a:gd name="T12" fmla="*/ 266 w 266"/>
                <a:gd name="T13" fmla="*/ 266 h 532"/>
              </a:gdLst>
              <a:ahLst/>
              <a:cxnLst>
                <a:cxn ang="0">
                  <a:pos x="T0" y="T1"/>
                </a:cxn>
                <a:cxn ang="0">
                  <a:pos x="T2" y="T3"/>
                </a:cxn>
                <a:cxn ang="0">
                  <a:pos x="T4" y="T5"/>
                </a:cxn>
                <a:cxn ang="0">
                  <a:pos x="T6" y="T7"/>
                </a:cxn>
                <a:cxn ang="0">
                  <a:pos x="T8" y="T9"/>
                </a:cxn>
                <a:cxn ang="0">
                  <a:pos x="T10" y="T11"/>
                </a:cxn>
                <a:cxn ang="0">
                  <a:pos x="T12" y="T13"/>
                </a:cxn>
              </a:cxnLst>
              <a:rect l="0" t="0" r="r" b="b"/>
              <a:pathLst>
                <a:path w="266" h="532">
                  <a:moveTo>
                    <a:pt x="266" y="266"/>
                  </a:moveTo>
                  <a:cubicBezTo>
                    <a:pt x="266" y="413"/>
                    <a:pt x="147" y="532"/>
                    <a:pt x="0" y="532"/>
                  </a:cubicBezTo>
                  <a:cubicBezTo>
                    <a:pt x="0" y="430"/>
                    <a:pt x="0" y="430"/>
                    <a:pt x="0" y="430"/>
                  </a:cubicBezTo>
                  <a:cubicBezTo>
                    <a:pt x="91" y="430"/>
                    <a:pt x="164" y="357"/>
                    <a:pt x="164" y="266"/>
                  </a:cubicBezTo>
                  <a:cubicBezTo>
                    <a:pt x="164" y="176"/>
                    <a:pt x="91" y="102"/>
                    <a:pt x="0" y="102"/>
                  </a:cubicBezTo>
                  <a:cubicBezTo>
                    <a:pt x="0" y="0"/>
                    <a:pt x="0" y="0"/>
                    <a:pt x="0" y="0"/>
                  </a:cubicBezTo>
                  <a:cubicBezTo>
                    <a:pt x="147" y="0"/>
                    <a:pt x="266" y="119"/>
                    <a:pt x="266"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5"/>
            <p:cNvSpPr>
              <a:spLocks noChangeArrowheads="1"/>
            </p:cNvSpPr>
            <p:nvPr/>
          </p:nvSpPr>
          <p:spPr bwMode="auto">
            <a:xfrm>
              <a:off x="1395437" y="3441806"/>
              <a:ext cx="9410554" cy="210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5652906" y="2577467"/>
            <a:ext cx="895615" cy="563900"/>
            <a:chOff x="920816" y="2053524"/>
            <a:chExt cx="1294484" cy="815037"/>
          </a:xfrm>
        </p:grpSpPr>
        <p:sp>
          <p:nvSpPr>
            <p:cNvPr id="47"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a:off x="5652906" y="4358449"/>
            <a:ext cx="895615" cy="563900"/>
            <a:chOff x="920816" y="2053524"/>
            <a:chExt cx="1294484" cy="815037"/>
          </a:xfrm>
        </p:grpSpPr>
        <p:sp>
          <p:nvSpPr>
            <p:cNvPr id="59"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p:cNvGrpSpPr/>
          <p:nvPr/>
        </p:nvGrpSpPr>
        <p:grpSpPr>
          <a:xfrm>
            <a:off x="5959376" y="2717457"/>
            <a:ext cx="282674" cy="283920"/>
            <a:chOff x="8440738" y="2535238"/>
            <a:chExt cx="360362" cy="361950"/>
          </a:xfrm>
          <a:solidFill>
            <a:schemeClr val="bg1"/>
          </a:solidFill>
        </p:grpSpPr>
        <p:sp>
          <p:nvSpPr>
            <p:cNvPr id="74" name="Freeform 73"/>
            <p:cNvSpPr>
              <a:spLocks noEditPoints="1"/>
            </p:cNvSpPr>
            <p:nvPr/>
          </p:nvSpPr>
          <p:spPr bwMode="auto">
            <a:xfrm>
              <a:off x="8440738" y="2655888"/>
              <a:ext cx="239713" cy="241300"/>
            </a:xfrm>
            <a:custGeom>
              <a:avLst/>
              <a:gdLst>
                <a:gd name="T0" fmla="*/ 32 w 64"/>
                <a:gd name="T1" fmla="*/ 0 h 64"/>
                <a:gd name="T2" fmla="*/ 32 w 64"/>
                <a:gd name="T3" fmla="*/ 0 h 64"/>
                <a:gd name="T4" fmla="*/ 0 w 64"/>
                <a:gd name="T5" fmla="*/ 32 h 64"/>
                <a:gd name="T6" fmla="*/ 32 w 64"/>
                <a:gd name="T7" fmla="*/ 64 h 64"/>
                <a:gd name="T8" fmla="*/ 64 w 64"/>
                <a:gd name="T9" fmla="*/ 32 h 64"/>
                <a:gd name="T10" fmla="*/ 64 w 64"/>
                <a:gd name="T11" fmla="*/ 32 h 64"/>
                <a:gd name="T12" fmla="*/ 32 w 64"/>
                <a:gd name="T13" fmla="*/ 0 h 64"/>
                <a:gd name="T14" fmla="*/ 32 w 64"/>
                <a:gd name="T15" fmla="*/ 30 h 64"/>
                <a:gd name="T16" fmla="*/ 40 w 64"/>
                <a:gd name="T17" fmla="*/ 38 h 64"/>
                <a:gd name="T18" fmla="*/ 34 w 64"/>
                <a:gd name="T19" fmla="*/ 46 h 64"/>
                <a:gd name="T20" fmla="*/ 34 w 64"/>
                <a:gd name="T21" fmla="*/ 48 h 64"/>
                <a:gd name="T22" fmla="*/ 32 w 64"/>
                <a:gd name="T23" fmla="*/ 50 h 64"/>
                <a:gd name="T24" fmla="*/ 30 w 64"/>
                <a:gd name="T25" fmla="*/ 48 h 64"/>
                <a:gd name="T26" fmla="*/ 30 w 64"/>
                <a:gd name="T27" fmla="*/ 46 h 64"/>
                <a:gd name="T28" fmla="*/ 24 w 64"/>
                <a:gd name="T29" fmla="*/ 38 h 64"/>
                <a:gd name="T30" fmla="*/ 26 w 64"/>
                <a:gd name="T31" fmla="*/ 36 h 64"/>
                <a:gd name="T32" fmla="*/ 28 w 64"/>
                <a:gd name="T33" fmla="*/ 38 h 64"/>
                <a:gd name="T34" fmla="*/ 32 w 64"/>
                <a:gd name="T35" fmla="*/ 42 h 64"/>
                <a:gd name="T36" fmla="*/ 36 w 64"/>
                <a:gd name="T37" fmla="*/ 38 h 64"/>
                <a:gd name="T38" fmla="*/ 32 w 64"/>
                <a:gd name="T39" fmla="*/ 34 h 64"/>
                <a:gd name="T40" fmla="*/ 24 w 64"/>
                <a:gd name="T41" fmla="*/ 26 h 64"/>
                <a:gd name="T42" fmla="*/ 30 w 64"/>
                <a:gd name="T43" fmla="*/ 18 h 64"/>
                <a:gd name="T44" fmla="*/ 30 w 64"/>
                <a:gd name="T45" fmla="*/ 16 h 64"/>
                <a:gd name="T46" fmla="*/ 32 w 64"/>
                <a:gd name="T47" fmla="*/ 14 h 64"/>
                <a:gd name="T48" fmla="*/ 34 w 64"/>
                <a:gd name="T49" fmla="*/ 16 h 64"/>
                <a:gd name="T50" fmla="*/ 34 w 64"/>
                <a:gd name="T51" fmla="*/ 18 h 64"/>
                <a:gd name="T52" fmla="*/ 40 w 64"/>
                <a:gd name="T53" fmla="*/ 26 h 64"/>
                <a:gd name="T54" fmla="*/ 38 w 64"/>
                <a:gd name="T55" fmla="*/ 28 h 64"/>
                <a:gd name="T56" fmla="*/ 36 w 64"/>
                <a:gd name="T57" fmla="*/ 26 h 64"/>
                <a:gd name="T58" fmla="*/ 32 w 64"/>
                <a:gd name="T59" fmla="*/ 22 h 64"/>
                <a:gd name="T60" fmla="*/ 28 w 64"/>
                <a:gd name="T61" fmla="*/ 26 h 64"/>
                <a:gd name="T62" fmla="*/ 32 w 64"/>
                <a:gd name="T63"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64">
                  <a:moveTo>
                    <a:pt x="32" y="0"/>
                  </a:moveTo>
                  <a:cubicBezTo>
                    <a:pt x="32" y="0"/>
                    <a:pt x="32" y="0"/>
                    <a:pt x="32" y="0"/>
                  </a:cubicBezTo>
                  <a:cubicBezTo>
                    <a:pt x="14" y="0"/>
                    <a:pt x="0" y="14"/>
                    <a:pt x="0" y="32"/>
                  </a:cubicBezTo>
                  <a:cubicBezTo>
                    <a:pt x="0" y="50"/>
                    <a:pt x="14" y="64"/>
                    <a:pt x="32" y="64"/>
                  </a:cubicBezTo>
                  <a:cubicBezTo>
                    <a:pt x="50" y="64"/>
                    <a:pt x="64" y="50"/>
                    <a:pt x="64" y="32"/>
                  </a:cubicBezTo>
                  <a:cubicBezTo>
                    <a:pt x="64" y="32"/>
                    <a:pt x="64" y="32"/>
                    <a:pt x="64" y="32"/>
                  </a:cubicBezTo>
                  <a:cubicBezTo>
                    <a:pt x="47" y="31"/>
                    <a:pt x="33" y="17"/>
                    <a:pt x="32" y="0"/>
                  </a:cubicBezTo>
                  <a:close/>
                  <a:moveTo>
                    <a:pt x="32" y="30"/>
                  </a:moveTo>
                  <a:cubicBezTo>
                    <a:pt x="36" y="30"/>
                    <a:pt x="40" y="34"/>
                    <a:pt x="40" y="38"/>
                  </a:cubicBezTo>
                  <a:cubicBezTo>
                    <a:pt x="40" y="42"/>
                    <a:pt x="37" y="45"/>
                    <a:pt x="34" y="46"/>
                  </a:cubicBezTo>
                  <a:cubicBezTo>
                    <a:pt x="34" y="48"/>
                    <a:pt x="34" y="48"/>
                    <a:pt x="34" y="48"/>
                  </a:cubicBezTo>
                  <a:cubicBezTo>
                    <a:pt x="34" y="49"/>
                    <a:pt x="33" y="50"/>
                    <a:pt x="32" y="50"/>
                  </a:cubicBezTo>
                  <a:cubicBezTo>
                    <a:pt x="31" y="50"/>
                    <a:pt x="30" y="49"/>
                    <a:pt x="30" y="48"/>
                  </a:cubicBezTo>
                  <a:cubicBezTo>
                    <a:pt x="30" y="46"/>
                    <a:pt x="30" y="46"/>
                    <a:pt x="30" y="46"/>
                  </a:cubicBezTo>
                  <a:cubicBezTo>
                    <a:pt x="27" y="45"/>
                    <a:pt x="24" y="42"/>
                    <a:pt x="24" y="38"/>
                  </a:cubicBezTo>
                  <a:cubicBezTo>
                    <a:pt x="24" y="37"/>
                    <a:pt x="25" y="36"/>
                    <a:pt x="26" y="36"/>
                  </a:cubicBezTo>
                  <a:cubicBezTo>
                    <a:pt x="27" y="36"/>
                    <a:pt x="28" y="37"/>
                    <a:pt x="28" y="38"/>
                  </a:cubicBezTo>
                  <a:cubicBezTo>
                    <a:pt x="28" y="40"/>
                    <a:pt x="30" y="42"/>
                    <a:pt x="32" y="42"/>
                  </a:cubicBezTo>
                  <a:cubicBezTo>
                    <a:pt x="34" y="42"/>
                    <a:pt x="36" y="40"/>
                    <a:pt x="36" y="38"/>
                  </a:cubicBezTo>
                  <a:cubicBezTo>
                    <a:pt x="36" y="36"/>
                    <a:pt x="34" y="34"/>
                    <a:pt x="32" y="34"/>
                  </a:cubicBezTo>
                  <a:cubicBezTo>
                    <a:pt x="28" y="34"/>
                    <a:pt x="24" y="30"/>
                    <a:pt x="24" y="26"/>
                  </a:cubicBezTo>
                  <a:cubicBezTo>
                    <a:pt x="24" y="22"/>
                    <a:pt x="27" y="19"/>
                    <a:pt x="30" y="18"/>
                  </a:cubicBezTo>
                  <a:cubicBezTo>
                    <a:pt x="30" y="16"/>
                    <a:pt x="30" y="16"/>
                    <a:pt x="30" y="16"/>
                  </a:cubicBezTo>
                  <a:cubicBezTo>
                    <a:pt x="30" y="15"/>
                    <a:pt x="31" y="14"/>
                    <a:pt x="32" y="14"/>
                  </a:cubicBezTo>
                  <a:cubicBezTo>
                    <a:pt x="33" y="14"/>
                    <a:pt x="34" y="15"/>
                    <a:pt x="34" y="16"/>
                  </a:cubicBezTo>
                  <a:cubicBezTo>
                    <a:pt x="34" y="18"/>
                    <a:pt x="34" y="18"/>
                    <a:pt x="34" y="18"/>
                  </a:cubicBezTo>
                  <a:cubicBezTo>
                    <a:pt x="37" y="19"/>
                    <a:pt x="40" y="22"/>
                    <a:pt x="40" y="26"/>
                  </a:cubicBezTo>
                  <a:cubicBezTo>
                    <a:pt x="40" y="27"/>
                    <a:pt x="39" y="28"/>
                    <a:pt x="38" y="28"/>
                  </a:cubicBezTo>
                  <a:cubicBezTo>
                    <a:pt x="37" y="28"/>
                    <a:pt x="36" y="27"/>
                    <a:pt x="36" y="26"/>
                  </a:cubicBezTo>
                  <a:cubicBezTo>
                    <a:pt x="36" y="24"/>
                    <a:pt x="34" y="22"/>
                    <a:pt x="32" y="22"/>
                  </a:cubicBezTo>
                  <a:cubicBezTo>
                    <a:pt x="30" y="22"/>
                    <a:pt x="28" y="24"/>
                    <a:pt x="28" y="26"/>
                  </a:cubicBezTo>
                  <a:cubicBezTo>
                    <a:pt x="28" y="28"/>
                    <a:pt x="30"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74"/>
            <p:cNvSpPr>
              <a:spLocks noEditPoints="1"/>
            </p:cNvSpPr>
            <p:nvPr/>
          </p:nvSpPr>
          <p:spPr bwMode="auto">
            <a:xfrm>
              <a:off x="8575675" y="2535238"/>
              <a:ext cx="225425" cy="227013"/>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28 h 60"/>
                <a:gd name="T12" fmla="*/ 38 w 60"/>
                <a:gd name="T13" fmla="*/ 36 h 60"/>
                <a:gd name="T14" fmla="*/ 32 w 60"/>
                <a:gd name="T15" fmla="*/ 43 h 60"/>
                <a:gd name="T16" fmla="*/ 32 w 60"/>
                <a:gd name="T17" fmla="*/ 45 h 60"/>
                <a:gd name="T18" fmla="*/ 30 w 60"/>
                <a:gd name="T19" fmla="*/ 47 h 60"/>
                <a:gd name="T20" fmla="*/ 28 w 60"/>
                <a:gd name="T21" fmla="*/ 45 h 60"/>
                <a:gd name="T22" fmla="*/ 28 w 60"/>
                <a:gd name="T23" fmla="*/ 43 h 60"/>
                <a:gd name="T24" fmla="*/ 22 w 60"/>
                <a:gd name="T25" fmla="*/ 36 h 60"/>
                <a:gd name="T26" fmla="*/ 24 w 60"/>
                <a:gd name="T27" fmla="*/ 34 h 60"/>
                <a:gd name="T28" fmla="*/ 26 w 60"/>
                <a:gd name="T29" fmla="*/ 36 h 60"/>
                <a:gd name="T30" fmla="*/ 30 w 60"/>
                <a:gd name="T31" fmla="*/ 39 h 60"/>
                <a:gd name="T32" fmla="*/ 34 w 60"/>
                <a:gd name="T33" fmla="*/ 36 h 60"/>
                <a:gd name="T34" fmla="*/ 30 w 60"/>
                <a:gd name="T35" fmla="*/ 32 h 60"/>
                <a:gd name="T36" fmla="*/ 22 w 60"/>
                <a:gd name="T37" fmla="*/ 24 h 60"/>
                <a:gd name="T38" fmla="*/ 28 w 60"/>
                <a:gd name="T39" fmla="*/ 17 h 60"/>
                <a:gd name="T40" fmla="*/ 28 w 60"/>
                <a:gd name="T41" fmla="*/ 15 h 60"/>
                <a:gd name="T42" fmla="*/ 30 w 60"/>
                <a:gd name="T43" fmla="*/ 13 h 60"/>
                <a:gd name="T44" fmla="*/ 32 w 60"/>
                <a:gd name="T45" fmla="*/ 15 h 60"/>
                <a:gd name="T46" fmla="*/ 32 w 60"/>
                <a:gd name="T47" fmla="*/ 17 h 60"/>
                <a:gd name="T48" fmla="*/ 38 w 60"/>
                <a:gd name="T49" fmla="*/ 24 h 60"/>
                <a:gd name="T50" fmla="*/ 36 w 60"/>
                <a:gd name="T51" fmla="*/ 26 h 60"/>
                <a:gd name="T52" fmla="*/ 34 w 60"/>
                <a:gd name="T53" fmla="*/ 24 h 60"/>
                <a:gd name="T54" fmla="*/ 30 w 60"/>
                <a:gd name="T55" fmla="*/ 21 h 60"/>
                <a:gd name="T56" fmla="*/ 26 w 60"/>
                <a:gd name="T57" fmla="*/ 24 h 60"/>
                <a:gd name="T58" fmla="*/ 30 w 60"/>
                <a:gd name="T59"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28"/>
                  </a:moveTo>
                  <a:cubicBezTo>
                    <a:pt x="34" y="28"/>
                    <a:pt x="38" y="31"/>
                    <a:pt x="38" y="36"/>
                  </a:cubicBezTo>
                  <a:cubicBezTo>
                    <a:pt x="38" y="39"/>
                    <a:pt x="35" y="42"/>
                    <a:pt x="32" y="43"/>
                  </a:cubicBezTo>
                  <a:cubicBezTo>
                    <a:pt x="32" y="45"/>
                    <a:pt x="32" y="45"/>
                    <a:pt x="32" y="45"/>
                  </a:cubicBezTo>
                  <a:cubicBezTo>
                    <a:pt x="32" y="46"/>
                    <a:pt x="31" y="47"/>
                    <a:pt x="30" y="47"/>
                  </a:cubicBezTo>
                  <a:cubicBezTo>
                    <a:pt x="29" y="47"/>
                    <a:pt x="28" y="46"/>
                    <a:pt x="28" y="45"/>
                  </a:cubicBezTo>
                  <a:cubicBezTo>
                    <a:pt x="28" y="43"/>
                    <a:pt x="28" y="43"/>
                    <a:pt x="28" y="43"/>
                  </a:cubicBezTo>
                  <a:cubicBezTo>
                    <a:pt x="25" y="42"/>
                    <a:pt x="22" y="39"/>
                    <a:pt x="22" y="36"/>
                  </a:cubicBezTo>
                  <a:cubicBezTo>
                    <a:pt x="22" y="34"/>
                    <a:pt x="23" y="34"/>
                    <a:pt x="24" y="34"/>
                  </a:cubicBezTo>
                  <a:cubicBezTo>
                    <a:pt x="26" y="34"/>
                    <a:pt x="26" y="34"/>
                    <a:pt x="26" y="36"/>
                  </a:cubicBezTo>
                  <a:cubicBezTo>
                    <a:pt x="26" y="38"/>
                    <a:pt x="28" y="39"/>
                    <a:pt x="30" y="39"/>
                  </a:cubicBezTo>
                  <a:cubicBezTo>
                    <a:pt x="32" y="39"/>
                    <a:pt x="34" y="38"/>
                    <a:pt x="34" y="36"/>
                  </a:cubicBezTo>
                  <a:cubicBezTo>
                    <a:pt x="34" y="34"/>
                    <a:pt x="32" y="32"/>
                    <a:pt x="30" y="32"/>
                  </a:cubicBezTo>
                  <a:cubicBezTo>
                    <a:pt x="26" y="32"/>
                    <a:pt x="22" y="29"/>
                    <a:pt x="22" y="24"/>
                  </a:cubicBezTo>
                  <a:cubicBezTo>
                    <a:pt x="22" y="21"/>
                    <a:pt x="25" y="18"/>
                    <a:pt x="28" y="17"/>
                  </a:cubicBezTo>
                  <a:cubicBezTo>
                    <a:pt x="28" y="15"/>
                    <a:pt x="28" y="15"/>
                    <a:pt x="28" y="15"/>
                  </a:cubicBezTo>
                  <a:cubicBezTo>
                    <a:pt x="28" y="14"/>
                    <a:pt x="29" y="13"/>
                    <a:pt x="30" y="13"/>
                  </a:cubicBezTo>
                  <a:cubicBezTo>
                    <a:pt x="31" y="13"/>
                    <a:pt x="32" y="14"/>
                    <a:pt x="32" y="15"/>
                  </a:cubicBezTo>
                  <a:cubicBezTo>
                    <a:pt x="32" y="17"/>
                    <a:pt x="32" y="17"/>
                    <a:pt x="32" y="17"/>
                  </a:cubicBezTo>
                  <a:cubicBezTo>
                    <a:pt x="35" y="18"/>
                    <a:pt x="38" y="21"/>
                    <a:pt x="38" y="24"/>
                  </a:cubicBezTo>
                  <a:cubicBezTo>
                    <a:pt x="38" y="26"/>
                    <a:pt x="37" y="26"/>
                    <a:pt x="36" y="26"/>
                  </a:cubicBezTo>
                  <a:cubicBezTo>
                    <a:pt x="34" y="26"/>
                    <a:pt x="34" y="26"/>
                    <a:pt x="34" y="24"/>
                  </a:cubicBezTo>
                  <a:cubicBezTo>
                    <a:pt x="34" y="22"/>
                    <a:pt x="32" y="21"/>
                    <a:pt x="30" y="21"/>
                  </a:cubicBezTo>
                  <a:cubicBezTo>
                    <a:pt x="28" y="21"/>
                    <a:pt x="26" y="22"/>
                    <a:pt x="26" y="24"/>
                  </a:cubicBezTo>
                  <a:cubicBezTo>
                    <a:pt x="26" y="26"/>
                    <a:pt x="28" y="28"/>
                    <a:pt x="3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0" name="Group 49"/>
          <p:cNvGrpSpPr/>
          <p:nvPr/>
        </p:nvGrpSpPr>
        <p:grpSpPr>
          <a:xfrm>
            <a:off x="2539283" y="4358450"/>
            <a:ext cx="895615" cy="563900"/>
            <a:chOff x="920816" y="2053525"/>
            <a:chExt cx="1294485" cy="815037"/>
          </a:xfrm>
        </p:grpSpPr>
        <p:sp>
          <p:nvSpPr>
            <p:cNvPr id="51" name="Rectangle: Rounded Corners 76"/>
            <p:cNvSpPr/>
            <p:nvPr/>
          </p:nvSpPr>
          <p:spPr>
            <a:xfrm rot="18900000">
              <a:off x="920816" y="2233115"/>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Rectangle: Rounded Corners 77"/>
            <p:cNvSpPr/>
            <p:nvPr/>
          </p:nvSpPr>
          <p:spPr>
            <a:xfrm rot="18900000">
              <a:off x="1759445"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75"/>
            <p:cNvSpPr/>
            <p:nvPr/>
          </p:nvSpPr>
          <p:spPr>
            <a:xfrm rot="2700000">
              <a:off x="1160540" y="2053524"/>
              <a:ext cx="815037" cy="815039"/>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p:cNvGrpSpPr/>
          <p:nvPr/>
        </p:nvGrpSpPr>
        <p:grpSpPr>
          <a:xfrm>
            <a:off x="8757103" y="4358450"/>
            <a:ext cx="895615" cy="563900"/>
            <a:chOff x="920816" y="2053525"/>
            <a:chExt cx="1294485" cy="815037"/>
          </a:xfrm>
        </p:grpSpPr>
        <p:sp>
          <p:nvSpPr>
            <p:cNvPr id="55" name="Rectangle: Rounded Corners 76"/>
            <p:cNvSpPr/>
            <p:nvPr/>
          </p:nvSpPr>
          <p:spPr>
            <a:xfrm rot="18900000">
              <a:off x="920816" y="2233115"/>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Rectangle: Rounded Corners 77"/>
            <p:cNvSpPr/>
            <p:nvPr/>
          </p:nvSpPr>
          <p:spPr>
            <a:xfrm rot="18900000">
              <a:off x="1759445"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75"/>
            <p:cNvSpPr/>
            <p:nvPr/>
          </p:nvSpPr>
          <p:spPr>
            <a:xfrm rot="2700000">
              <a:off x="1160540" y="2053524"/>
              <a:ext cx="815037" cy="815039"/>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 name="Group 66"/>
          <p:cNvGrpSpPr/>
          <p:nvPr/>
        </p:nvGrpSpPr>
        <p:grpSpPr>
          <a:xfrm>
            <a:off x="9069786" y="4498439"/>
            <a:ext cx="270237" cy="283920"/>
            <a:chOff x="6276956" y="723900"/>
            <a:chExt cx="344507" cy="361950"/>
          </a:xfrm>
          <a:solidFill>
            <a:schemeClr val="bg1"/>
          </a:solidFill>
        </p:grpSpPr>
        <p:sp>
          <p:nvSpPr>
            <p:cNvPr id="68" name="Freeform 71"/>
            <p:cNvSpPr>
              <a:spLocks/>
            </p:cNvSpPr>
            <p:nvPr/>
          </p:nvSpPr>
          <p:spPr bwMode="auto">
            <a:xfrm>
              <a:off x="6527800" y="723900"/>
              <a:ext cx="93663" cy="153988"/>
            </a:xfrm>
            <a:custGeom>
              <a:avLst/>
              <a:gdLst>
                <a:gd name="T0" fmla="*/ 25 w 25"/>
                <a:gd name="T1" fmla="*/ 1 h 41"/>
                <a:gd name="T2" fmla="*/ 23 w 25"/>
                <a:gd name="T3" fmla="*/ 0 h 41"/>
                <a:gd name="T4" fmla="*/ 16 w 25"/>
                <a:gd name="T5" fmla="*/ 0 h 41"/>
                <a:gd name="T6" fmla="*/ 0 w 25"/>
                <a:gd name="T7" fmla="*/ 35 h 41"/>
                <a:gd name="T8" fmla="*/ 7 w 25"/>
                <a:gd name="T9" fmla="*/ 41 h 41"/>
                <a:gd name="T10" fmla="*/ 7 w 25"/>
                <a:gd name="T11" fmla="*/ 41 h 41"/>
                <a:gd name="T12" fmla="*/ 25 w 25"/>
                <a:gd name="T13" fmla="*/ 3 h 41"/>
                <a:gd name="T14" fmla="*/ 25 w 25"/>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1">
                  <a:moveTo>
                    <a:pt x="25" y="1"/>
                  </a:moveTo>
                  <a:cubicBezTo>
                    <a:pt x="25" y="0"/>
                    <a:pt x="24" y="0"/>
                    <a:pt x="23" y="0"/>
                  </a:cubicBezTo>
                  <a:cubicBezTo>
                    <a:pt x="16" y="0"/>
                    <a:pt x="16" y="0"/>
                    <a:pt x="16" y="0"/>
                  </a:cubicBezTo>
                  <a:cubicBezTo>
                    <a:pt x="0" y="35"/>
                    <a:pt x="0" y="35"/>
                    <a:pt x="0" y="35"/>
                  </a:cubicBezTo>
                  <a:cubicBezTo>
                    <a:pt x="3" y="36"/>
                    <a:pt x="5" y="39"/>
                    <a:pt x="7" y="41"/>
                  </a:cubicBezTo>
                  <a:cubicBezTo>
                    <a:pt x="7" y="41"/>
                    <a:pt x="7" y="41"/>
                    <a:pt x="7" y="41"/>
                  </a:cubicBezTo>
                  <a:cubicBezTo>
                    <a:pt x="25" y="3"/>
                    <a:pt x="25" y="3"/>
                    <a:pt x="25" y="3"/>
                  </a:cubicBezTo>
                  <a:cubicBezTo>
                    <a:pt x="25" y="2"/>
                    <a:pt x="25" y="2"/>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72"/>
            <p:cNvSpPr>
              <a:spLocks/>
            </p:cNvSpPr>
            <p:nvPr/>
          </p:nvSpPr>
          <p:spPr bwMode="auto">
            <a:xfrm>
              <a:off x="6483341" y="723900"/>
              <a:ext cx="90488" cy="120650"/>
            </a:xfrm>
            <a:custGeom>
              <a:avLst/>
              <a:gdLst>
                <a:gd name="T0" fmla="*/ 24 w 24"/>
                <a:gd name="T1" fmla="*/ 0 h 32"/>
                <a:gd name="T2" fmla="*/ 15 w 24"/>
                <a:gd name="T3" fmla="*/ 0 h 32"/>
                <a:gd name="T4" fmla="*/ 14 w 24"/>
                <a:gd name="T5" fmla="*/ 1 h 32"/>
                <a:gd name="T6" fmla="*/ 0 w 24"/>
                <a:gd name="T7" fmla="*/ 29 h 32"/>
                <a:gd name="T8" fmla="*/ 9 w 24"/>
                <a:gd name="T9" fmla="*/ 32 h 32"/>
                <a:gd name="T10" fmla="*/ 24 w 24"/>
                <a:gd name="T11" fmla="*/ 0 h 32"/>
              </a:gdLst>
              <a:ahLst/>
              <a:cxnLst>
                <a:cxn ang="0">
                  <a:pos x="T0" y="T1"/>
                </a:cxn>
                <a:cxn ang="0">
                  <a:pos x="T2" y="T3"/>
                </a:cxn>
                <a:cxn ang="0">
                  <a:pos x="T4" y="T5"/>
                </a:cxn>
                <a:cxn ang="0">
                  <a:pos x="T6" y="T7"/>
                </a:cxn>
                <a:cxn ang="0">
                  <a:pos x="T8" y="T9"/>
                </a:cxn>
                <a:cxn ang="0">
                  <a:pos x="T10" y="T11"/>
                </a:cxn>
              </a:cxnLst>
              <a:rect l="0" t="0" r="r" b="b"/>
              <a:pathLst>
                <a:path w="24" h="32">
                  <a:moveTo>
                    <a:pt x="24" y="0"/>
                  </a:moveTo>
                  <a:cubicBezTo>
                    <a:pt x="15" y="0"/>
                    <a:pt x="15" y="0"/>
                    <a:pt x="15" y="0"/>
                  </a:cubicBezTo>
                  <a:cubicBezTo>
                    <a:pt x="15" y="0"/>
                    <a:pt x="14" y="0"/>
                    <a:pt x="14" y="1"/>
                  </a:cubicBezTo>
                  <a:cubicBezTo>
                    <a:pt x="0" y="29"/>
                    <a:pt x="0" y="29"/>
                    <a:pt x="0" y="29"/>
                  </a:cubicBezTo>
                  <a:cubicBezTo>
                    <a:pt x="3" y="30"/>
                    <a:pt x="6" y="31"/>
                    <a:pt x="9" y="32"/>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73"/>
            <p:cNvSpPr>
              <a:spLocks/>
            </p:cNvSpPr>
            <p:nvPr/>
          </p:nvSpPr>
          <p:spPr bwMode="auto">
            <a:xfrm>
              <a:off x="6276956" y="723900"/>
              <a:ext cx="93663" cy="153988"/>
            </a:xfrm>
            <a:custGeom>
              <a:avLst/>
              <a:gdLst>
                <a:gd name="T0" fmla="*/ 19 w 25"/>
                <a:gd name="T1" fmla="*/ 41 h 41"/>
                <a:gd name="T2" fmla="*/ 25 w 25"/>
                <a:gd name="T3" fmla="*/ 35 h 41"/>
                <a:gd name="T4" fmla="*/ 9 w 25"/>
                <a:gd name="T5" fmla="*/ 0 h 41"/>
                <a:gd name="T6" fmla="*/ 2 w 25"/>
                <a:gd name="T7" fmla="*/ 0 h 41"/>
                <a:gd name="T8" fmla="*/ 0 w 25"/>
                <a:gd name="T9" fmla="*/ 1 h 41"/>
                <a:gd name="T10" fmla="*/ 0 w 25"/>
                <a:gd name="T11" fmla="*/ 3 h 41"/>
                <a:gd name="T12" fmla="*/ 18 w 25"/>
                <a:gd name="T13" fmla="*/ 41 h 41"/>
                <a:gd name="T14" fmla="*/ 19 w 25"/>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1">
                  <a:moveTo>
                    <a:pt x="19" y="41"/>
                  </a:moveTo>
                  <a:cubicBezTo>
                    <a:pt x="21" y="39"/>
                    <a:pt x="23" y="37"/>
                    <a:pt x="25" y="35"/>
                  </a:cubicBezTo>
                  <a:cubicBezTo>
                    <a:pt x="9" y="0"/>
                    <a:pt x="9" y="0"/>
                    <a:pt x="9" y="0"/>
                  </a:cubicBezTo>
                  <a:cubicBezTo>
                    <a:pt x="2" y="0"/>
                    <a:pt x="2" y="0"/>
                    <a:pt x="2" y="0"/>
                  </a:cubicBezTo>
                  <a:cubicBezTo>
                    <a:pt x="1" y="0"/>
                    <a:pt x="1" y="0"/>
                    <a:pt x="0" y="1"/>
                  </a:cubicBezTo>
                  <a:cubicBezTo>
                    <a:pt x="0" y="2"/>
                    <a:pt x="0" y="2"/>
                    <a:pt x="0" y="3"/>
                  </a:cubicBezTo>
                  <a:cubicBezTo>
                    <a:pt x="18" y="41"/>
                    <a:pt x="18" y="41"/>
                    <a:pt x="18" y="41"/>
                  </a:cubicBezTo>
                  <a:cubicBezTo>
                    <a:pt x="18" y="41"/>
                    <a:pt x="18" y="41"/>
                    <a:pt x="1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4"/>
            <p:cNvSpPr>
              <a:spLocks/>
            </p:cNvSpPr>
            <p:nvPr/>
          </p:nvSpPr>
          <p:spPr bwMode="auto">
            <a:xfrm>
              <a:off x="6324593" y="723900"/>
              <a:ext cx="90488" cy="123826"/>
            </a:xfrm>
            <a:custGeom>
              <a:avLst/>
              <a:gdLst>
                <a:gd name="T0" fmla="*/ 24 w 24"/>
                <a:gd name="T1" fmla="*/ 29 h 33"/>
                <a:gd name="T2" fmla="*/ 11 w 24"/>
                <a:gd name="T3" fmla="*/ 1 h 33"/>
                <a:gd name="T4" fmla="*/ 9 w 24"/>
                <a:gd name="T5" fmla="*/ 0 h 33"/>
                <a:gd name="T6" fmla="*/ 0 w 24"/>
                <a:gd name="T7" fmla="*/ 0 h 33"/>
                <a:gd name="T8" fmla="*/ 16 w 24"/>
                <a:gd name="T9" fmla="*/ 33 h 33"/>
                <a:gd name="T10" fmla="*/ 24 w 24"/>
                <a:gd name="T11" fmla="*/ 29 h 33"/>
              </a:gdLst>
              <a:ahLst/>
              <a:cxnLst>
                <a:cxn ang="0">
                  <a:pos x="T0" y="T1"/>
                </a:cxn>
                <a:cxn ang="0">
                  <a:pos x="T2" y="T3"/>
                </a:cxn>
                <a:cxn ang="0">
                  <a:pos x="T4" y="T5"/>
                </a:cxn>
                <a:cxn ang="0">
                  <a:pos x="T6" y="T7"/>
                </a:cxn>
                <a:cxn ang="0">
                  <a:pos x="T8" y="T9"/>
                </a:cxn>
                <a:cxn ang="0">
                  <a:pos x="T10" y="T11"/>
                </a:cxn>
              </a:cxnLst>
              <a:rect l="0" t="0" r="r" b="b"/>
              <a:pathLst>
                <a:path w="24" h="33">
                  <a:moveTo>
                    <a:pt x="24" y="29"/>
                  </a:moveTo>
                  <a:cubicBezTo>
                    <a:pt x="11" y="1"/>
                    <a:pt x="11" y="1"/>
                    <a:pt x="11" y="1"/>
                  </a:cubicBezTo>
                  <a:cubicBezTo>
                    <a:pt x="10" y="0"/>
                    <a:pt x="10" y="0"/>
                    <a:pt x="9" y="0"/>
                  </a:cubicBezTo>
                  <a:cubicBezTo>
                    <a:pt x="0" y="0"/>
                    <a:pt x="0" y="0"/>
                    <a:pt x="0" y="0"/>
                  </a:cubicBezTo>
                  <a:cubicBezTo>
                    <a:pt x="16" y="33"/>
                    <a:pt x="16" y="33"/>
                    <a:pt x="16" y="33"/>
                  </a:cubicBezTo>
                  <a:cubicBezTo>
                    <a:pt x="18" y="31"/>
                    <a:pt x="21" y="30"/>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75"/>
            <p:cNvSpPr>
              <a:spLocks noEditPoints="1"/>
            </p:cNvSpPr>
            <p:nvPr/>
          </p:nvSpPr>
          <p:spPr bwMode="auto">
            <a:xfrm>
              <a:off x="6329363" y="844550"/>
              <a:ext cx="239713" cy="241300"/>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2 w 64"/>
                <a:gd name="T11" fmla="*/ 28 h 64"/>
                <a:gd name="T12" fmla="*/ 43 w 64"/>
                <a:gd name="T13" fmla="*/ 35 h 64"/>
                <a:gd name="T14" fmla="*/ 46 w 64"/>
                <a:gd name="T15" fmla="*/ 47 h 64"/>
                <a:gd name="T16" fmla="*/ 46 w 64"/>
                <a:gd name="T17" fmla="*/ 50 h 64"/>
                <a:gd name="T18" fmla="*/ 44 w 64"/>
                <a:gd name="T19" fmla="*/ 50 h 64"/>
                <a:gd name="T20" fmla="*/ 43 w 64"/>
                <a:gd name="T21" fmla="*/ 50 h 64"/>
                <a:gd name="T22" fmla="*/ 32 w 64"/>
                <a:gd name="T23" fmla="*/ 43 h 64"/>
                <a:gd name="T24" fmla="*/ 21 w 64"/>
                <a:gd name="T25" fmla="*/ 50 h 64"/>
                <a:gd name="T26" fmla="*/ 19 w 64"/>
                <a:gd name="T27" fmla="*/ 50 h 64"/>
                <a:gd name="T28" fmla="*/ 18 w 64"/>
                <a:gd name="T29" fmla="*/ 47 h 64"/>
                <a:gd name="T30" fmla="*/ 22 w 64"/>
                <a:gd name="T31" fmla="*/ 35 h 64"/>
                <a:gd name="T32" fmla="*/ 13 w 64"/>
                <a:gd name="T33" fmla="*/ 28 h 64"/>
                <a:gd name="T34" fmla="*/ 12 w 64"/>
                <a:gd name="T35" fmla="*/ 25 h 64"/>
                <a:gd name="T36" fmla="*/ 14 w 64"/>
                <a:gd name="T37" fmla="*/ 24 h 64"/>
                <a:gd name="T38" fmla="*/ 25 w 64"/>
                <a:gd name="T39" fmla="*/ 24 h 64"/>
                <a:gd name="T40" fmla="*/ 31 w 64"/>
                <a:gd name="T41" fmla="*/ 13 h 64"/>
                <a:gd name="T42" fmla="*/ 34 w 64"/>
                <a:gd name="T43" fmla="*/ 13 h 64"/>
                <a:gd name="T44" fmla="*/ 40 w 64"/>
                <a:gd name="T45" fmla="*/ 24 h 64"/>
                <a:gd name="T46" fmla="*/ 50 w 64"/>
                <a:gd name="T47" fmla="*/ 24 h 64"/>
                <a:gd name="T48" fmla="*/ 52 w 64"/>
                <a:gd name="T49" fmla="*/ 25 h 64"/>
                <a:gd name="T50" fmla="*/ 52 w 64"/>
                <a:gd name="T51"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52" y="28"/>
                  </a:moveTo>
                  <a:cubicBezTo>
                    <a:pt x="43" y="35"/>
                    <a:pt x="43" y="35"/>
                    <a:pt x="43" y="35"/>
                  </a:cubicBezTo>
                  <a:cubicBezTo>
                    <a:pt x="46" y="47"/>
                    <a:pt x="46" y="47"/>
                    <a:pt x="46" y="47"/>
                  </a:cubicBezTo>
                  <a:cubicBezTo>
                    <a:pt x="46" y="48"/>
                    <a:pt x="46" y="49"/>
                    <a:pt x="46" y="50"/>
                  </a:cubicBezTo>
                  <a:cubicBezTo>
                    <a:pt x="45" y="50"/>
                    <a:pt x="45" y="50"/>
                    <a:pt x="44" y="50"/>
                  </a:cubicBezTo>
                  <a:cubicBezTo>
                    <a:pt x="44" y="50"/>
                    <a:pt x="44" y="50"/>
                    <a:pt x="43" y="50"/>
                  </a:cubicBezTo>
                  <a:cubicBezTo>
                    <a:pt x="32" y="43"/>
                    <a:pt x="32" y="43"/>
                    <a:pt x="32" y="43"/>
                  </a:cubicBezTo>
                  <a:cubicBezTo>
                    <a:pt x="21" y="50"/>
                    <a:pt x="21" y="50"/>
                    <a:pt x="21" y="50"/>
                  </a:cubicBezTo>
                  <a:cubicBezTo>
                    <a:pt x="21" y="50"/>
                    <a:pt x="20" y="50"/>
                    <a:pt x="19" y="50"/>
                  </a:cubicBezTo>
                  <a:cubicBezTo>
                    <a:pt x="18" y="49"/>
                    <a:pt x="18" y="48"/>
                    <a:pt x="18" y="47"/>
                  </a:cubicBezTo>
                  <a:cubicBezTo>
                    <a:pt x="22" y="35"/>
                    <a:pt x="22" y="35"/>
                    <a:pt x="22" y="35"/>
                  </a:cubicBezTo>
                  <a:cubicBezTo>
                    <a:pt x="13" y="28"/>
                    <a:pt x="13" y="28"/>
                    <a:pt x="13" y="28"/>
                  </a:cubicBezTo>
                  <a:cubicBezTo>
                    <a:pt x="12" y="27"/>
                    <a:pt x="12" y="26"/>
                    <a:pt x="12" y="25"/>
                  </a:cubicBezTo>
                  <a:cubicBezTo>
                    <a:pt x="13" y="25"/>
                    <a:pt x="13" y="24"/>
                    <a:pt x="14" y="24"/>
                  </a:cubicBezTo>
                  <a:cubicBezTo>
                    <a:pt x="25" y="24"/>
                    <a:pt x="25" y="24"/>
                    <a:pt x="25" y="24"/>
                  </a:cubicBezTo>
                  <a:cubicBezTo>
                    <a:pt x="31" y="13"/>
                    <a:pt x="31" y="13"/>
                    <a:pt x="31" y="13"/>
                  </a:cubicBezTo>
                  <a:cubicBezTo>
                    <a:pt x="31" y="12"/>
                    <a:pt x="33" y="12"/>
                    <a:pt x="34" y="13"/>
                  </a:cubicBezTo>
                  <a:cubicBezTo>
                    <a:pt x="40" y="24"/>
                    <a:pt x="40" y="24"/>
                    <a:pt x="40" y="24"/>
                  </a:cubicBezTo>
                  <a:cubicBezTo>
                    <a:pt x="50" y="24"/>
                    <a:pt x="50" y="24"/>
                    <a:pt x="50" y="24"/>
                  </a:cubicBezTo>
                  <a:cubicBezTo>
                    <a:pt x="51" y="24"/>
                    <a:pt x="52" y="25"/>
                    <a:pt x="52" y="25"/>
                  </a:cubicBezTo>
                  <a:cubicBezTo>
                    <a:pt x="52" y="26"/>
                    <a:pt x="52" y="27"/>
                    <a:pt x="5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6" name="Group 75"/>
          <p:cNvGrpSpPr/>
          <p:nvPr/>
        </p:nvGrpSpPr>
        <p:grpSpPr>
          <a:xfrm>
            <a:off x="2839235" y="4480410"/>
            <a:ext cx="295698" cy="282667"/>
            <a:chOff x="4833965" y="3983021"/>
            <a:chExt cx="360363" cy="344477"/>
          </a:xfrm>
          <a:solidFill>
            <a:schemeClr val="bg1"/>
          </a:solidFill>
        </p:grpSpPr>
        <p:sp>
          <p:nvSpPr>
            <p:cNvPr id="77" name="Freeform 76"/>
            <p:cNvSpPr>
              <a:spLocks/>
            </p:cNvSpPr>
            <p:nvPr/>
          </p:nvSpPr>
          <p:spPr bwMode="auto">
            <a:xfrm>
              <a:off x="4833965" y="4179858"/>
              <a:ext cx="74614"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7"/>
            <p:cNvSpPr>
              <a:spLocks/>
            </p:cNvSpPr>
            <p:nvPr/>
          </p:nvSpPr>
          <p:spPr bwMode="auto">
            <a:xfrm>
              <a:off x="4916513" y="4194149"/>
              <a:ext cx="277815" cy="133349"/>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78"/>
            <p:cNvSpPr>
              <a:spLocks noEditPoints="1"/>
            </p:cNvSpPr>
            <p:nvPr/>
          </p:nvSpPr>
          <p:spPr bwMode="auto">
            <a:xfrm>
              <a:off x="5037158" y="3983021"/>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79"/>
            <p:cNvSpPr>
              <a:spLocks noEditPoints="1"/>
            </p:cNvSpPr>
            <p:nvPr/>
          </p:nvSpPr>
          <p:spPr bwMode="auto">
            <a:xfrm>
              <a:off x="4968875" y="4089402"/>
              <a:ext cx="104775" cy="104774"/>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p:cNvGrpSpPr/>
          <p:nvPr/>
        </p:nvGrpSpPr>
        <p:grpSpPr>
          <a:xfrm>
            <a:off x="5929645" y="4493340"/>
            <a:ext cx="342136" cy="294118"/>
            <a:chOff x="5554663" y="2179638"/>
            <a:chExt cx="361950" cy="311151"/>
          </a:xfrm>
          <a:solidFill>
            <a:schemeClr val="bg1"/>
          </a:solidFill>
        </p:grpSpPr>
        <p:sp>
          <p:nvSpPr>
            <p:cNvPr id="82" name="Freeform 81"/>
            <p:cNvSpPr>
              <a:spLocks/>
            </p:cNvSpPr>
            <p:nvPr/>
          </p:nvSpPr>
          <p:spPr bwMode="auto">
            <a:xfrm>
              <a:off x="5630863" y="2298701"/>
              <a:ext cx="165100" cy="174625"/>
            </a:xfrm>
            <a:custGeom>
              <a:avLst/>
              <a:gdLst>
                <a:gd name="T0" fmla="*/ 42 w 44"/>
                <a:gd name="T1" fmla="*/ 0 h 46"/>
                <a:gd name="T2" fmla="*/ 21 w 44"/>
                <a:gd name="T3" fmla="*/ 0 h 46"/>
                <a:gd name="T4" fmla="*/ 0 w 44"/>
                <a:gd name="T5" fmla="*/ 12 h 46"/>
                <a:gd name="T6" fmla="*/ 0 w 44"/>
                <a:gd name="T7" fmla="*/ 12 h 46"/>
                <a:gd name="T8" fmla="*/ 0 w 44"/>
                <a:gd name="T9" fmla="*/ 44 h 46"/>
                <a:gd name="T10" fmla="*/ 1 w 44"/>
                <a:gd name="T11" fmla="*/ 45 h 46"/>
                <a:gd name="T12" fmla="*/ 2 w 44"/>
                <a:gd name="T13" fmla="*/ 46 h 46"/>
                <a:gd name="T14" fmla="*/ 9 w 44"/>
                <a:gd name="T15" fmla="*/ 46 h 46"/>
                <a:gd name="T16" fmla="*/ 9 w 44"/>
                <a:gd name="T17" fmla="*/ 44 h 46"/>
                <a:gd name="T18" fmla="*/ 18 w 44"/>
                <a:gd name="T19" fmla="*/ 35 h 46"/>
                <a:gd name="T20" fmla="*/ 27 w 44"/>
                <a:gd name="T21" fmla="*/ 44 h 46"/>
                <a:gd name="T22" fmla="*/ 27 w 44"/>
                <a:gd name="T23" fmla="*/ 46 h 46"/>
                <a:gd name="T24" fmla="*/ 42 w 44"/>
                <a:gd name="T25" fmla="*/ 46 h 46"/>
                <a:gd name="T26" fmla="*/ 44 w 44"/>
                <a:gd name="T27" fmla="*/ 44 h 46"/>
                <a:gd name="T28" fmla="*/ 44 w 44"/>
                <a:gd name="T29" fmla="*/ 2 h 46"/>
                <a:gd name="T30" fmla="*/ 42 w 44"/>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6">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Oval 82"/>
            <p:cNvSpPr>
              <a:spLocks noChangeArrowheads="1"/>
            </p:cNvSpPr>
            <p:nvPr/>
          </p:nvSpPr>
          <p:spPr bwMode="auto">
            <a:xfrm>
              <a:off x="5821363"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Oval 83"/>
            <p:cNvSpPr>
              <a:spLocks noChangeArrowheads="1"/>
            </p:cNvSpPr>
            <p:nvPr/>
          </p:nvSpPr>
          <p:spPr bwMode="auto">
            <a:xfrm>
              <a:off x="5672138"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84"/>
            <p:cNvSpPr>
              <a:spLocks noEditPoints="1"/>
            </p:cNvSpPr>
            <p:nvPr/>
          </p:nvSpPr>
          <p:spPr bwMode="auto">
            <a:xfrm>
              <a:off x="5554663" y="2179638"/>
              <a:ext cx="150813" cy="149225"/>
            </a:xfrm>
            <a:custGeom>
              <a:avLst/>
              <a:gdLst>
                <a:gd name="T0" fmla="*/ 20 w 40"/>
                <a:gd name="T1" fmla="*/ 40 h 40"/>
                <a:gd name="T2" fmla="*/ 40 w 40"/>
                <a:gd name="T3" fmla="*/ 20 h 40"/>
                <a:gd name="T4" fmla="*/ 20 w 40"/>
                <a:gd name="T5" fmla="*/ 0 h 40"/>
                <a:gd name="T6" fmla="*/ 0 w 40"/>
                <a:gd name="T7" fmla="*/ 20 h 40"/>
                <a:gd name="T8" fmla="*/ 20 w 40"/>
                <a:gd name="T9" fmla="*/ 40 h 40"/>
                <a:gd name="T10" fmla="*/ 16 w 40"/>
                <a:gd name="T11" fmla="*/ 10 h 40"/>
                <a:gd name="T12" fmla="*/ 18 w 40"/>
                <a:gd name="T13" fmla="*/ 8 h 40"/>
                <a:gd name="T14" fmla="*/ 20 w 40"/>
                <a:gd name="T15" fmla="*/ 10 h 40"/>
                <a:gd name="T16" fmla="*/ 20 w 40"/>
                <a:gd name="T17" fmla="*/ 20 h 40"/>
                <a:gd name="T18" fmla="*/ 26 w 40"/>
                <a:gd name="T19" fmla="*/ 20 h 40"/>
                <a:gd name="T20" fmla="*/ 28 w 40"/>
                <a:gd name="T21" fmla="*/ 22 h 40"/>
                <a:gd name="T22" fmla="*/ 26 w 40"/>
                <a:gd name="T23" fmla="*/ 24 h 40"/>
                <a:gd name="T24" fmla="*/ 18 w 40"/>
                <a:gd name="T25" fmla="*/ 24 h 40"/>
                <a:gd name="T26" fmla="*/ 16 w 40"/>
                <a:gd name="T27" fmla="*/ 22 h 40"/>
                <a:gd name="T28" fmla="*/ 16 w 40"/>
                <a:gd name="T29"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85"/>
            <p:cNvSpPr>
              <a:spLocks/>
            </p:cNvSpPr>
            <p:nvPr/>
          </p:nvSpPr>
          <p:spPr bwMode="auto">
            <a:xfrm>
              <a:off x="5554663" y="2371726"/>
              <a:ext cx="60325" cy="14288"/>
            </a:xfrm>
            <a:custGeom>
              <a:avLst/>
              <a:gdLst>
                <a:gd name="T0" fmla="*/ 14 w 16"/>
                <a:gd name="T1" fmla="*/ 0 h 4"/>
                <a:gd name="T2" fmla="*/ 2 w 16"/>
                <a:gd name="T3" fmla="*/ 0 h 4"/>
                <a:gd name="T4" fmla="*/ 2 w 16"/>
                <a:gd name="T5" fmla="*/ 0 h 4"/>
                <a:gd name="T6" fmla="*/ 0 w 16"/>
                <a:gd name="T7" fmla="*/ 2 h 4"/>
                <a:gd name="T8" fmla="*/ 2 w 16"/>
                <a:gd name="T9" fmla="*/ 4 h 4"/>
                <a:gd name="T10" fmla="*/ 14 w 16"/>
                <a:gd name="T11" fmla="*/ 4 h 4"/>
                <a:gd name="T12" fmla="*/ 14 w 16"/>
                <a:gd name="T13" fmla="*/ 4 h 4"/>
                <a:gd name="T14" fmla="*/ 16 w 16"/>
                <a:gd name="T15" fmla="*/ 2 h 4"/>
                <a:gd name="T16" fmla="*/ 14 w 1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86"/>
            <p:cNvSpPr>
              <a:spLocks/>
            </p:cNvSpPr>
            <p:nvPr/>
          </p:nvSpPr>
          <p:spPr bwMode="auto">
            <a:xfrm>
              <a:off x="5578475" y="2401888"/>
              <a:ext cx="36513" cy="14288"/>
            </a:xfrm>
            <a:custGeom>
              <a:avLst/>
              <a:gdLst>
                <a:gd name="T0" fmla="*/ 8 w 10"/>
                <a:gd name="T1" fmla="*/ 0 h 4"/>
                <a:gd name="T2" fmla="*/ 2 w 10"/>
                <a:gd name="T3" fmla="*/ 0 h 4"/>
                <a:gd name="T4" fmla="*/ 0 w 10"/>
                <a:gd name="T5" fmla="*/ 2 h 4"/>
                <a:gd name="T6" fmla="*/ 2 w 10"/>
                <a:gd name="T7" fmla="*/ 4 h 4"/>
                <a:gd name="T8" fmla="*/ 8 w 10"/>
                <a:gd name="T9" fmla="*/ 4 h 4"/>
                <a:gd name="T10" fmla="*/ 10 w 10"/>
                <a:gd name="T11" fmla="*/ 2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87"/>
            <p:cNvSpPr>
              <a:spLocks/>
            </p:cNvSpPr>
            <p:nvPr/>
          </p:nvSpPr>
          <p:spPr bwMode="auto">
            <a:xfrm>
              <a:off x="5592763" y="24304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8"/>
            <p:cNvSpPr>
              <a:spLocks noEditPoints="1"/>
            </p:cNvSpPr>
            <p:nvPr/>
          </p:nvSpPr>
          <p:spPr bwMode="auto">
            <a:xfrm>
              <a:off x="5803900" y="2344738"/>
              <a:ext cx="112713" cy="128588"/>
            </a:xfrm>
            <a:custGeom>
              <a:avLst/>
              <a:gdLst>
                <a:gd name="T0" fmla="*/ 30 w 30"/>
                <a:gd name="T1" fmla="*/ 18 h 34"/>
                <a:gd name="T2" fmla="*/ 30 w 30"/>
                <a:gd name="T3" fmla="*/ 17 h 34"/>
                <a:gd name="T4" fmla="*/ 30 w 30"/>
                <a:gd name="T5" fmla="*/ 17 h 34"/>
                <a:gd name="T6" fmla="*/ 30 w 30"/>
                <a:gd name="T7" fmla="*/ 17 h 34"/>
                <a:gd name="T8" fmla="*/ 20 w 30"/>
                <a:gd name="T9" fmla="*/ 1 h 34"/>
                <a:gd name="T10" fmla="*/ 18 w 30"/>
                <a:gd name="T11" fmla="*/ 0 h 34"/>
                <a:gd name="T12" fmla="*/ 2 w 30"/>
                <a:gd name="T13" fmla="*/ 0 h 34"/>
                <a:gd name="T14" fmla="*/ 0 w 30"/>
                <a:gd name="T15" fmla="*/ 2 h 34"/>
                <a:gd name="T16" fmla="*/ 0 w 30"/>
                <a:gd name="T17" fmla="*/ 18 h 34"/>
                <a:gd name="T18" fmla="*/ 0 w 30"/>
                <a:gd name="T19" fmla="*/ 32 h 34"/>
                <a:gd name="T20" fmla="*/ 2 w 30"/>
                <a:gd name="T21" fmla="*/ 34 h 34"/>
                <a:gd name="T22" fmla="*/ 3 w 30"/>
                <a:gd name="T23" fmla="*/ 34 h 34"/>
                <a:gd name="T24" fmla="*/ 3 w 30"/>
                <a:gd name="T25" fmla="*/ 32 h 34"/>
                <a:gd name="T26" fmla="*/ 12 w 30"/>
                <a:gd name="T27" fmla="*/ 23 h 34"/>
                <a:gd name="T28" fmla="*/ 21 w 30"/>
                <a:gd name="T29" fmla="*/ 32 h 34"/>
                <a:gd name="T30" fmla="*/ 21 w 30"/>
                <a:gd name="T31" fmla="*/ 34 h 34"/>
                <a:gd name="T32" fmla="*/ 28 w 30"/>
                <a:gd name="T33" fmla="*/ 34 h 34"/>
                <a:gd name="T34" fmla="*/ 30 w 30"/>
                <a:gd name="T35" fmla="*/ 32 h 34"/>
                <a:gd name="T36" fmla="*/ 30 w 30"/>
                <a:gd name="T37" fmla="*/ 18 h 34"/>
                <a:gd name="T38" fmla="*/ 30 w 30"/>
                <a:gd name="T39" fmla="*/ 18 h 34"/>
                <a:gd name="T40" fmla="*/ 4 w 30"/>
                <a:gd name="T41" fmla="*/ 16 h 34"/>
                <a:gd name="T42" fmla="*/ 4 w 30"/>
                <a:gd name="T43" fmla="*/ 4 h 34"/>
                <a:gd name="T44" fmla="*/ 17 w 30"/>
                <a:gd name="T45" fmla="*/ 4 h 34"/>
                <a:gd name="T46" fmla="*/ 24 w 30"/>
                <a:gd name="T47" fmla="*/ 16 h 34"/>
                <a:gd name="T48" fmla="*/ 4 w 30"/>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4">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p:nvGrpSpPr>
        <p:grpSpPr>
          <a:xfrm>
            <a:off x="2539283" y="2577467"/>
            <a:ext cx="895615" cy="563900"/>
            <a:chOff x="920816" y="2053524"/>
            <a:chExt cx="1294484" cy="815037"/>
          </a:xfrm>
        </p:grpSpPr>
        <p:sp>
          <p:nvSpPr>
            <p:cNvPr id="18"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p:cNvGrpSpPr/>
          <p:nvPr/>
        </p:nvGrpSpPr>
        <p:grpSpPr>
          <a:xfrm>
            <a:off x="8757103" y="2577467"/>
            <a:ext cx="895615" cy="563900"/>
            <a:chOff x="920816" y="2053524"/>
            <a:chExt cx="1294484" cy="815037"/>
          </a:xfrm>
        </p:grpSpPr>
        <p:sp>
          <p:nvSpPr>
            <p:cNvPr id="43"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2873746" y="2720571"/>
            <a:ext cx="282676" cy="277694"/>
            <a:chOff x="9161463" y="4692650"/>
            <a:chExt cx="360363" cy="354013"/>
          </a:xfrm>
          <a:solidFill>
            <a:schemeClr val="bg1"/>
          </a:solidFill>
        </p:grpSpPr>
        <p:sp>
          <p:nvSpPr>
            <p:cNvPr id="63"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0" name="Freeform 89"/>
          <p:cNvSpPr>
            <a:spLocks noEditPoints="1"/>
          </p:cNvSpPr>
          <p:nvPr/>
        </p:nvSpPr>
        <p:spPr bwMode="auto">
          <a:xfrm>
            <a:off x="9111577" y="2734241"/>
            <a:ext cx="186666" cy="250352"/>
          </a:xfrm>
          <a:custGeom>
            <a:avLst/>
            <a:gdLst>
              <a:gd name="T0" fmla="*/ 70 w 72"/>
              <a:gd name="T1" fmla="*/ 92 h 96"/>
              <a:gd name="T2" fmla="*/ 64 w 72"/>
              <a:gd name="T3" fmla="*/ 92 h 96"/>
              <a:gd name="T4" fmla="*/ 64 w 72"/>
              <a:gd name="T5" fmla="*/ 78 h 96"/>
              <a:gd name="T6" fmla="*/ 64 w 72"/>
              <a:gd name="T7" fmla="*/ 74 h 96"/>
              <a:gd name="T8" fmla="*/ 46 w 72"/>
              <a:gd name="T9" fmla="*/ 48 h 96"/>
              <a:gd name="T10" fmla="*/ 64 w 72"/>
              <a:gd name="T11" fmla="*/ 22 h 96"/>
              <a:gd name="T12" fmla="*/ 64 w 72"/>
              <a:gd name="T13" fmla="*/ 4 h 96"/>
              <a:gd name="T14" fmla="*/ 70 w 72"/>
              <a:gd name="T15" fmla="*/ 4 h 96"/>
              <a:gd name="T16" fmla="*/ 72 w 72"/>
              <a:gd name="T17" fmla="*/ 2 h 96"/>
              <a:gd name="T18" fmla="*/ 70 w 72"/>
              <a:gd name="T19" fmla="*/ 0 h 96"/>
              <a:gd name="T20" fmla="*/ 62 w 72"/>
              <a:gd name="T21" fmla="*/ 0 h 96"/>
              <a:gd name="T22" fmla="*/ 10 w 72"/>
              <a:gd name="T23" fmla="*/ 0 h 96"/>
              <a:gd name="T24" fmla="*/ 2 w 72"/>
              <a:gd name="T25" fmla="*/ 0 h 96"/>
              <a:gd name="T26" fmla="*/ 0 w 72"/>
              <a:gd name="T27" fmla="*/ 2 h 96"/>
              <a:gd name="T28" fmla="*/ 2 w 72"/>
              <a:gd name="T29" fmla="*/ 4 h 96"/>
              <a:gd name="T30" fmla="*/ 8 w 72"/>
              <a:gd name="T31" fmla="*/ 4 h 96"/>
              <a:gd name="T32" fmla="*/ 8 w 72"/>
              <a:gd name="T33" fmla="*/ 22 h 96"/>
              <a:gd name="T34" fmla="*/ 26 w 72"/>
              <a:gd name="T35" fmla="*/ 48 h 96"/>
              <a:gd name="T36" fmla="*/ 8 w 72"/>
              <a:gd name="T37" fmla="*/ 74 h 96"/>
              <a:gd name="T38" fmla="*/ 8 w 72"/>
              <a:gd name="T39" fmla="*/ 78 h 96"/>
              <a:gd name="T40" fmla="*/ 8 w 72"/>
              <a:gd name="T41" fmla="*/ 92 h 96"/>
              <a:gd name="T42" fmla="*/ 2 w 72"/>
              <a:gd name="T43" fmla="*/ 92 h 96"/>
              <a:gd name="T44" fmla="*/ 0 w 72"/>
              <a:gd name="T45" fmla="*/ 94 h 96"/>
              <a:gd name="T46" fmla="*/ 2 w 72"/>
              <a:gd name="T47" fmla="*/ 96 h 96"/>
              <a:gd name="T48" fmla="*/ 10 w 72"/>
              <a:gd name="T49" fmla="*/ 96 h 96"/>
              <a:gd name="T50" fmla="*/ 62 w 72"/>
              <a:gd name="T51" fmla="*/ 96 h 96"/>
              <a:gd name="T52" fmla="*/ 70 w 72"/>
              <a:gd name="T53" fmla="*/ 96 h 96"/>
              <a:gd name="T54" fmla="*/ 72 w 72"/>
              <a:gd name="T55" fmla="*/ 94 h 96"/>
              <a:gd name="T56" fmla="*/ 70 w 72"/>
              <a:gd name="T57" fmla="*/ 92 h 96"/>
              <a:gd name="T58" fmla="*/ 17 w 72"/>
              <a:gd name="T59" fmla="*/ 36 h 96"/>
              <a:gd name="T60" fmla="*/ 12 w 72"/>
              <a:gd name="T61" fmla="*/ 22 h 96"/>
              <a:gd name="T62" fmla="*/ 12 w 72"/>
              <a:gd name="T63" fmla="*/ 4 h 96"/>
              <a:gd name="T64" fmla="*/ 60 w 72"/>
              <a:gd name="T65" fmla="*/ 4 h 96"/>
              <a:gd name="T66" fmla="*/ 60 w 72"/>
              <a:gd name="T67" fmla="*/ 22 h 96"/>
              <a:gd name="T68" fmla="*/ 55 w 72"/>
              <a:gd name="T69" fmla="*/ 36 h 96"/>
              <a:gd name="T70" fmla="*/ 17 w 72"/>
              <a:gd name="T71" fmla="*/ 36 h 96"/>
              <a:gd name="T72" fmla="*/ 60 w 72"/>
              <a:gd name="T73" fmla="*/ 76 h 96"/>
              <a:gd name="T74" fmla="*/ 49 w 72"/>
              <a:gd name="T75" fmla="*/ 76 h 96"/>
              <a:gd name="T76" fmla="*/ 37 w 72"/>
              <a:gd name="T77" fmla="*/ 65 h 96"/>
              <a:gd name="T78" fmla="*/ 35 w 72"/>
              <a:gd name="T79" fmla="*/ 65 h 96"/>
              <a:gd name="T80" fmla="*/ 23 w 72"/>
              <a:gd name="T81" fmla="*/ 76 h 96"/>
              <a:gd name="T82" fmla="*/ 12 w 72"/>
              <a:gd name="T83" fmla="*/ 76 h 96"/>
              <a:gd name="T84" fmla="*/ 12 w 72"/>
              <a:gd name="T85" fmla="*/ 74 h 96"/>
              <a:gd name="T86" fmla="*/ 36 w 72"/>
              <a:gd name="T87" fmla="*/ 50 h 96"/>
              <a:gd name="T88" fmla="*/ 60 w 72"/>
              <a:gd name="T89" fmla="*/ 74 h 96"/>
              <a:gd name="T90" fmla="*/ 60 w 72"/>
              <a:gd name="T91" fmla="*/ 7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96">
                <a:moveTo>
                  <a:pt x="70" y="92"/>
                </a:moveTo>
                <a:cubicBezTo>
                  <a:pt x="64" y="92"/>
                  <a:pt x="64" y="92"/>
                  <a:pt x="64" y="92"/>
                </a:cubicBezTo>
                <a:cubicBezTo>
                  <a:pt x="64" y="78"/>
                  <a:pt x="64" y="78"/>
                  <a:pt x="64" y="78"/>
                </a:cubicBezTo>
                <a:cubicBezTo>
                  <a:pt x="64" y="74"/>
                  <a:pt x="64" y="74"/>
                  <a:pt x="64" y="74"/>
                </a:cubicBezTo>
                <a:cubicBezTo>
                  <a:pt x="64" y="62"/>
                  <a:pt x="57" y="52"/>
                  <a:pt x="46" y="48"/>
                </a:cubicBezTo>
                <a:cubicBezTo>
                  <a:pt x="56" y="44"/>
                  <a:pt x="64" y="35"/>
                  <a:pt x="64" y="22"/>
                </a:cubicBezTo>
                <a:cubicBezTo>
                  <a:pt x="64" y="4"/>
                  <a:pt x="64" y="4"/>
                  <a:pt x="64" y="4"/>
                </a:cubicBezTo>
                <a:cubicBezTo>
                  <a:pt x="70" y="4"/>
                  <a:pt x="70" y="4"/>
                  <a:pt x="70" y="4"/>
                </a:cubicBezTo>
                <a:cubicBezTo>
                  <a:pt x="71" y="4"/>
                  <a:pt x="72" y="3"/>
                  <a:pt x="72" y="2"/>
                </a:cubicBezTo>
                <a:cubicBezTo>
                  <a:pt x="72" y="1"/>
                  <a:pt x="71" y="0"/>
                  <a:pt x="70" y="0"/>
                </a:cubicBezTo>
                <a:cubicBezTo>
                  <a:pt x="62" y="0"/>
                  <a:pt x="62" y="0"/>
                  <a:pt x="62" y="0"/>
                </a:cubicBezTo>
                <a:cubicBezTo>
                  <a:pt x="10" y="0"/>
                  <a:pt x="10" y="0"/>
                  <a:pt x="10" y="0"/>
                </a:cubicBezTo>
                <a:cubicBezTo>
                  <a:pt x="2" y="0"/>
                  <a:pt x="2" y="0"/>
                  <a:pt x="2" y="0"/>
                </a:cubicBezTo>
                <a:cubicBezTo>
                  <a:pt x="1" y="0"/>
                  <a:pt x="0" y="1"/>
                  <a:pt x="0" y="2"/>
                </a:cubicBezTo>
                <a:cubicBezTo>
                  <a:pt x="0" y="3"/>
                  <a:pt x="1" y="4"/>
                  <a:pt x="2" y="4"/>
                </a:cubicBezTo>
                <a:cubicBezTo>
                  <a:pt x="8" y="4"/>
                  <a:pt x="8" y="4"/>
                  <a:pt x="8" y="4"/>
                </a:cubicBezTo>
                <a:cubicBezTo>
                  <a:pt x="8" y="22"/>
                  <a:pt x="8" y="22"/>
                  <a:pt x="8" y="22"/>
                </a:cubicBezTo>
                <a:cubicBezTo>
                  <a:pt x="8" y="35"/>
                  <a:pt x="16" y="44"/>
                  <a:pt x="26" y="48"/>
                </a:cubicBezTo>
                <a:cubicBezTo>
                  <a:pt x="15" y="52"/>
                  <a:pt x="8" y="62"/>
                  <a:pt x="8" y="74"/>
                </a:cubicBezTo>
                <a:cubicBezTo>
                  <a:pt x="8" y="78"/>
                  <a:pt x="8" y="78"/>
                  <a:pt x="8" y="78"/>
                </a:cubicBezTo>
                <a:cubicBezTo>
                  <a:pt x="8" y="92"/>
                  <a:pt x="8" y="92"/>
                  <a:pt x="8" y="92"/>
                </a:cubicBezTo>
                <a:cubicBezTo>
                  <a:pt x="2" y="92"/>
                  <a:pt x="2" y="92"/>
                  <a:pt x="2" y="92"/>
                </a:cubicBezTo>
                <a:cubicBezTo>
                  <a:pt x="1" y="92"/>
                  <a:pt x="0" y="93"/>
                  <a:pt x="0" y="94"/>
                </a:cubicBezTo>
                <a:cubicBezTo>
                  <a:pt x="0" y="95"/>
                  <a:pt x="1" y="96"/>
                  <a:pt x="2" y="96"/>
                </a:cubicBezTo>
                <a:cubicBezTo>
                  <a:pt x="10" y="96"/>
                  <a:pt x="10" y="96"/>
                  <a:pt x="10" y="96"/>
                </a:cubicBezTo>
                <a:cubicBezTo>
                  <a:pt x="62" y="96"/>
                  <a:pt x="62" y="96"/>
                  <a:pt x="62" y="96"/>
                </a:cubicBezTo>
                <a:cubicBezTo>
                  <a:pt x="70" y="96"/>
                  <a:pt x="70" y="96"/>
                  <a:pt x="70" y="96"/>
                </a:cubicBezTo>
                <a:cubicBezTo>
                  <a:pt x="71" y="96"/>
                  <a:pt x="72" y="95"/>
                  <a:pt x="72" y="94"/>
                </a:cubicBezTo>
                <a:cubicBezTo>
                  <a:pt x="72" y="93"/>
                  <a:pt x="71" y="92"/>
                  <a:pt x="70" y="92"/>
                </a:cubicBezTo>
                <a:close/>
                <a:moveTo>
                  <a:pt x="17" y="36"/>
                </a:moveTo>
                <a:cubicBezTo>
                  <a:pt x="14" y="32"/>
                  <a:pt x="12" y="27"/>
                  <a:pt x="12" y="22"/>
                </a:cubicBezTo>
                <a:cubicBezTo>
                  <a:pt x="12" y="4"/>
                  <a:pt x="12" y="4"/>
                  <a:pt x="12" y="4"/>
                </a:cubicBezTo>
                <a:cubicBezTo>
                  <a:pt x="60" y="4"/>
                  <a:pt x="60" y="4"/>
                  <a:pt x="60" y="4"/>
                </a:cubicBezTo>
                <a:cubicBezTo>
                  <a:pt x="60" y="22"/>
                  <a:pt x="60" y="22"/>
                  <a:pt x="60" y="22"/>
                </a:cubicBezTo>
                <a:cubicBezTo>
                  <a:pt x="60" y="27"/>
                  <a:pt x="58" y="32"/>
                  <a:pt x="55" y="36"/>
                </a:cubicBezTo>
                <a:lnTo>
                  <a:pt x="17" y="36"/>
                </a:lnTo>
                <a:close/>
                <a:moveTo>
                  <a:pt x="60" y="76"/>
                </a:moveTo>
                <a:cubicBezTo>
                  <a:pt x="49" y="76"/>
                  <a:pt x="49" y="76"/>
                  <a:pt x="49" y="76"/>
                </a:cubicBezTo>
                <a:cubicBezTo>
                  <a:pt x="37" y="65"/>
                  <a:pt x="37" y="65"/>
                  <a:pt x="37" y="65"/>
                </a:cubicBezTo>
                <a:cubicBezTo>
                  <a:pt x="37" y="64"/>
                  <a:pt x="35" y="64"/>
                  <a:pt x="35" y="65"/>
                </a:cubicBezTo>
                <a:cubicBezTo>
                  <a:pt x="23" y="76"/>
                  <a:pt x="23" y="76"/>
                  <a:pt x="23" y="76"/>
                </a:cubicBezTo>
                <a:cubicBezTo>
                  <a:pt x="12" y="76"/>
                  <a:pt x="12" y="76"/>
                  <a:pt x="12" y="76"/>
                </a:cubicBezTo>
                <a:cubicBezTo>
                  <a:pt x="12" y="74"/>
                  <a:pt x="12" y="74"/>
                  <a:pt x="12" y="74"/>
                </a:cubicBezTo>
                <a:cubicBezTo>
                  <a:pt x="12" y="61"/>
                  <a:pt x="23" y="50"/>
                  <a:pt x="36" y="50"/>
                </a:cubicBezTo>
                <a:cubicBezTo>
                  <a:pt x="49" y="50"/>
                  <a:pt x="60" y="61"/>
                  <a:pt x="60" y="74"/>
                </a:cubicBezTo>
                <a:lnTo>
                  <a:pt x="60" y="7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93" name="Group 92"/>
          <p:cNvGrpSpPr/>
          <p:nvPr/>
        </p:nvGrpSpPr>
        <p:grpSpPr>
          <a:xfrm>
            <a:off x="1851761" y="1825781"/>
            <a:ext cx="2270658" cy="542271"/>
            <a:chOff x="8382865" y="2626395"/>
            <a:chExt cx="2335317" cy="542271"/>
          </a:xfrm>
        </p:grpSpPr>
        <p:sp>
          <p:nvSpPr>
            <p:cNvPr id="94"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95"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96" name="Group 95"/>
          <p:cNvGrpSpPr/>
          <p:nvPr/>
        </p:nvGrpSpPr>
        <p:grpSpPr>
          <a:xfrm>
            <a:off x="4960671" y="1825781"/>
            <a:ext cx="2270658" cy="542271"/>
            <a:chOff x="8382865" y="2626395"/>
            <a:chExt cx="2335317" cy="542271"/>
          </a:xfrm>
        </p:grpSpPr>
        <p:sp>
          <p:nvSpPr>
            <p:cNvPr id="97"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98"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99" name="Group 98"/>
          <p:cNvGrpSpPr/>
          <p:nvPr/>
        </p:nvGrpSpPr>
        <p:grpSpPr>
          <a:xfrm>
            <a:off x="8069581" y="1825781"/>
            <a:ext cx="2270658" cy="542271"/>
            <a:chOff x="8382865" y="2626395"/>
            <a:chExt cx="2335317" cy="542271"/>
          </a:xfrm>
        </p:grpSpPr>
        <p:sp>
          <p:nvSpPr>
            <p:cNvPr id="100"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01"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102" name="Group 101"/>
          <p:cNvGrpSpPr/>
          <p:nvPr/>
        </p:nvGrpSpPr>
        <p:grpSpPr>
          <a:xfrm>
            <a:off x="1851761" y="5127674"/>
            <a:ext cx="2270658" cy="542271"/>
            <a:chOff x="8382865" y="2626395"/>
            <a:chExt cx="2335317" cy="542271"/>
          </a:xfrm>
        </p:grpSpPr>
        <p:sp>
          <p:nvSpPr>
            <p:cNvPr id="103"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04"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105" name="Group 104"/>
          <p:cNvGrpSpPr/>
          <p:nvPr/>
        </p:nvGrpSpPr>
        <p:grpSpPr>
          <a:xfrm>
            <a:off x="4960671" y="5127674"/>
            <a:ext cx="2270658" cy="542271"/>
            <a:chOff x="8382865" y="2626395"/>
            <a:chExt cx="2335317" cy="542271"/>
          </a:xfrm>
        </p:grpSpPr>
        <p:sp>
          <p:nvSpPr>
            <p:cNvPr id="106"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07"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108" name="Group 107"/>
          <p:cNvGrpSpPr/>
          <p:nvPr/>
        </p:nvGrpSpPr>
        <p:grpSpPr>
          <a:xfrm>
            <a:off x="8069581" y="5127674"/>
            <a:ext cx="2270658" cy="542271"/>
            <a:chOff x="8382865" y="2626395"/>
            <a:chExt cx="2335317" cy="542271"/>
          </a:xfrm>
        </p:grpSpPr>
        <p:sp>
          <p:nvSpPr>
            <p:cNvPr id="109"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10"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sp>
        <p:nvSpPr>
          <p:cNvPr id="117" name="Freeform 2788"/>
          <p:cNvSpPr>
            <a:spLocks/>
          </p:cNvSpPr>
          <p:nvPr/>
        </p:nvSpPr>
        <p:spPr bwMode="auto">
          <a:xfrm rot="13500000">
            <a:off x="5904375" y="3562584"/>
            <a:ext cx="383250" cy="381122"/>
          </a:xfrm>
          <a:custGeom>
            <a:avLst/>
            <a:gdLst>
              <a:gd name="T0" fmla="*/ 675 w 719"/>
              <a:gd name="T1" fmla="*/ 8 h 714"/>
              <a:gd name="T2" fmla="*/ 640 w 719"/>
              <a:gd name="T3" fmla="*/ 0 h 714"/>
              <a:gd name="T4" fmla="*/ 603 w 719"/>
              <a:gd name="T5" fmla="*/ 3 h 714"/>
              <a:gd name="T6" fmla="*/ 574 w 719"/>
              <a:gd name="T7" fmla="*/ 16 h 714"/>
              <a:gd name="T8" fmla="*/ 420 w 719"/>
              <a:gd name="T9" fmla="*/ 114 h 714"/>
              <a:gd name="T10" fmla="*/ 320 w 719"/>
              <a:gd name="T11" fmla="*/ 112 h 714"/>
              <a:gd name="T12" fmla="*/ 220 w 719"/>
              <a:gd name="T13" fmla="*/ 111 h 714"/>
              <a:gd name="T14" fmla="*/ 96 w 719"/>
              <a:gd name="T15" fmla="*/ 113 h 714"/>
              <a:gd name="T16" fmla="*/ 43 w 719"/>
              <a:gd name="T17" fmla="*/ 124 h 714"/>
              <a:gd name="T18" fmla="*/ 11 w 719"/>
              <a:gd name="T19" fmla="*/ 150 h 714"/>
              <a:gd name="T20" fmla="*/ 0 w 719"/>
              <a:gd name="T21" fmla="*/ 198 h 714"/>
              <a:gd name="T22" fmla="*/ 8 w 719"/>
              <a:gd name="T23" fmla="*/ 233 h 714"/>
              <a:gd name="T24" fmla="*/ 31 w 719"/>
              <a:gd name="T25" fmla="*/ 256 h 714"/>
              <a:gd name="T26" fmla="*/ 84 w 719"/>
              <a:gd name="T27" fmla="*/ 271 h 714"/>
              <a:gd name="T28" fmla="*/ 205 w 719"/>
              <a:gd name="T29" fmla="*/ 278 h 714"/>
              <a:gd name="T30" fmla="*/ 308 w 719"/>
              <a:gd name="T31" fmla="*/ 280 h 714"/>
              <a:gd name="T32" fmla="*/ 58 w 719"/>
              <a:gd name="T33" fmla="*/ 428 h 714"/>
              <a:gd name="T34" fmla="*/ 31 w 719"/>
              <a:gd name="T35" fmla="*/ 438 h 714"/>
              <a:gd name="T36" fmla="*/ 12 w 719"/>
              <a:gd name="T37" fmla="*/ 457 h 714"/>
              <a:gd name="T38" fmla="*/ 2 w 719"/>
              <a:gd name="T39" fmla="*/ 484 h 714"/>
              <a:gd name="T40" fmla="*/ 3 w 719"/>
              <a:gd name="T41" fmla="*/ 517 h 714"/>
              <a:gd name="T42" fmla="*/ 19 w 719"/>
              <a:gd name="T43" fmla="*/ 547 h 714"/>
              <a:gd name="T44" fmla="*/ 48 w 719"/>
              <a:gd name="T45" fmla="*/ 566 h 714"/>
              <a:gd name="T46" fmla="*/ 102 w 719"/>
              <a:gd name="T47" fmla="*/ 585 h 714"/>
              <a:gd name="T48" fmla="*/ 129 w 719"/>
              <a:gd name="T49" fmla="*/ 611 h 714"/>
              <a:gd name="T50" fmla="*/ 148 w 719"/>
              <a:gd name="T51" fmla="*/ 666 h 714"/>
              <a:gd name="T52" fmla="*/ 168 w 719"/>
              <a:gd name="T53" fmla="*/ 694 h 714"/>
              <a:gd name="T54" fmla="*/ 197 w 719"/>
              <a:gd name="T55" fmla="*/ 711 h 714"/>
              <a:gd name="T56" fmla="*/ 232 w 719"/>
              <a:gd name="T57" fmla="*/ 712 h 714"/>
              <a:gd name="T58" fmla="*/ 257 w 719"/>
              <a:gd name="T59" fmla="*/ 698 h 714"/>
              <a:gd name="T60" fmla="*/ 276 w 719"/>
              <a:gd name="T61" fmla="*/ 674 h 714"/>
              <a:gd name="T62" fmla="*/ 287 w 719"/>
              <a:gd name="T63" fmla="*/ 645 h 714"/>
              <a:gd name="T64" fmla="*/ 434 w 719"/>
              <a:gd name="T65" fmla="*/ 406 h 714"/>
              <a:gd name="T66" fmla="*/ 437 w 719"/>
              <a:gd name="T67" fmla="*/ 509 h 714"/>
              <a:gd name="T68" fmla="*/ 443 w 719"/>
              <a:gd name="T69" fmla="*/ 630 h 714"/>
              <a:gd name="T70" fmla="*/ 459 w 719"/>
              <a:gd name="T71" fmla="*/ 683 h 714"/>
              <a:gd name="T72" fmla="*/ 481 w 719"/>
              <a:gd name="T73" fmla="*/ 706 h 714"/>
              <a:gd name="T74" fmla="*/ 517 w 719"/>
              <a:gd name="T75" fmla="*/ 714 h 714"/>
              <a:gd name="T76" fmla="*/ 552 w 719"/>
              <a:gd name="T77" fmla="*/ 709 h 714"/>
              <a:gd name="T78" fmla="*/ 576 w 719"/>
              <a:gd name="T79" fmla="*/ 695 h 714"/>
              <a:gd name="T80" fmla="*/ 594 w 719"/>
              <a:gd name="T81" fmla="*/ 662 h 714"/>
              <a:gd name="T82" fmla="*/ 602 w 719"/>
              <a:gd name="T83" fmla="*/ 612 h 714"/>
              <a:gd name="T84" fmla="*/ 603 w 719"/>
              <a:gd name="T85" fmla="*/ 439 h 714"/>
              <a:gd name="T86" fmla="*/ 601 w 719"/>
              <a:gd name="T87" fmla="*/ 349 h 714"/>
              <a:gd name="T88" fmla="*/ 600 w 719"/>
              <a:gd name="T89" fmla="*/ 240 h 714"/>
              <a:gd name="T90" fmla="*/ 709 w 719"/>
              <a:gd name="T91" fmla="*/ 125 h 714"/>
              <a:gd name="T92" fmla="*/ 718 w 719"/>
              <a:gd name="T93" fmla="*/ 93 h 714"/>
              <a:gd name="T94" fmla="*/ 715 w 719"/>
              <a:gd name="T95" fmla="*/ 59 h 714"/>
              <a:gd name="T96" fmla="*/ 699 w 719"/>
              <a:gd name="T97" fmla="*/ 29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9" h="714">
                <a:moveTo>
                  <a:pt x="693" y="21"/>
                </a:moveTo>
                <a:lnTo>
                  <a:pt x="688" y="16"/>
                </a:lnTo>
                <a:lnTo>
                  <a:pt x="682" y="12"/>
                </a:lnTo>
                <a:lnTo>
                  <a:pt x="675" y="8"/>
                </a:lnTo>
                <a:lnTo>
                  <a:pt x="666" y="5"/>
                </a:lnTo>
                <a:lnTo>
                  <a:pt x="658" y="3"/>
                </a:lnTo>
                <a:lnTo>
                  <a:pt x="649" y="1"/>
                </a:lnTo>
                <a:lnTo>
                  <a:pt x="640" y="0"/>
                </a:lnTo>
                <a:lnTo>
                  <a:pt x="631" y="0"/>
                </a:lnTo>
                <a:lnTo>
                  <a:pt x="621" y="0"/>
                </a:lnTo>
                <a:lnTo>
                  <a:pt x="612" y="1"/>
                </a:lnTo>
                <a:lnTo>
                  <a:pt x="603" y="3"/>
                </a:lnTo>
                <a:lnTo>
                  <a:pt x="595" y="5"/>
                </a:lnTo>
                <a:lnTo>
                  <a:pt x="587" y="8"/>
                </a:lnTo>
                <a:lnTo>
                  <a:pt x="580" y="12"/>
                </a:lnTo>
                <a:lnTo>
                  <a:pt x="574" y="16"/>
                </a:lnTo>
                <a:lnTo>
                  <a:pt x="568" y="21"/>
                </a:lnTo>
                <a:lnTo>
                  <a:pt x="475" y="114"/>
                </a:lnTo>
                <a:lnTo>
                  <a:pt x="447" y="114"/>
                </a:lnTo>
                <a:lnTo>
                  <a:pt x="420" y="114"/>
                </a:lnTo>
                <a:lnTo>
                  <a:pt x="393" y="113"/>
                </a:lnTo>
                <a:lnTo>
                  <a:pt x="368" y="113"/>
                </a:lnTo>
                <a:lnTo>
                  <a:pt x="343" y="113"/>
                </a:lnTo>
                <a:lnTo>
                  <a:pt x="320" y="112"/>
                </a:lnTo>
                <a:lnTo>
                  <a:pt x="298" y="112"/>
                </a:lnTo>
                <a:lnTo>
                  <a:pt x="277" y="111"/>
                </a:lnTo>
                <a:lnTo>
                  <a:pt x="248" y="111"/>
                </a:lnTo>
                <a:lnTo>
                  <a:pt x="220" y="111"/>
                </a:lnTo>
                <a:lnTo>
                  <a:pt x="195" y="110"/>
                </a:lnTo>
                <a:lnTo>
                  <a:pt x="173" y="110"/>
                </a:lnTo>
                <a:lnTo>
                  <a:pt x="131" y="111"/>
                </a:lnTo>
                <a:lnTo>
                  <a:pt x="96" y="113"/>
                </a:lnTo>
                <a:lnTo>
                  <a:pt x="80" y="115"/>
                </a:lnTo>
                <a:lnTo>
                  <a:pt x="66" y="117"/>
                </a:lnTo>
                <a:lnTo>
                  <a:pt x="54" y="120"/>
                </a:lnTo>
                <a:lnTo>
                  <a:pt x="43" y="124"/>
                </a:lnTo>
                <a:lnTo>
                  <a:pt x="32" y="129"/>
                </a:lnTo>
                <a:lnTo>
                  <a:pt x="24" y="135"/>
                </a:lnTo>
                <a:lnTo>
                  <a:pt x="16" y="142"/>
                </a:lnTo>
                <a:lnTo>
                  <a:pt x="11" y="150"/>
                </a:lnTo>
                <a:lnTo>
                  <a:pt x="6" y="161"/>
                </a:lnTo>
                <a:lnTo>
                  <a:pt x="3" y="171"/>
                </a:lnTo>
                <a:lnTo>
                  <a:pt x="1" y="184"/>
                </a:lnTo>
                <a:lnTo>
                  <a:pt x="0" y="198"/>
                </a:lnTo>
                <a:lnTo>
                  <a:pt x="1" y="211"/>
                </a:lnTo>
                <a:lnTo>
                  <a:pt x="4" y="223"/>
                </a:lnTo>
                <a:lnTo>
                  <a:pt x="6" y="228"/>
                </a:lnTo>
                <a:lnTo>
                  <a:pt x="8" y="233"/>
                </a:lnTo>
                <a:lnTo>
                  <a:pt x="11" y="238"/>
                </a:lnTo>
                <a:lnTo>
                  <a:pt x="14" y="242"/>
                </a:lnTo>
                <a:lnTo>
                  <a:pt x="22" y="249"/>
                </a:lnTo>
                <a:lnTo>
                  <a:pt x="31" y="256"/>
                </a:lnTo>
                <a:lnTo>
                  <a:pt x="43" y="261"/>
                </a:lnTo>
                <a:lnTo>
                  <a:pt x="55" y="265"/>
                </a:lnTo>
                <a:lnTo>
                  <a:pt x="69" y="269"/>
                </a:lnTo>
                <a:lnTo>
                  <a:pt x="84" y="271"/>
                </a:lnTo>
                <a:lnTo>
                  <a:pt x="101" y="273"/>
                </a:lnTo>
                <a:lnTo>
                  <a:pt x="120" y="275"/>
                </a:lnTo>
                <a:lnTo>
                  <a:pt x="159" y="277"/>
                </a:lnTo>
                <a:lnTo>
                  <a:pt x="205" y="278"/>
                </a:lnTo>
                <a:lnTo>
                  <a:pt x="229" y="278"/>
                </a:lnTo>
                <a:lnTo>
                  <a:pt x="254" y="278"/>
                </a:lnTo>
                <a:lnTo>
                  <a:pt x="280" y="279"/>
                </a:lnTo>
                <a:lnTo>
                  <a:pt x="308" y="280"/>
                </a:lnTo>
                <a:lnTo>
                  <a:pt x="151" y="426"/>
                </a:lnTo>
                <a:lnTo>
                  <a:pt x="72" y="426"/>
                </a:lnTo>
                <a:lnTo>
                  <a:pt x="65" y="426"/>
                </a:lnTo>
                <a:lnTo>
                  <a:pt x="58" y="428"/>
                </a:lnTo>
                <a:lnTo>
                  <a:pt x="51" y="429"/>
                </a:lnTo>
                <a:lnTo>
                  <a:pt x="44" y="432"/>
                </a:lnTo>
                <a:lnTo>
                  <a:pt x="37" y="435"/>
                </a:lnTo>
                <a:lnTo>
                  <a:pt x="31" y="438"/>
                </a:lnTo>
                <a:lnTo>
                  <a:pt x="26" y="442"/>
                </a:lnTo>
                <a:lnTo>
                  <a:pt x="21" y="447"/>
                </a:lnTo>
                <a:lnTo>
                  <a:pt x="16" y="452"/>
                </a:lnTo>
                <a:lnTo>
                  <a:pt x="12" y="457"/>
                </a:lnTo>
                <a:lnTo>
                  <a:pt x="9" y="463"/>
                </a:lnTo>
                <a:lnTo>
                  <a:pt x="6" y="470"/>
                </a:lnTo>
                <a:lnTo>
                  <a:pt x="3" y="477"/>
                </a:lnTo>
                <a:lnTo>
                  <a:pt x="2" y="484"/>
                </a:lnTo>
                <a:lnTo>
                  <a:pt x="1" y="491"/>
                </a:lnTo>
                <a:lnTo>
                  <a:pt x="0" y="498"/>
                </a:lnTo>
                <a:lnTo>
                  <a:pt x="1" y="508"/>
                </a:lnTo>
                <a:lnTo>
                  <a:pt x="3" y="517"/>
                </a:lnTo>
                <a:lnTo>
                  <a:pt x="5" y="525"/>
                </a:lnTo>
                <a:lnTo>
                  <a:pt x="9" y="533"/>
                </a:lnTo>
                <a:lnTo>
                  <a:pt x="14" y="541"/>
                </a:lnTo>
                <a:lnTo>
                  <a:pt x="19" y="547"/>
                </a:lnTo>
                <a:lnTo>
                  <a:pt x="25" y="552"/>
                </a:lnTo>
                <a:lnTo>
                  <a:pt x="32" y="557"/>
                </a:lnTo>
                <a:lnTo>
                  <a:pt x="40" y="562"/>
                </a:lnTo>
                <a:lnTo>
                  <a:pt x="48" y="566"/>
                </a:lnTo>
                <a:lnTo>
                  <a:pt x="57" y="570"/>
                </a:lnTo>
                <a:lnTo>
                  <a:pt x="66" y="573"/>
                </a:lnTo>
                <a:lnTo>
                  <a:pt x="84" y="579"/>
                </a:lnTo>
                <a:lnTo>
                  <a:pt x="102" y="585"/>
                </a:lnTo>
                <a:lnTo>
                  <a:pt x="113" y="589"/>
                </a:lnTo>
                <a:lnTo>
                  <a:pt x="123" y="591"/>
                </a:lnTo>
                <a:lnTo>
                  <a:pt x="126" y="602"/>
                </a:lnTo>
                <a:lnTo>
                  <a:pt x="129" y="611"/>
                </a:lnTo>
                <a:lnTo>
                  <a:pt x="134" y="629"/>
                </a:lnTo>
                <a:lnTo>
                  <a:pt x="140" y="647"/>
                </a:lnTo>
                <a:lnTo>
                  <a:pt x="144" y="656"/>
                </a:lnTo>
                <a:lnTo>
                  <a:pt x="148" y="666"/>
                </a:lnTo>
                <a:lnTo>
                  <a:pt x="152" y="674"/>
                </a:lnTo>
                <a:lnTo>
                  <a:pt x="157" y="681"/>
                </a:lnTo>
                <a:lnTo>
                  <a:pt x="162" y="688"/>
                </a:lnTo>
                <a:lnTo>
                  <a:pt x="168" y="694"/>
                </a:lnTo>
                <a:lnTo>
                  <a:pt x="174" y="700"/>
                </a:lnTo>
                <a:lnTo>
                  <a:pt x="181" y="705"/>
                </a:lnTo>
                <a:lnTo>
                  <a:pt x="189" y="709"/>
                </a:lnTo>
                <a:lnTo>
                  <a:pt x="197" y="711"/>
                </a:lnTo>
                <a:lnTo>
                  <a:pt x="206" y="713"/>
                </a:lnTo>
                <a:lnTo>
                  <a:pt x="216" y="714"/>
                </a:lnTo>
                <a:lnTo>
                  <a:pt x="224" y="713"/>
                </a:lnTo>
                <a:lnTo>
                  <a:pt x="232" y="712"/>
                </a:lnTo>
                <a:lnTo>
                  <a:pt x="239" y="709"/>
                </a:lnTo>
                <a:lnTo>
                  <a:pt x="245" y="706"/>
                </a:lnTo>
                <a:lnTo>
                  <a:pt x="251" y="702"/>
                </a:lnTo>
                <a:lnTo>
                  <a:pt x="257" y="698"/>
                </a:lnTo>
                <a:lnTo>
                  <a:pt x="263" y="693"/>
                </a:lnTo>
                <a:lnTo>
                  <a:pt x="268" y="687"/>
                </a:lnTo>
                <a:lnTo>
                  <a:pt x="272" y="681"/>
                </a:lnTo>
                <a:lnTo>
                  <a:pt x="276" y="674"/>
                </a:lnTo>
                <a:lnTo>
                  <a:pt x="280" y="668"/>
                </a:lnTo>
                <a:lnTo>
                  <a:pt x="283" y="659"/>
                </a:lnTo>
                <a:lnTo>
                  <a:pt x="285" y="652"/>
                </a:lnTo>
                <a:lnTo>
                  <a:pt x="287" y="645"/>
                </a:lnTo>
                <a:lnTo>
                  <a:pt x="288" y="637"/>
                </a:lnTo>
                <a:lnTo>
                  <a:pt x="288" y="630"/>
                </a:lnTo>
                <a:lnTo>
                  <a:pt x="288" y="563"/>
                </a:lnTo>
                <a:lnTo>
                  <a:pt x="434" y="406"/>
                </a:lnTo>
                <a:lnTo>
                  <a:pt x="435" y="434"/>
                </a:lnTo>
                <a:lnTo>
                  <a:pt x="436" y="460"/>
                </a:lnTo>
                <a:lnTo>
                  <a:pt x="437" y="486"/>
                </a:lnTo>
                <a:lnTo>
                  <a:pt x="437" y="509"/>
                </a:lnTo>
                <a:lnTo>
                  <a:pt x="438" y="555"/>
                </a:lnTo>
                <a:lnTo>
                  <a:pt x="440" y="595"/>
                </a:lnTo>
                <a:lnTo>
                  <a:pt x="441" y="614"/>
                </a:lnTo>
                <a:lnTo>
                  <a:pt x="443" y="630"/>
                </a:lnTo>
                <a:lnTo>
                  <a:pt x="446" y="645"/>
                </a:lnTo>
                <a:lnTo>
                  <a:pt x="449" y="659"/>
                </a:lnTo>
                <a:lnTo>
                  <a:pt x="453" y="672"/>
                </a:lnTo>
                <a:lnTo>
                  <a:pt x="459" y="683"/>
                </a:lnTo>
                <a:lnTo>
                  <a:pt x="465" y="692"/>
                </a:lnTo>
                <a:lnTo>
                  <a:pt x="472" y="700"/>
                </a:lnTo>
                <a:lnTo>
                  <a:pt x="476" y="703"/>
                </a:lnTo>
                <a:lnTo>
                  <a:pt x="481" y="706"/>
                </a:lnTo>
                <a:lnTo>
                  <a:pt x="487" y="708"/>
                </a:lnTo>
                <a:lnTo>
                  <a:pt x="492" y="710"/>
                </a:lnTo>
                <a:lnTo>
                  <a:pt x="503" y="713"/>
                </a:lnTo>
                <a:lnTo>
                  <a:pt x="517" y="714"/>
                </a:lnTo>
                <a:lnTo>
                  <a:pt x="526" y="713"/>
                </a:lnTo>
                <a:lnTo>
                  <a:pt x="535" y="713"/>
                </a:lnTo>
                <a:lnTo>
                  <a:pt x="543" y="711"/>
                </a:lnTo>
                <a:lnTo>
                  <a:pt x="552" y="709"/>
                </a:lnTo>
                <a:lnTo>
                  <a:pt x="559" y="707"/>
                </a:lnTo>
                <a:lnTo>
                  <a:pt x="565" y="703"/>
                </a:lnTo>
                <a:lnTo>
                  <a:pt x="571" y="699"/>
                </a:lnTo>
                <a:lnTo>
                  <a:pt x="576" y="695"/>
                </a:lnTo>
                <a:lnTo>
                  <a:pt x="581" y="688"/>
                </a:lnTo>
                <a:lnTo>
                  <a:pt x="586" y="681"/>
                </a:lnTo>
                <a:lnTo>
                  <a:pt x="590" y="673"/>
                </a:lnTo>
                <a:lnTo>
                  <a:pt x="594" y="662"/>
                </a:lnTo>
                <a:lnTo>
                  <a:pt x="597" y="652"/>
                </a:lnTo>
                <a:lnTo>
                  <a:pt x="599" y="640"/>
                </a:lnTo>
                <a:lnTo>
                  <a:pt x="601" y="627"/>
                </a:lnTo>
                <a:lnTo>
                  <a:pt x="602" y="612"/>
                </a:lnTo>
                <a:lnTo>
                  <a:pt x="604" y="578"/>
                </a:lnTo>
                <a:lnTo>
                  <a:pt x="604" y="539"/>
                </a:lnTo>
                <a:lnTo>
                  <a:pt x="604" y="493"/>
                </a:lnTo>
                <a:lnTo>
                  <a:pt x="603" y="439"/>
                </a:lnTo>
                <a:lnTo>
                  <a:pt x="602" y="419"/>
                </a:lnTo>
                <a:lnTo>
                  <a:pt x="602" y="396"/>
                </a:lnTo>
                <a:lnTo>
                  <a:pt x="601" y="373"/>
                </a:lnTo>
                <a:lnTo>
                  <a:pt x="601" y="349"/>
                </a:lnTo>
                <a:lnTo>
                  <a:pt x="601" y="323"/>
                </a:lnTo>
                <a:lnTo>
                  <a:pt x="600" y="297"/>
                </a:lnTo>
                <a:lnTo>
                  <a:pt x="600" y="268"/>
                </a:lnTo>
                <a:lnTo>
                  <a:pt x="600" y="240"/>
                </a:lnTo>
                <a:lnTo>
                  <a:pt x="693" y="146"/>
                </a:lnTo>
                <a:lnTo>
                  <a:pt x="699" y="139"/>
                </a:lnTo>
                <a:lnTo>
                  <a:pt x="705" y="132"/>
                </a:lnTo>
                <a:lnTo>
                  <a:pt x="709" y="125"/>
                </a:lnTo>
                <a:lnTo>
                  <a:pt x="712" y="117"/>
                </a:lnTo>
                <a:lnTo>
                  <a:pt x="715" y="109"/>
                </a:lnTo>
                <a:lnTo>
                  <a:pt x="717" y="101"/>
                </a:lnTo>
                <a:lnTo>
                  <a:pt x="718" y="93"/>
                </a:lnTo>
                <a:lnTo>
                  <a:pt x="719" y="84"/>
                </a:lnTo>
                <a:lnTo>
                  <a:pt x="718" y="75"/>
                </a:lnTo>
                <a:lnTo>
                  <a:pt x="717" y="67"/>
                </a:lnTo>
                <a:lnTo>
                  <a:pt x="715" y="59"/>
                </a:lnTo>
                <a:lnTo>
                  <a:pt x="712" y="51"/>
                </a:lnTo>
                <a:lnTo>
                  <a:pt x="709" y="43"/>
                </a:lnTo>
                <a:lnTo>
                  <a:pt x="705" y="36"/>
                </a:lnTo>
                <a:lnTo>
                  <a:pt x="699" y="29"/>
                </a:lnTo>
                <a:lnTo>
                  <a:pt x="693" y="21"/>
                </a:ln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6520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29823" t="51" r="7817" b="207"/>
          <a:stretch/>
        </p:blipFill>
        <p:spPr>
          <a:xfrm flipH="1">
            <a:off x="5258552" y="3175"/>
            <a:ext cx="6933449" cy="6237968"/>
          </a:xfrm>
          <a:custGeom>
            <a:avLst/>
            <a:gdLst>
              <a:gd name="connsiteX0" fmla="*/ 3569978 w 6933449"/>
              <a:gd name="connsiteY0" fmla="*/ 0 h 6237968"/>
              <a:gd name="connsiteX1" fmla="*/ 0 w 6933449"/>
              <a:gd name="connsiteY1" fmla="*/ 0 h 6237968"/>
              <a:gd name="connsiteX2" fmla="*/ 0 w 6933449"/>
              <a:gd name="connsiteY2" fmla="*/ 6237968 h 6237968"/>
              <a:gd name="connsiteX3" fmla="*/ 6933449 w 6933449"/>
              <a:gd name="connsiteY3" fmla="*/ 6237968 h 6237968"/>
              <a:gd name="connsiteX4" fmla="*/ 2133916 w 6933449"/>
              <a:gd name="connsiteY4" fmla="*/ 1437249 h 623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3449" h="6237968">
                <a:moveTo>
                  <a:pt x="3569978" y="0"/>
                </a:moveTo>
                <a:lnTo>
                  <a:pt x="0" y="0"/>
                </a:lnTo>
                <a:lnTo>
                  <a:pt x="0" y="6237968"/>
                </a:lnTo>
                <a:lnTo>
                  <a:pt x="6933449" y="6237968"/>
                </a:lnTo>
                <a:lnTo>
                  <a:pt x="2133916" y="1437249"/>
                </a:lnTo>
                <a:close/>
              </a:path>
            </a:pathLst>
          </a:cu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Right Image Slide</a:t>
            </a:r>
          </a:p>
        </p:txBody>
      </p:sp>
      <p:sp>
        <p:nvSpPr>
          <p:cNvPr id="15" name="Freeform 9"/>
          <p:cNvSpPr>
            <a:spLocks/>
          </p:cNvSpPr>
          <p:nvPr/>
        </p:nvSpPr>
        <p:spPr bwMode="auto">
          <a:xfrm>
            <a:off x="5258551" y="3175"/>
            <a:ext cx="6933449" cy="6237968"/>
          </a:xfrm>
          <a:custGeom>
            <a:avLst/>
            <a:gdLst>
              <a:gd name="T0" fmla="*/ 2834 w 5842"/>
              <a:gd name="T1" fmla="*/ 0 h 5256"/>
              <a:gd name="T2" fmla="*/ 4044 w 5842"/>
              <a:gd name="T3" fmla="*/ 1211 h 5256"/>
              <a:gd name="T4" fmla="*/ 0 w 5842"/>
              <a:gd name="T5" fmla="*/ 5256 h 5256"/>
              <a:gd name="T6" fmla="*/ 5842 w 5842"/>
              <a:gd name="T7" fmla="*/ 5256 h 5256"/>
              <a:gd name="T8" fmla="*/ 5842 w 5842"/>
              <a:gd name="T9" fmla="*/ 0 h 5256"/>
              <a:gd name="T10" fmla="*/ 2834 w 5842"/>
              <a:gd name="T11" fmla="*/ 0 h 5256"/>
            </a:gdLst>
            <a:ahLst/>
            <a:cxnLst>
              <a:cxn ang="0">
                <a:pos x="T0" y="T1"/>
              </a:cxn>
              <a:cxn ang="0">
                <a:pos x="T2" y="T3"/>
              </a:cxn>
              <a:cxn ang="0">
                <a:pos x="T4" y="T5"/>
              </a:cxn>
              <a:cxn ang="0">
                <a:pos x="T6" y="T7"/>
              </a:cxn>
              <a:cxn ang="0">
                <a:pos x="T8" y="T9"/>
              </a:cxn>
              <a:cxn ang="0">
                <a:pos x="T10" y="T11"/>
              </a:cxn>
            </a:cxnLst>
            <a:rect l="0" t="0" r="r" b="b"/>
            <a:pathLst>
              <a:path w="5842" h="5256">
                <a:moveTo>
                  <a:pt x="2834" y="0"/>
                </a:moveTo>
                <a:lnTo>
                  <a:pt x="4044" y="1211"/>
                </a:lnTo>
                <a:lnTo>
                  <a:pt x="0" y="5256"/>
                </a:lnTo>
                <a:lnTo>
                  <a:pt x="5842" y="5256"/>
                </a:lnTo>
                <a:lnTo>
                  <a:pt x="5842" y="0"/>
                </a:lnTo>
                <a:lnTo>
                  <a:pt x="2834" y="0"/>
                </a:lnTo>
                <a:close/>
              </a:path>
            </a:pathLst>
          </a:custGeom>
          <a:gradFill flip="none" rotWithShape="1">
            <a:gsLst>
              <a:gs pos="0">
                <a:srgbClr val="0C344C">
                  <a:alpha val="90000"/>
                </a:srgbClr>
              </a:gs>
              <a:gs pos="100000">
                <a:srgbClr val="0C344C">
                  <a:alpha val="38000"/>
                </a:srgb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4950431" y="2470758"/>
            <a:ext cx="3260119" cy="1276725"/>
            <a:chOff x="6515099" y="1612228"/>
            <a:chExt cx="5230310" cy="1276725"/>
          </a:xfrm>
        </p:grpSpPr>
        <p:sp>
          <p:nvSpPr>
            <p:cNvPr id="19" name="TextBox 25"/>
            <p:cNvSpPr txBox="1"/>
            <p:nvPr/>
          </p:nvSpPr>
          <p:spPr>
            <a:xfrm>
              <a:off x="6515099" y="1612228"/>
              <a:ext cx="5230310" cy="73866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Lorem Ipsum has been the industry's standard dummy text ever since 1500s.</a:t>
              </a:r>
            </a:p>
          </p:txBody>
        </p:sp>
        <p:sp>
          <p:nvSpPr>
            <p:cNvPr id="20" name="TextBox 25"/>
            <p:cNvSpPr txBox="1"/>
            <p:nvPr/>
          </p:nvSpPr>
          <p:spPr>
            <a:xfrm>
              <a:off x="6515099" y="2388779"/>
              <a:ext cx="4557935" cy="50017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grpSp>
      <p:graphicFrame>
        <p:nvGraphicFramePr>
          <p:cNvPr id="37" name="Chart 36"/>
          <p:cNvGraphicFramePr/>
          <p:nvPr>
            <p:extLst>
              <p:ext uri="{D42A27DB-BD31-4B8C-83A1-F6EECF244321}">
                <p14:modId xmlns:p14="http://schemas.microsoft.com/office/powerpoint/2010/main" val="3035291480"/>
              </p:ext>
            </p:extLst>
          </p:nvPr>
        </p:nvGraphicFramePr>
        <p:xfrm>
          <a:off x="1030289" y="1554822"/>
          <a:ext cx="3439916" cy="2293277"/>
        </p:xfrm>
        <a:graphic>
          <a:graphicData uri="http://schemas.openxmlformats.org/drawingml/2006/chart">
            <c:chart xmlns:c="http://schemas.openxmlformats.org/drawingml/2006/chart" xmlns:r="http://schemas.openxmlformats.org/officeDocument/2006/relationships" r:id="rId3"/>
          </a:graphicData>
        </a:graphic>
      </p:graphicFrame>
      <p:sp>
        <p:nvSpPr>
          <p:cNvPr id="41" name="Freeform 13"/>
          <p:cNvSpPr>
            <a:spLocks/>
          </p:cNvSpPr>
          <p:nvPr/>
        </p:nvSpPr>
        <p:spPr bwMode="auto">
          <a:xfrm>
            <a:off x="839788" y="1741892"/>
            <a:ext cx="718375" cy="574492"/>
          </a:xfrm>
          <a:custGeom>
            <a:avLst/>
            <a:gdLst>
              <a:gd name="T0" fmla="*/ 874 w 874"/>
              <a:gd name="T1" fmla="*/ 501 h 698"/>
              <a:gd name="T2" fmla="*/ 722 w 874"/>
              <a:gd name="T3" fmla="*/ 349 h 698"/>
              <a:gd name="T4" fmla="*/ 403 w 874"/>
              <a:gd name="T5" fmla="*/ 31 h 698"/>
              <a:gd name="T6" fmla="*/ 293 w 874"/>
              <a:gd name="T7" fmla="*/ 31 h 698"/>
              <a:gd name="T8" fmla="*/ 30 w 874"/>
              <a:gd name="T9" fmla="*/ 294 h 698"/>
              <a:gd name="T10" fmla="*/ 30 w 874"/>
              <a:gd name="T11" fmla="*/ 404 h 698"/>
              <a:gd name="T12" fmla="*/ 293 w 874"/>
              <a:gd name="T13" fmla="*/ 667 h 698"/>
              <a:gd name="T14" fmla="*/ 403 w 874"/>
              <a:gd name="T15" fmla="*/ 667 h 698"/>
              <a:gd name="T16" fmla="*/ 607 w 874"/>
              <a:gd name="T17" fmla="*/ 464 h 698"/>
              <a:gd name="T18" fmla="*/ 874 w 874"/>
              <a:gd name="T19" fmla="*/ 5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4" h="698">
                <a:moveTo>
                  <a:pt x="874" y="501"/>
                </a:moveTo>
                <a:cubicBezTo>
                  <a:pt x="722" y="349"/>
                  <a:pt x="722" y="349"/>
                  <a:pt x="722" y="349"/>
                </a:cubicBezTo>
                <a:cubicBezTo>
                  <a:pt x="403" y="31"/>
                  <a:pt x="403" y="31"/>
                  <a:pt x="403" y="31"/>
                </a:cubicBezTo>
                <a:cubicBezTo>
                  <a:pt x="373" y="0"/>
                  <a:pt x="324" y="0"/>
                  <a:pt x="293" y="31"/>
                </a:cubicBezTo>
                <a:cubicBezTo>
                  <a:pt x="30" y="294"/>
                  <a:pt x="30" y="294"/>
                  <a:pt x="30" y="294"/>
                </a:cubicBezTo>
                <a:cubicBezTo>
                  <a:pt x="0" y="325"/>
                  <a:pt x="0" y="374"/>
                  <a:pt x="30" y="404"/>
                </a:cubicBezTo>
                <a:cubicBezTo>
                  <a:pt x="293" y="667"/>
                  <a:pt x="293" y="667"/>
                  <a:pt x="293" y="667"/>
                </a:cubicBezTo>
                <a:cubicBezTo>
                  <a:pt x="324" y="698"/>
                  <a:pt x="373" y="698"/>
                  <a:pt x="403" y="667"/>
                </a:cubicBezTo>
                <a:cubicBezTo>
                  <a:pt x="607" y="464"/>
                  <a:pt x="607" y="464"/>
                  <a:pt x="607" y="464"/>
                </a:cubicBezTo>
                <a:lnTo>
                  <a:pt x="874" y="50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3"/>
          <p:cNvSpPr>
            <a:spLocks/>
          </p:cNvSpPr>
          <p:nvPr/>
        </p:nvSpPr>
        <p:spPr bwMode="auto">
          <a:xfrm flipV="1">
            <a:off x="839788" y="3028807"/>
            <a:ext cx="718375" cy="574492"/>
          </a:xfrm>
          <a:custGeom>
            <a:avLst/>
            <a:gdLst>
              <a:gd name="T0" fmla="*/ 874 w 874"/>
              <a:gd name="T1" fmla="*/ 501 h 698"/>
              <a:gd name="T2" fmla="*/ 722 w 874"/>
              <a:gd name="T3" fmla="*/ 349 h 698"/>
              <a:gd name="T4" fmla="*/ 403 w 874"/>
              <a:gd name="T5" fmla="*/ 31 h 698"/>
              <a:gd name="T6" fmla="*/ 293 w 874"/>
              <a:gd name="T7" fmla="*/ 31 h 698"/>
              <a:gd name="T8" fmla="*/ 30 w 874"/>
              <a:gd name="T9" fmla="*/ 294 h 698"/>
              <a:gd name="T10" fmla="*/ 30 w 874"/>
              <a:gd name="T11" fmla="*/ 404 h 698"/>
              <a:gd name="T12" fmla="*/ 293 w 874"/>
              <a:gd name="T13" fmla="*/ 667 h 698"/>
              <a:gd name="T14" fmla="*/ 403 w 874"/>
              <a:gd name="T15" fmla="*/ 667 h 698"/>
              <a:gd name="T16" fmla="*/ 607 w 874"/>
              <a:gd name="T17" fmla="*/ 464 h 698"/>
              <a:gd name="T18" fmla="*/ 874 w 874"/>
              <a:gd name="T19" fmla="*/ 5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4" h="698">
                <a:moveTo>
                  <a:pt x="874" y="501"/>
                </a:moveTo>
                <a:cubicBezTo>
                  <a:pt x="722" y="349"/>
                  <a:pt x="722" y="349"/>
                  <a:pt x="722" y="349"/>
                </a:cubicBezTo>
                <a:cubicBezTo>
                  <a:pt x="403" y="31"/>
                  <a:pt x="403" y="31"/>
                  <a:pt x="403" y="31"/>
                </a:cubicBezTo>
                <a:cubicBezTo>
                  <a:pt x="373" y="0"/>
                  <a:pt x="324" y="0"/>
                  <a:pt x="293" y="31"/>
                </a:cubicBezTo>
                <a:cubicBezTo>
                  <a:pt x="30" y="294"/>
                  <a:pt x="30" y="294"/>
                  <a:pt x="30" y="294"/>
                </a:cubicBezTo>
                <a:cubicBezTo>
                  <a:pt x="0" y="325"/>
                  <a:pt x="0" y="374"/>
                  <a:pt x="30" y="404"/>
                </a:cubicBezTo>
                <a:cubicBezTo>
                  <a:pt x="293" y="667"/>
                  <a:pt x="293" y="667"/>
                  <a:pt x="293" y="667"/>
                </a:cubicBezTo>
                <a:cubicBezTo>
                  <a:pt x="324" y="698"/>
                  <a:pt x="373" y="698"/>
                  <a:pt x="403" y="667"/>
                </a:cubicBezTo>
                <a:cubicBezTo>
                  <a:pt x="607" y="464"/>
                  <a:pt x="607" y="464"/>
                  <a:pt x="607" y="464"/>
                </a:cubicBezTo>
                <a:lnTo>
                  <a:pt x="874" y="50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p:nvSpPr>
        <p:spPr bwMode="auto">
          <a:xfrm flipH="1">
            <a:off x="3931994" y="1741892"/>
            <a:ext cx="718375" cy="574492"/>
          </a:xfrm>
          <a:custGeom>
            <a:avLst/>
            <a:gdLst>
              <a:gd name="T0" fmla="*/ 874 w 874"/>
              <a:gd name="T1" fmla="*/ 501 h 698"/>
              <a:gd name="T2" fmla="*/ 722 w 874"/>
              <a:gd name="T3" fmla="*/ 349 h 698"/>
              <a:gd name="T4" fmla="*/ 403 w 874"/>
              <a:gd name="T5" fmla="*/ 31 h 698"/>
              <a:gd name="T6" fmla="*/ 293 w 874"/>
              <a:gd name="T7" fmla="*/ 31 h 698"/>
              <a:gd name="T8" fmla="*/ 30 w 874"/>
              <a:gd name="T9" fmla="*/ 294 h 698"/>
              <a:gd name="T10" fmla="*/ 30 w 874"/>
              <a:gd name="T11" fmla="*/ 404 h 698"/>
              <a:gd name="T12" fmla="*/ 293 w 874"/>
              <a:gd name="T13" fmla="*/ 667 h 698"/>
              <a:gd name="T14" fmla="*/ 403 w 874"/>
              <a:gd name="T15" fmla="*/ 667 h 698"/>
              <a:gd name="T16" fmla="*/ 607 w 874"/>
              <a:gd name="T17" fmla="*/ 464 h 698"/>
              <a:gd name="T18" fmla="*/ 874 w 874"/>
              <a:gd name="T19" fmla="*/ 5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4" h="698">
                <a:moveTo>
                  <a:pt x="874" y="501"/>
                </a:moveTo>
                <a:cubicBezTo>
                  <a:pt x="722" y="349"/>
                  <a:pt x="722" y="349"/>
                  <a:pt x="722" y="349"/>
                </a:cubicBezTo>
                <a:cubicBezTo>
                  <a:pt x="403" y="31"/>
                  <a:pt x="403" y="31"/>
                  <a:pt x="403" y="31"/>
                </a:cubicBezTo>
                <a:cubicBezTo>
                  <a:pt x="373" y="0"/>
                  <a:pt x="324" y="0"/>
                  <a:pt x="293" y="31"/>
                </a:cubicBezTo>
                <a:cubicBezTo>
                  <a:pt x="30" y="294"/>
                  <a:pt x="30" y="294"/>
                  <a:pt x="30" y="294"/>
                </a:cubicBezTo>
                <a:cubicBezTo>
                  <a:pt x="0" y="325"/>
                  <a:pt x="0" y="374"/>
                  <a:pt x="30" y="404"/>
                </a:cubicBezTo>
                <a:cubicBezTo>
                  <a:pt x="293" y="667"/>
                  <a:pt x="293" y="667"/>
                  <a:pt x="293" y="667"/>
                </a:cubicBezTo>
                <a:cubicBezTo>
                  <a:pt x="324" y="698"/>
                  <a:pt x="373" y="698"/>
                  <a:pt x="403" y="667"/>
                </a:cubicBezTo>
                <a:cubicBezTo>
                  <a:pt x="607" y="464"/>
                  <a:pt x="607" y="464"/>
                  <a:pt x="607" y="464"/>
                </a:cubicBezTo>
                <a:lnTo>
                  <a:pt x="874" y="50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TextBox 43"/>
          <p:cNvSpPr txBox="1"/>
          <p:nvPr/>
        </p:nvSpPr>
        <p:spPr>
          <a:xfrm>
            <a:off x="977370" y="1949505"/>
            <a:ext cx="314189" cy="184666"/>
          </a:xfrm>
          <a:prstGeom prst="rect">
            <a:avLst/>
          </a:prstGeom>
          <a:noFill/>
        </p:spPr>
        <p:txBody>
          <a:bodyPr wrap="none" lIns="0" tIns="0" rIns="0" bIns="0" rtlCol="0">
            <a:spAutoFit/>
          </a:bodyPr>
          <a:lstStyle/>
          <a:p>
            <a:pPr algn="ctr"/>
            <a:r>
              <a:rPr lang="cy-GB" sz="1200" dirty="0">
                <a:solidFill>
                  <a:srgbClr val="0C344C"/>
                </a:solidFill>
                <a:latin typeface="+mj-lt"/>
              </a:rPr>
              <a:t>30%</a:t>
            </a:r>
            <a:endParaRPr lang="en-US" sz="1200" dirty="0">
              <a:solidFill>
                <a:srgbClr val="0C344C"/>
              </a:solidFill>
              <a:latin typeface="+mj-lt"/>
            </a:endParaRPr>
          </a:p>
        </p:txBody>
      </p:sp>
      <p:sp>
        <p:nvSpPr>
          <p:cNvPr id="45" name="TextBox 44"/>
          <p:cNvSpPr txBox="1"/>
          <p:nvPr/>
        </p:nvSpPr>
        <p:spPr>
          <a:xfrm>
            <a:off x="977369" y="3236420"/>
            <a:ext cx="314190" cy="184666"/>
          </a:xfrm>
          <a:prstGeom prst="rect">
            <a:avLst/>
          </a:prstGeom>
          <a:noFill/>
        </p:spPr>
        <p:txBody>
          <a:bodyPr wrap="none" lIns="0" tIns="0" rIns="0" bIns="0" rtlCol="0">
            <a:spAutoFit/>
          </a:bodyPr>
          <a:lstStyle/>
          <a:p>
            <a:pPr algn="ctr"/>
            <a:r>
              <a:rPr lang="cy-GB" sz="1200" dirty="0">
                <a:solidFill>
                  <a:srgbClr val="0C344C"/>
                </a:solidFill>
                <a:latin typeface="+mj-lt"/>
              </a:rPr>
              <a:t>10%</a:t>
            </a:r>
            <a:endParaRPr lang="en-US" sz="1200" dirty="0">
              <a:solidFill>
                <a:srgbClr val="0C344C"/>
              </a:solidFill>
              <a:latin typeface="+mj-lt"/>
            </a:endParaRPr>
          </a:p>
        </p:txBody>
      </p:sp>
      <p:sp>
        <p:nvSpPr>
          <p:cNvPr id="46" name="TextBox 45"/>
          <p:cNvSpPr txBox="1"/>
          <p:nvPr/>
        </p:nvSpPr>
        <p:spPr>
          <a:xfrm>
            <a:off x="4208934" y="1949505"/>
            <a:ext cx="314190" cy="184666"/>
          </a:xfrm>
          <a:prstGeom prst="rect">
            <a:avLst/>
          </a:prstGeom>
          <a:noFill/>
        </p:spPr>
        <p:txBody>
          <a:bodyPr wrap="none" lIns="0" tIns="0" rIns="0" bIns="0" rtlCol="0">
            <a:spAutoFit/>
          </a:bodyPr>
          <a:lstStyle/>
          <a:p>
            <a:pPr algn="ctr"/>
            <a:r>
              <a:rPr lang="cy-GB" sz="1200" dirty="0">
                <a:solidFill>
                  <a:srgbClr val="D80F79"/>
                </a:solidFill>
                <a:latin typeface="+mj-lt"/>
              </a:rPr>
              <a:t>40%</a:t>
            </a:r>
            <a:endParaRPr lang="en-US" sz="1200" dirty="0">
              <a:solidFill>
                <a:srgbClr val="D80F79"/>
              </a:solidFill>
              <a:latin typeface="+mj-lt"/>
            </a:endParaRPr>
          </a:p>
        </p:txBody>
      </p:sp>
      <p:sp>
        <p:nvSpPr>
          <p:cNvPr id="50" name="Freeform 17"/>
          <p:cNvSpPr>
            <a:spLocks/>
          </p:cNvSpPr>
          <p:nvPr/>
        </p:nvSpPr>
        <p:spPr bwMode="auto">
          <a:xfrm>
            <a:off x="2506661" y="3637788"/>
            <a:ext cx="573093" cy="574492"/>
          </a:xfrm>
          <a:custGeom>
            <a:avLst/>
            <a:gdLst>
              <a:gd name="T0" fmla="*/ 657 w 691"/>
              <a:gd name="T1" fmla="*/ 408 h 692"/>
              <a:gd name="T2" fmla="*/ 407 w 691"/>
              <a:gd name="T3" fmla="*/ 658 h 692"/>
              <a:gd name="T4" fmla="*/ 284 w 691"/>
              <a:gd name="T5" fmla="*/ 658 h 692"/>
              <a:gd name="T6" fmla="*/ 34 w 691"/>
              <a:gd name="T7" fmla="*/ 408 h 692"/>
              <a:gd name="T8" fmla="*/ 34 w 691"/>
              <a:gd name="T9" fmla="*/ 284 h 692"/>
              <a:gd name="T10" fmla="*/ 284 w 691"/>
              <a:gd name="T11" fmla="*/ 35 h 692"/>
              <a:gd name="T12" fmla="*/ 407 w 691"/>
              <a:gd name="T13" fmla="*/ 35 h 692"/>
              <a:gd name="T14" fmla="*/ 657 w 691"/>
              <a:gd name="T15" fmla="*/ 284 h 692"/>
              <a:gd name="T16" fmla="*/ 657 w 691"/>
              <a:gd name="T17" fmla="*/ 40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1" h="692">
                <a:moveTo>
                  <a:pt x="657" y="408"/>
                </a:moveTo>
                <a:cubicBezTo>
                  <a:pt x="407" y="658"/>
                  <a:pt x="407" y="658"/>
                  <a:pt x="407" y="658"/>
                </a:cubicBezTo>
                <a:cubicBezTo>
                  <a:pt x="373" y="692"/>
                  <a:pt x="318" y="692"/>
                  <a:pt x="284" y="658"/>
                </a:cubicBezTo>
                <a:cubicBezTo>
                  <a:pt x="34" y="408"/>
                  <a:pt x="34" y="408"/>
                  <a:pt x="34" y="408"/>
                </a:cubicBezTo>
                <a:cubicBezTo>
                  <a:pt x="0" y="374"/>
                  <a:pt x="0" y="319"/>
                  <a:pt x="34" y="284"/>
                </a:cubicBezTo>
                <a:cubicBezTo>
                  <a:pt x="284" y="35"/>
                  <a:pt x="284" y="35"/>
                  <a:pt x="284" y="35"/>
                </a:cubicBezTo>
                <a:cubicBezTo>
                  <a:pt x="318" y="0"/>
                  <a:pt x="373" y="0"/>
                  <a:pt x="407" y="35"/>
                </a:cubicBezTo>
                <a:cubicBezTo>
                  <a:pt x="657" y="284"/>
                  <a:pt x="657" y="284"/>
                  <a:pt x="657" y="284"/>
                </a:cubicBezTo>
                <a:cubicBezTo>
                  <a:pt x="691" y="319"/>
                  <a:pt x="691" y="374"/>
                  <a:pt x="657" y="408"/>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2636112" y="3845401"/>
            <a:ext cx="314190" cy="184666"/>
          </a:xfrm>
          <a:prstGeom prst="rect">
            <a:avLst/>
          </a:prstGeom>
          <a:noFill/>
        </p:spPr>
        <p:txBody>
          <a:bodyPr wrap="none" lIns="0" tIns="0" rIns="0" bIns="0" rtlCol="0">
            <a:spAutoFit/>
          </a:bodyPr>
          <a:lstStyle/>
          <a:p>
            <a:pPr algn="ctr"/>
            <a:r>
              <a:rPr lang="cy-GB" sz="1200" dirty="0">
                <a:solidFill>
                  <a:srgbClr val="0C344C"/>
                </a:solidFill>
                <a:latin typeface="+mj-lt"/>
              </a:rPr>
              <a:t>20%</a:t>
            </a:r>
            <a:endParaRPr lang="en-US" sz="1200" dirty="0">
              <a:solidFill>
                <a:srgbClr val="0C344C"/>
              </a:solidFill>
              <a:latin typeface="+mj-lt"/>
            </a:endParaRPr>
          </a:p>
        </p:txBody>
      </p:sp>
      <p:grpSp>
        <p:nvGrpSpPr>
          <p:cNvPr id="53" name="Group 20"/>
          <p:cNvGrpSpPr>
            <a:grpSpLocks noChangeAspect="1"/>
          </p:cNvGrpSpPr>
          <p:nvPr/>
        </p:nvGrpSpPr>
        <p:grpSpPr bwMode="auto">
          <a:xfrm>
            <a:off x="1897760" y="1882310"/>
            <a:ext cx="1704975" cy="990600"/>
            <a:chOff x="3560" y="1230"/>
            <a:chExt cx="1074" cy="624"/>
          </a:xfrm>
        </p:grpSpPr>
        <p:sp>
          <p:nvSpPr>
            <p:cNvPr id="56" name="Freeform 22"/>
            <p:cNvSpPr>
              <a:spLocks/>
            </p:cNvSpPr>
            <p:nvPr/>
          </p:nvSpPr>
          <p:spPr bwMode="auto">
            <a:xfrm>
              <a:off x="3560" y="1398"/>
              <a:ext cx="1074" cy="456"/>
            </a:xfrm>
            <a:custGeom>
              <a:avLst/>
              <a:gdLst>
                <a:gd name="T0" fmla="*/ 394 w 452"/>
                <a:gd name="T1" fmla="*/ 36 h 191"/>
                <a:gd name="T2" fmla="*/ 226 w 452"/>
                <a:gd name="T3" fmla="*/ 0 h 191"/>
                <a:gd name="T4" fmla="*/ 57 w 452"/>
                <a:gd name="T5" fmla="*/ 36 h 191"/>
                <a:gd name="T6" fmla="*/ 0 w 452"/>
                <a:gd name="T7" fmla="*/ 36 h 191"/>
                <a:gd name="T8" fmla="*/ 11 w 452"/>
                <a:gd name="T9" fmla="*/ 96 h 191"/>
                <a:gd name="T10" fmla="*/ 226 w 452"/>
                <a:gd name="T11" fmla="*/ 191 h 191"/>
                <a:gd name="T12" fmla="*/ 441 w 452"/>
                <a:gd name="T13" fmla="*/ 96 h 191"/>
                <a:gd name="T14" fmla="*/ 452 w 452"/>
                <a:gd name="T15" fmla="*/ 36 h 191"/>
                <a:gd name="T16" fmla="*/ 394 w 452"/>
                <a:gd name="T17" fmla="*/ 3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91">
                  <a:moveTo>
                    <a:pt x="394" y="36"/>
                  </a:moveTo>
                  <a:cubicBezTo>
                    <a:pt x="355" y="14"/>
                    <a:pt x="294" y="0"/>
                    <a:pt x="226" y="0"/>
                  </a:cubicBezTo>
                  <a:cubicBezTo>
                    <a:pt x="157" y="0"/>
                    <a:pt x="97" y="14"/>
                    <a:pt x="57" y="36"/>
                  </a:cubicBezTo>
                  <a:cubicBezTo>
                    <a:pt x="0" y="36"/>
                    <a:pt x="0" y="36"/>
                    <a:pt x="0" y="36"/>
                  </a:cubicBezTo>
                  <a:cubicBezTo>
                    <a:pt x="11" y="96"/>
                    <a:pt x="11" y="96"/>
                    <a:pt x="11" y="96"/>
                  </a:cubicBezTo>
                  <a:cubicBezTo>
                    <a:pt x="11" y="148"/>
                    <a:pt x="107" y="191"/>
                    <a:pt x="226" y="191"/>
                  </a:cubicBezTo>
                  <a:cubicBezTo>
                    <a:pt x="345" y="191"/>
                    <a:pt x="441" y="148"/>
                    <a:pt x="441" y="96"/>
                  </a:cubicBezTo>
                  <a:cubicBezTo>
                    <a:pt x="452" y="36"/>
                    <a:pt x="452" y="36"/>
                    <a:pt x="452" y="36"/>
                  </a:cubicBezTo>
                  <a:lnTo>
                    <a:pt x="394" y="3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21"/>
            <p:cNvSpPr>
              <a:spLocks noChangeArrowheads="1"/>
            </p:cNvSpPr>
            <p:nvPr/>
          </p:nvSpPr>
          <p:spPr bwMode="auto">
            <a:xfrm>
              <a:off x="3560" y="1230"/>
              <a:ext cx="1074" cy="526"/>
            </a:xfrm>
            <a:prstGeom prst="ellipse">
              <a:avLst/>
            </a:prstGeom>
            <a:gradFill flip="none" rotWithShape="1">
              <a:gsLst>
                <a:gs pos="0">
                  <a:schemeClr val="bg1">
                    <a:lumMod val="85000"/>
                  </a:schemeClr>
                </a:gs>
                <a:gs pos="100000">
                  <a:schemeClr val="bg1"/>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 name="Group 56"/>
          <p:cNvGrpSpPr/>
          <p:nvPr/>
        </p:nvGrpSpPr>
        <p:grpSpPr>
          <a:xfrm>
            <a:off x="2579495" y="2120151"/>
            <a:ext cx="341504" cy="339618"/>
            <a:chOff x="7018338" y="4656138"/>
            <a:chExt cx="287337" cy="285750"/>
          </a:xfrm>
          <a:solidFill>
            <a:srgbClr val="0C344C"/>
          </a:solidFill>
          <a:effectLst/>
        </p:grpSpPr>
        <p:sp>
          <p:nvSpPr>
            <p:cNvPr id="58" name="Freeform 4604"/>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605"/>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606"/>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4607"/>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Rounded Corners 50"/>
          <p:cNvSpPr/>
          <p:nvPr/>
        </p:nvSpPr>
        <p:spPr>
          <a:xfrm rot="2700000">
            <a:off x="876065" y="4660570"/>
            <a:ext cx="175159" cy="175159"/>
          </a:xfrm>
          <a:prstGeom prst="roundRect">
            <a:avLst>
              <a:gd name="adj" fmla="val 9141"/>
            </a:avLst>
          </a:prstGeom>
          <a:solidFill>
            <a:srgbClr val="D80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64"/>
          <p:cNvCxnSpPr/>
          <p:nvPr/>
        </p:nvCxnSpPr>
        <p:spPr>
          <a:xfrm>
            <a:off x="839788" y="4432041"/>
            <a:ext cx="3810581" cy="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sp>
        <p:nvSpPr>
          <p:cNvPr id="67" name="Rectangle: Rounded Corners 50"/>
          <p:cNvSpPr/>
          <p:nvPr/>
        </p:nvSpPr>
        <p:spPr>
          <a:xfrm rot="2700000">
            <a:off x="876065" y="5173205"/>
            <a:ext cx="175159" cy="175159"/>
          </a:xfrm>
          <a:prstGeom prst="roundRect">
            <a:avLst>
              <a:gd name="adj" fmla="val 9141"/>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Rounded Corners 50"/>
          <p:cNvSpPr/>
          <p:nvPr/>
        </p:nvSpPr>
        <p:spPr>
          <a:xfrm rot="2700000">
            <a:off x="876066" y="4660569"/>
            <a:ext cx="175159" cy="175159"/>
          </a:xfrm>
          <a:prstGeom prst="roundRect">
            <a:avLst>
              <a:gd name="adj" fmla="val 9141"/>
            </a:avLst>
          </a:prstGeom>
          <a:solidFill>
            <a:srgbClr val="D80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50"/>
          <p:cNvSpPr/>
          <p:nvPr/>
        </p:nvSpPr>
        <p:spPr>
          <a:xfrm rot="2700000">
            <a:off x="876066" y="5173204"/>
            <a:ext cx="175159" cy="175159"/>
          </a:xfrm>
          <a:prstGeom prst="roundRect">
            <a:avLst>
              <a:gd name="adj" fmla="val 9141"/>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50"/>
          <p:cNvSpPr/>
          <p:nvPr/>
        </p:nvSpPr>
        <p:spPr>
          <a:xfrm rot="2700000">
            <a:off x="2905941" y="4660568"/>
            <a:ext cx="175159" cy="175159"/>
          </a:xfrm>
          <a:prstGeom prst="roundRect">
            <a:avLst>
              <a:gd name="adj" fmla="val 9141"/>
            </a:avLst>
          </a:prstGeom>
          <a:solidFill>
            <a:srgbClr val="196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50"/>
          <p:cNvSpPr/>
          <p:nvPr/>
        </p:nvSpPr>
        <p:spPr>
          <a:xfrm rot="2700000">
            <a:off x="2905941" y="5173204"/>
            <a:ext cx="175159" cy="175159"/>
          </a:xfrm>
          <a:prstGeom prst="roundRect">
            <a:avLst>
              <a:gd name="adj" fmla="val 9141"/>
            </a:avLst>
          </a:prstGeom>
          <a:solidFill>
            <a:srgbClr val="6F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p:cNvSpPr txBox="1"/>
          <p:nvPr/>
        </p:nvSpPr>
        <p:spPr>
          <a:xfrm>
            <a:off x="1201833" y="4655814"/>
            <a:ext cx="928139" cy="184666"/>
          </a:xfrm>
          <a:prstGeom prst="rect">
            <a:avLst/>
          </a:prstGeom>
          <a:noFill/>
        </p:spPr>
        <p:txBody>
          <a:bodyPr wrap="none" lIns="0" tIns="0" rIns="0" bIns="0" rtlCol="0">
            <a:spAutoFit/>
          </a:bodyPr>
          <a:lstStyle/>
          <a:p>
            <a:r>
              <a:rPr lang="cy-GB" sz="1200" dirty="0">
                <a:solidFill>
                  <a:srgbClr val="D80F79"/>
                </a:solidFill>
                <a:latin typeface="+mj-lt"/>
              </a:rPr>
              <a:t>Lorem ipsum</a:t>
            </a:r>
            <a:endParaRPr lang="en-US" sz="1200" dirty="0">
              <a:solidFill>
                <a:srgbClr val="D80F79"/>
              </a:solidFill>
              <a:latin typeface="+mj-lt"/>
            </a:endParaRPr>
          </a:p>
        </p:txBody>
      </p:sp>
      <p:sp>
        <p:nvSpPr>
          <p:cNvPr id="73" name="TextBox 72"/>
          <p:cNvSpPr txBox="1"/>
          <p:nvPr/>
        </p:nvSpPr>
        <p:spPr>
          <a:xfrm>
            <a:off x="1201833" y="5168450"/>
            <a:ext cx="928139" cy="184666"/>
          </a:xfrm>
          <a:prstGeom prst="rect">
            <a:avLst/>
          </a:prstGeom>
          <a:noFill/>
        </p:spPr>
        <p:txBody>
          <a:bodyPr wrap="none" lIns="0" tIns="0" rIns="0" bIns="0" rtlCol="0">
            <a:spAutoFit/>
          </a:bodyPr>
          <a:lstStyle/>
          <a:p>
            <a:r>
              <a:rPr lang="cy-GB" sz="1200" dirty="0">
                <a:solidFill>
                  <a:srgbClr val="0C344C"/>
                </a:solidFill>
                <a:latin typeface="+mj-lt"/>
              </a:rPr>
              <a:t>Lorem ipsum</a:t>
            </a:r>
            <a:endParaRPr lang="en-US" sz="1200" dirty="0">
              <a:solidFill>
                <a:srgbClr val="0C344C"/>
              </a:solidFill>
              <a:latin typeface="+mj-lt"/>
            </a:endParaRPr>
          </a:p>
        </p:txBody>
      </p:sp>
      <p:sp>
        <p:nvSpPr>
          <p:cNvPr id="74" name="TextBox 73"/>
          <p:cNvSpPr txBox="1"/>
          <p:nvPr/>
        </p:nvSpPr>
        <p:spPr>
          <a:xfrm>
            <a:off x="3225924" y="4650643"/>
            <a:ext cx="928139" cy="184666"/>
          </a:xfrm>
          <a:prstGeom prst="rect">
            <a:avLst/>
          </a:prstGeom>
          <a:noFill/>
        </p:spPr>
        <p:txBody>
          <a:bodyPr wrap="none" lIns="0" tIns="0" rIns="0" bIns="0" rtlCol="0">
            <a:spAutoFit/>
          </a:bodyPr>
          <a:lstStyle/>
          <a:p>
            <a:r>
              <a:rPr lang="cy-GB" sz="1200" dirty="0">
                <a:solidFill>
                  <a:srgbClr val="19627F"/>
                </a:solidFill>
                <a:latin typeface="+mj-lt"/>
              </a:rPr>
              <a:t>Lorem ipsum</a:t>
            </a:r>
            <a:endParaRPr lang="en-US" sz="1200" dirty="0">
              <a:solidFill>
                <a:srgbClr val="19627F"/>
              </a:solidFill>
              <a:latin typeface="+mj-lt"/>
            </a:endParaRPr>
          </a:p>
        </p:txBody>
      </p:sp>
      <p:sp>
        <p:nvSpPr>
          <p:cNvPr id="75" name="TextBox 74"/>
          <p:cNvSpPr txBox="1"/>
          <p:nvPr/>
        </p:nvSpPr>
        <p:spPr>
          <a:xfrm>
            <a:off x="3225924" y="5168450"/>
            <a:ext cx="928139" cy="184666"/>
          </a:xfrm>
          <a:prstGeom prst="rect">
            <a:avLst/>
          </a:prstGeom>
          <a:noFill/>
        </p:spPr>
        <p:txBody>
          <a:bodyPr wrap="none" lIns="0" tIns="0" rIns="0" bIns="0" rtlCol="0">
            <a:spAutoFit/>
          </a:bodyPr>
          <a:lstStyle/>
          <a:p>
            <a:r>
              <a:rPr lang="cy-GB" sz="1200" dirty="0">
                <a:solidFill>
                  <a:srgbClr val="6F878C"/>
                </a:solidFill>
                <a:latin typeface="+mj-lt"/>
              </a:rPr>
              <a:t>Lorem ipsum</a:t>
            </a:r>
            <a:endParaRPr lang="en-US" sz="1200" dirty="0">
              <a:solidFill>
                <a:srgbClr val="6F878C"/>
              </a:solidFill>
              <a:latin typeface="+mj-lt"/>
            </a:endParaRPr>
          </a:p>
        </p:txBody>
      </p:sp>
      <p:grpSp>
        <p:nvGrpSpPr>
          <p:cNvPr id="76" name="Group 75"/>
          <p:cNvGrpSpPr/>
          <p:nvPr/>
        </p:nvGrpSpPr>
        <p:grpSpPr>
          <a:xfrm>
            <a:off x="4950430" y="1684996"/>
            <a:ext cx="578721" cy="620053"/>
            <a:chOff x="10464800" y="1382713"/>
            <a:chExt cx="266701" cy="285750"/>
          </a:xfrm>
          <a:solidFill>
            <a:srgbClr val="19627F"/>
          </a:solidFill>
          <a:effectLst/>
        </p:grpSpPr>
        <p:sp>
          <p:nvSpPr>
            <p:cNvPr id="77" name="Freeform 4133"/>
            <p:cNvSpPr>
              <a:spLocks noEditPoints="1"/>
            </p:cNvSpPr>
            <p:nvPr/>
          </p:nvSpPr>
          <p:spPr bwMode="auto">
            <a:xfrm>
              <a:off x="10464800" y="1487488"/>
              <a:ext cx="230188" cy="180975"/>
            </a:xfrm>
            <a:custGeom>
              <a:avLst/>
              <a:gdLst>
                <a:gd name="T0" fmla="*/ 210 w 721"/>
                <a:gd name="T1" fmla="*/ 420 h 570"/>
                <a:gd name="T2" fmla="*/ 511 w 721"/>
                <a:gd name="T3" fmla="*/ 150 h 570"/>
                <a:gd name="T4" fmla="*/ 706 w 721"/>
                <a:gd name="T5" fmla="*/ 0 h 570"/>
                <a:gd name="T6" fmla="*/ 556 w 721"/>
                <a:gd name="T7" fmla="*/ 60 h 570"/>
                <a:gd name="T8" fmla="*/ 554 w 721"/>
                <a:gd name="T9" fmla="*/ 72 h 570"/>
                <a:gd name="T10" fmla="*/ 547 w 721"/>
                <a:gd name="T11" fmla="*/ 80 h 570"/>
                <a:gd name="T12" fmla="*/ 538 w 721"/>
                <a:gd name="T13" fmla="*/ 88 h 570"/>
                <a:gd name="T14" fmla="*/ 526 w 721"/>
                <a:gd name="T15" fmla="*/ 90 h 570"/>
                <a:gd name="T16" fmla="*/ 514 w 721"/>
                <a:gd name="T17" fmla="*/ 87 h 570"/>
                <a:gd name="T18" fmla="*/ 505 w 721"/>
                <a:gd name="T19" fmla="*/ 80 h 570"/>
                <a:gd name="T20" fmla="*/ 498 w 721"/>
                <a:gd name="T21" fmla="*/ 72 h 570"/>
                <a:gd name="T22" fmla="*/ 496 w 721"/>
                <a:gd name="T23" fmla="*/ 60 h 570"/>
                <a:gd name="T24" fmla="*/ 225 w 721"/>
                <a:gd name="T25" fmla="*/ 0 h 570"/>
                <a:gd name="T26" fmla="*/ 225 w 721"/>
                <a:gd name="T27" fmla="*/ 65 h 570"/>
                <a:gd name="T28" fmla="*/ 221 w 721"/>
                <a:gd name="T29" fmla="*/ 76 h 570"/>
                <a:gd name="T30" fmla="*/ 212 w 721"/>
                <a:gd name="T31" fmla="*/ 85 h 570"/>
                <a:gd name="T32" fmla="*/ 201 w 721"/>
                <a:gd name="T33" fmla="*/ 89 h 570"/>
                <a:gd name="T34" fmla="*/ 189 w 721"/>
                <a:gd name="T35" fmla="*/ 89 h 570"/>
                <a:gd name="T36" fmla="*/ 179 w 721"/>
                <a:gd name="T37" fmla="*/ 85 h 570"/>
                <a:gd name="T38" fmla="*/ 170 w 721"/>
                <a:gd name="T39" fmla="*/ 76 h 570"/>
                <a:gd name="T40" fmla="*/ 166 w 721"/>
                <a:gd name="T41" fmla="*/ 65 h 570"/>
                <a:gd name="T42" fmla="*/ 165 w 721"/>
                <a:gd name="T43" fmla="*/ 0 h 570"/>
                <a:gd name="T44" fmla="*/ 11 w 721"/>
                <a:gd name="T45" fmla="*/ 0 h 570"/>
                <a:gd name="T46" fmla="*/ 6 w 721"/>
                <a:gd name="T47" fmla="*/ 2 h 570"/>
                <a:gd name="T48" fmla="*/ 3 w 721"/>
                <a:gd name="T49" fmla="*/ 6 h 570"/>
                <a:gd name="T50" fmla="*/ 0 w 721"/>
                <a:gd name="T51" fmla="*/ 12 h 570"/>
                <a:gd name="T52" fmla="*/ 0 w 721"/>
                <a:gd name="T53" fmla="*/ 555 h 570"/>
                <a:gd name="T54" fmla="*/ 1 w 721"/>
                <a:gd name="T55" fmla="*/ 562 h 570"/>
                <a:gd name="T56" fmla="*/ 4 w 721"/>
                <a:gd name="T57" fmla="*/ 566 h 570"/>
                <a:gd name="T58" fmla="*/ 9 w 721"/>
                <a:gd name="T59" fmla="*/ 569 h 570"/>
                <a:gd name="T60" fmla="*/ 15 w 721"/>
                <a:gd name="T61" fmla="*/ 570 h 570"/>
                <a:gd name="T62" fmla="*/ 709 w 721"/>
                <a:gd name="T63" fmla="*/ 570 h 570"/>
                <a:gd name="T64" fmla="*/ 715 w 721"/>
                <a:gd name="T65" fmla="*/ 568 h 570"/>
                <a:gd name="T66" fmla="*/ 719 w 721"/>
                <a:gd name="T67" fmla="*/ 564 h 570"/>
                <a:gd name="T68" fmla="*/ 721 w 721"/>
                <a:gd name="T69" fmla="*/ 559 h 570"/>
                <a:gd name="T70" fmla="*/ 721 w 721"/>
                <a:gd name="T71" fmla="*/ 15 h 570"/>
                <a:gd name="T72" fmla="*/ 720 w 721"/>
                <a:gd name="T73" fmla="*/ 9 h 570"/>
                <a:gd name="T74" fmla="*/ 717 w 721"/>
                <a:gd name="T75" fmla="*/ 4 h 570"/>
                <a:gd name="T76" fmla="*/ 713 w 721"/>
                <a:gd name="T77" fmla="*/ 1 h 570"/>
                <a:gd name="T78" fmla="*/ 706 w 72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1" h="570">
                  <a:moveTo>
                    <a:pt x="511" y="420"/>
                  </a:moveTo>
                  <a:lnTo>
                    <a:pt x="210" y="420"/>
                  </a:lnTo>
                  <a:lnTo>
                    <a:pt x="210" y="150"/>
                  </a:lnTo>
                  <a:lnTo>
                    <a:pt x="511" y="150"/>
                  </a:lnTo>
                  <a:lnTo>
                    <a:pt x="511" y="420"/>
                  </a:lnTo>
                  <a:close/>
                  <a:moveTo>
                    <a:pt x="706" y="0"/>
                  </a:moveTo>
                  <a:lnTo>
                    <a:pt x="556" y="0"/>
                  </a:lnTo>
                  <a:lnTo>
                    <a:pt x="556" y="60"/>
                  </a:lnTo>
                  <a:lnTo>
                    <a:pt x="555" y="65"/>
                  </a:lnTo>
                  <a:lnTo>
                    <a:pt x="554" y="72"/>
                  </a:lnTo>
                  <a:lnTo>
                    <a:pt x="551" y="76"/>
                  </a:lnTo>
                  <a:lnTo>
                    <a:pt x="547" y="80"/>
                  </a:lnTo>
                  <a:lnTo>
                    <a:pt x="543" y="85"/>
                  </a:lnTo>
                  <a:lnTo>
                    <a:pt x="538" y="88"/>
                  </a:lnTo>
                  <a:lnTo>
                    <a:pt x="532" y="89"/>
                  </a:lnTo>
                  <a:lnTo>
                    <a:pt x="526" y="90"/>
                  </a:lnTo>
                  <a:lnTo>
                    <a:pt x="520" y="89"/>
                  </a:lnTo>
                  <a:lnTo>
                    <a:pt x="514" y="87"/>
                  </a:lnTo>
                  <a:lnTo>
                    <a:pt x="509" y="85"/>
                  </a:lnTo>
                  <a:lnTo>
                    <a:pt x="505" y="80"/>
                  </a:lnTo>
                  <a:lnTo>
                    <a:pt x="501" y="76"/>
                  </a:lnTo>
                  <a:lnTo>
                    <a:pt x="498" y="72"/>
                  </a:lnTo>
                  <a:lnTo>
                    <a:pt x="496" y="65"/>
                  </a:lnTo>
                  <a:lnTo>
                    <a:pt x="496" y="60"/>
                  </a:lnTo>
                  <a:lnTo>
                    <a:pt x="496" y="0"/>
                  </a:lnTo>
                  <a:lnTo>
                    <a:pt x="225" y="0"/>
                  </a:lnTo>
                  <a:lnTo>
                    <a:pt x="226" y="60"/>
                  </a:lnTo>
                  <a:lnTo>
                    <a:pt x="225" y="65"/>
                  </a:lnTo>
                  <a:lnTo>
                    <a:pt x="223" y="72"/>
                  </a:lnTo>
                  <a:lnTo>
                    <a:pt x="221" y="76"/>
                  </a:lnTo>
                  <a:lnTo>
                    <a:pt x="216" y="80"/>
                  </a:lnTo>
                  <a:lnTo>
                    <a:pt x="212" y="85"/>
                  </a:lnTo>
                  <a:lnTo>
                    <a:pt x="207" y="88"/>
                  </a:lnTo>
                  <a:lnTo>
                    <a:pt x="201" y="89"/>
                  </a:lnTo>
                  <a:lnTo>
                    <a:pt x="195" y="90"/>
                  </a:lnTo>
                  <a:lnTo>
                    <a:pt x="189" y="89"/>
                  </a:lnTo>
                  <a:lnTo>
                    <a:pt x="184" y="87"/>
                  </a:lnTo>
                  <a:lnTo>
                    <a:pt x="179" y="85"/>
                  </a:lnTo>
                  <a:lnTo>
                    <a:pt x="174" y="80"/>
                  </a:lnTo>
                  <a:lnTo>
                    <a:pt x="170" y="76"/>
                  </a:lnTo>
                  <a:lnTo>
                    <a:pt x="168" y="72"/>
                  </a:lnTo>
                  <a:lnTo>
                    <a:pt x="166" y="65"/>
                  </a:lnTo>
                  <a:lnTo>
                    <a:pt x="165" y="60"/>
                  </a:lnTo>
                  <a:lnTo>
                    <a:pt x="165" y="0"/>
                  </a:lnTo>
                  <a:lnTo>
                    <a:pt x="15" y="0"/>
                  </a:lnTo>
                  <a:lnTo>
                    <a:pt x="11" y="0"/>
                  </a:lnTo>
                  <a:lnTo>
                    <a:pt x="9" y="1"/>
                  </a:lnTo>
                  <a:lnTo>
                    <a:pt x="6" y="2"/>
                  </a:lnTo>
                  <a:lnTo>
                    <a:pt x="4" y="4"/>
                  </a:lnTo>
                  <a:lnTo>
                    <a:pt x="3" y="6"/>
                  </a:lnTo>
                  <a:lnTo>
                    <a:pt x="1" y="9"/>
                  </a:lnTo>
                  <a:lnTo>
                    <a:pt x="0" y="12"/>
                  </a:lnTo>
                  <a:lnTo>
                    <a:pt x="0" y="15"/>
                  </a:lnTo>
                  <a:lnTo>
                    <a:pt x="0" y="555"/>
                  </a:lnTo>
                  <a:lnTo>
                    <a:pt x="1" y="559"/>
                  </a:lnTo>
                  <a:lnTo>
                    <a:pt x="1" y="562"/>
                  </a:lnTo>
                  <a:lnTo>
                    <a:pt x="3" y="564"/>
                  </a:lnTo>
                  <a:lnTo>
                    <a:pt x="4" y="566"/>
                  </a:lnTo>
                  <a:lnTo>
                    <a:pt x="6" y="568"/>
                  </a:lnTo>
                  <a:lnTo>
                    <a:pt x="9" y="569"/>
                  </a:lnTo>
                  <a:lnTo>
                    <a:pt x="11" y="570"/>
                  </a:lnTo>
                  <a:lnTo>
                    <a:pt x="15" y="570"/>
                  </a:lnTo>
                  <a:lnTo>
                    <a:pt x="706" y="570"/>
                  </a:lnTo>
                  <a:lnTo>
                    <a:pt x="709" y="570"/>
                  </a:lnTo>
                  <a:lnTo>
                    <a:pt x="713" y="569"/>
                  </a:lnTo>
                  <a:lnTo>
                    <a:pt x="715" y="568"/>
                  </a:lnTo>
                  <a:lnTo>
                    <a:pt x="717" y="566"/>
                  </a:lnTo>
                  <a:lnTo>
                    <a:pt x="719" y="564"/>
                  </a:lnTo>
                  <a:lnTo>
                    <a:pt x="720" y="562"/>
                  </a:lnTo>
                  <a:lnTo>
                    <a:pt x="721" y="559"/>
                  </a:lnTo>
                  <a:lnTo>
                    <a:pt x="721" y="555"/>
                  </a:lnTo>
                  <a:lnTo>
                    <a:pt x="721" y="15"/>
                  </a:lnTo>
                  <a:lnTo>
                    <a:pt x="721" y="12"/>
                  </a:lnTo>
                  <a:lnTo>
                    <a:pt x="720" y="9"/>
                  </a:lnTo>
                  <a:lnTo>
                    <a:pt x="719" y="6"/>
                  </a:lnTo>
                  <a:lnTo>
                    <a:pt x="717" y="4"/>
                  </a:lnTo>
                  <a:lnTo>
                    <a:pt x="715" y="2"/>
                  </a:lnTo>
                  <a:lnTo>
                    <a:pt x="713" y="1"/>
                  </a:lnTo>
                  <a:lnTo>
                    <a:pt x="709" y="0"/>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134"/>
            <p:cNvSpPr>
              <a:spLocks/>
            </p:cNvSpPr>
            <p:nvPr/>
          </p:nvSpPr>
          <p:spPr bwMode="auto">
            <a:xfrm>
              <a:off x="10521950" y="1382713"/>
              <a:ext cx="115888" cy="128588"/>
            </a:xfrm>
            <a:custGeom>
              <a:avLst/>
              <a:gdLst>
                <a:gd name="T0" fmla="*/ 0 w 361"/>
                <a:gd name="T1" fmla="*/ 391 h 406"/>
                <a:gd name="T2" fmla="*/ 2 w 361"/>
                <a:gd name="T3" fmla="*/ 396 h 406"/>
                <a:gd name="T4" fmla="*/ 5 w 361"/>
                <a:gd name="T5" fmla="*/ 402 h 406"/>
                <a:gd name="T6" fmla="*/ 9 w 361"/>
                <a:gd name="T7" fmla="*/ 405 h 406"/>
                <a:gd name="T8" fmla="*/ 15 w 361"/>
                <a:gd name="T9" fmla="*/ 406 h 406"/>
                <a:gd name="T10" fmla="*/ 21 w 361"/>
                <a:gd name="T11" fmla="*/ 405 h 406"/>
                <a:gd name="T12" fmla="*/ 26 w 361"/>
                <a:gd name="T13" fmla="*/ 402 h 406"/>
                <a:gd name="T14" fmla="*/ 29 w 361"/>
                <a:gd name="T15" fmla="*/ 396 h 406"/>
                <a:gd name="T16" fmla="*/ 30 w 361"/>
                <a:gd name="T17" fmla="*/ 391 h 406"/>
                <a:gd name="T18" fmla="*/ 30 w 361"/>
                <a:gd name="T19" fmla="*/ 169 h 406"/>
                <a:gd name="T20" fmla="*/ 34 w 361"/>
                <a:gd name="T21" fmla="*/ 140 h 406"/>
                <a:gd name="T22" fmla="*/ 44 w 361"/>
                <a:gd name="T23" fmla="*/ 113 h 406"/>
                <a:gd name="T24" fmla="*/ 59 w 361"/>
                <a:gd name="T25" fmla="*/ 89 h 406"/>
                <a:gd name="T26" fmla="*/ 80 w 361"/>
                <a:gd name="T27" fmla="*/ 67 h 406"/>
                <a:gd name="T28" fmla="*/ 105 w 361"/>
                <a:gd name="T29" fmla="*/ 50 h 406"/>
                <a:gd name="T30" fmla="*/ 132 w 361"/>
                <a:gd name="T31" fmla="*/ 37 h 406"/>
                <a:gd name="T32" fmla="*/ 162 w 361"/>
                <a:gd name="T33" fmla="*/ 31 h 406"/>
                <a:gd name="T34" fmla="*/ 179 w 361"/>
                <a:gd name="T35" fmla="*/ 30 h 406"/>
                <a:gd name="T36" fmla="*/ 191 w 361"/>
                <a:gd name="T37" fmla="*/ 31 h 406"/>
                <a:gd name="T38" fmla="*/ 213 w 361"/>
                <a:gd name="T39" fmla="*/ 34 h 406"/>
                <a:gd name="T40" fmla="*/ 226 w 361"/>
                <a:gd name="T41" fmla="*/ 37 h 406"/>
                <a:gd name="T42" fmla="*/ 236 w 361"/>
                <a:gd name="T43" fmla="*/ 41 h 406"/>
                <a:gd name="T44" fmla="*/ 253 w 361"/>
                <a:gd name="T45" fmla="*/ 48 h 406"/>
                <a:gd name="T46" fmla="*/ 269 w 361"/>
                <a:gd name="T47" fmla="*/ 59 h 406"/>
                <a:gd name="T48" fmla="*/ 284 w 361"/>
                <a:gd name="T49" fmla="*/ 71 h 406"/>
                <a:gd name="T50" fmla="*/ 291 w 361"/>
                <a:gd name="T51" fmla="*/ 77 h 406"/>
                <a:gd name="T52" fmla="*/ 301 w 361"/>
                <a:gd name="T53" fmla="*/ 89 h 406"/>
                <a:gd name="T54" fmla="*/ 316 w 361"/>
                <a:gd name="T55" fmla="*/ 113 h 406"/>
                <a:gd name="T56" fmla="*/ 327 w 361"/>
                <a:gd name="T57" fmla="*/ 141 h 406"/>
                <a:gd name="T58" fmla="*/ 331 w 361"/>
                <a:gd name="T59" fmla="*/ 170 h 406"/>
                <a:gd name="T60" fmla="*/ 331 w 361"/>
                <a:gd name="T61" fmla="*/ 331 h 406"/>
                <a:gd name="T62" fmla="*/ 331 w 361"/>
                <a:gd name="T63" fmla="*/ 393 h 406"/>
                <a:gd name="T64" fmla="*/ 333 w 361"/>
                <a:gd name="T65" fmla="*/ 399 h 406"/>
                <a:gd name="T66" fmla="*/ 337 w 361"/>
                <a:gd name="T67" fmla="*/ 403 h 406"/>
                <a:gd name="T68" fmla="*/ 343 w 361"/>
                <a:gd name="T69" fmla="*/ 405 h 406"/>
                <a:gd name="T70" fmla="*/ 349 w 361"/>
                <a:gd name="T71" fmla="*/ 405 h 406"/>
                <a:gd name="T72" fmla="*/ 355 w 361"/>
                <a:gd name="T73" fmla="*/ 403 h 406"/>
                <a:gd name="T74" fmla="*/ 359 w 361"/>
                <a:gd name="T75" fmla="*/ 400 h 406"/>
                <a:gd name="T76" fmla="*/ 361 w 361"/>
                <a:gd name="T77" fmla="*/ 394 h 406"/>
                <a:gd name="T78" fmla="*/ 361 w 361"/>
                <a:gd name="T79" fmla="*/ 186 h 406"/>
                <a:gd name="T80" fmla="*/ 360 w 361"/>
                <a:gd name="T81" fmla="*/ 158 h 406"/>
                <a:gd name="T82" fmla="*/ 355 w 361"/>
                <a:gd name="T83" fmla="*/ 132 h 406"/>
                <a:gd name="T84" fmla="*/ 346 w 361"/>
                <a:gd name="T85" fmla="*/ 106 h 406"/>
                <a:gd name="T86" fmla="*/ 332 w 361"/>
                <a:gd name="T87" fmla="*/ 82 h 406"/>
                <a:gd name="T88" fmla="*/ 313 w 361"/>
                <a:gd name="T89" fmla="*/ 57 h 406"/>
                <a:gd name="T90" fmla="*/ 285 w 361"/>
                <a:gd name="T91" fmla="*/ 33 h 406"/>
                <a:gd name="T92" fmla="*/ 254 w 361"/>
                <a:gd name="T93" fmla="*/ 16 h 406"/>
                <a:gd name="T94" fmla="*/ 220 w 361"/>
                <a:gd name="T95" fmla="*/ 4 h 406"/>
                <a:gd name="T96" fmla="*/ 184 w 361"/>
                <a:gd name="T97" fmla="*/ 0 h 406"/>
                <a:gd name="T98" fmla="*/ 180 w 361"/>
                <a:gd name="T99" fmla="*/ 0 h 406"/>
                <a:gd name="T100" fmla="*/ 173 w 361"/>
                <a:gd name="T101" fmla="*/ 0 h 406"/>
                <a:gd name="T102" fmla="*/ 138 w 361"/>
                <a:gd name="T103" fmla="*/ 5 h 406"/>
                <a:gd name="T104" fmla="*/ 105 w 361"/>
                <a:gd name="T105" fmla="*/ 16 h 406"/>
                <a:gd name="T106" fmla="*/ 74 w 361"/>
                <a:gd name="T107" fmla="*/ 34 h 406"/>
                <a:gd name="T108" fmla="*/ 47 w 361"/>
                <a:gd name="T109" fmla="*/ 57 h 406"/>
                <a:gd name="T110" fmla="*/ 26 w 361"/>
                <a:gd name="T111" fmla="*/ 86 h 406"/>
                <a:gd name="T112" fmla="*/ 11 w 361"/>
                <a:gd name="T113" fmla="*/ 117 h 406"/>
                <a:gd name="T114" fmla="*/ 2 w 361"/>
                <a:gd name="T115" fmla="*/ 151 h 406"/>
                <a:gd name="T116" fmla="*/ 0 w 361"/>
                <a:gd name="T117" fmla="*/ 185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1" h="406">
                  <a:moveTo>
                    <a:pt x="0" y="331"/>
                  </a:moveTo>
                  <a:lnTo>
                    <a:pt x="0" y="391"/>
                  </a:lnTo>
                  <a:lnTo>
                    <a:pt x="1" y="393"/>
                  </a:lnTo>
                  <a:lnTo>
                    <a:pt x="2" y="396"/>
                  </a:lnTo>
                  <a:lnTo>
                    <a:pt x="3" y="399"/>
                  </a:lnTo>
                  <a:lnTo>
                    <a:pt x="5" y="402"/>
                  </a:lnTo>
                  <a:lnTo>
                    <a:pt x="7" y="403"/>
                  </a:lnTo>
                  <a:lnTo>
                    <a:pt x="9" y="405"/>
                  </a:lnTo>
                  <a:lnTo>
                    <a:pt x="13" y="405"/>
                  </a:lnTo>
                  <a:lnTo>
                    <a:pt x="15" y="406"/>
                  </a:lnTo>
                  <a:lnTo>
                    <a:pt x="18" y="405"/>
                  </a:lnTo>
                  <a:lnTo>
                    <a:pt x="21" y="405"/>
                  </a:lnTo>
                  <a:lnTo>
                    <a:pt x="23" y="403"/>
                  </a:lnTo>
                  <a:lnTo>
                    <a:pt x="26" y="402"/>
                  </a:lnTo>
                  <a:lnTo>
                    <a:pt x="28" y="400"/>
                  </a:lnTo>
                  <a:lnTo>
                    <a:pt x="29" y="396"/>
                  </a:lnTo>
                  <a:lnTo>
                    <a:pt x="30" y="394"/>
                  </a:lnTo>
                  <a:lnTo>
                    <a:pt x="30" y="391"/>
                  </a:lnTo>
                  <a:lnTo>
                    <a:pt x="30" y="184"/>
                  </a:lnTo>
                  <a:lnTo>
                    <a:pt x="30" y="169"/>
                  </a:lnTo>
                  <a:lnTo>
                    <a:pt x="32" y="155"/>
                  </a:lnTo>
                  <a:lnTo>
                    <a:pt x="34" y="140"/>
                  </a:lnTo>
                  <a:lnTo>
                    <a:pt x="38" y="127"/>
                  </a:lnTo>
                  <a:lnTo>
                    <a:pt x="44" y="113"/>
                  </a:lnTo>
                  <a:lnTo>
                    <a:pt x="51" y="101"/>
                  </a:lnTo>
                  <a:lnTo>
                    <a:pt x="59" y="89"/>
                  </a:lnTo>
                  <a:lnTo>
                    <a:pt x="68" y="78"/>
                  </a:lnTo>
                  <a:lnTo>
                    <a:pt x="80" y="67"/>
                  </a:lnTo>
                  <a:lnTo>
                    <a:pt x="92" y="58"/>
                  </a:lnTo>
                  <a:lnTo>
                    <a:pt x="105" y="50"/>
                  </a:lnTo>
                  <a:lnTo>
                    <a:pt x="118" y="43"/>
                  </a:lnTo>
                  <a:lnTo>
                    <a:pt x="132" y="37"/>
                  </a:lnTo>
                  <a:lnTo>
                    <a:pt x="147" y="34"/>
                  </a:lnTo>
                  <a:lnTo>
                    <a:pt x="162" y="31"/>
                  </a:lnTo>
                  <a:lnTo>
                    <a:pt x="177" y="30"/>
                  </a:lnTo>
                  <a:lnTo>
                    <a:pt x="179" y="30"/>
                  </a:lnTo>
                  <a:lnTo>
                    <a:pt x="180" y="30"/>
                  </a:lnTo>
                  <a:lnTo>
                    <a:pt x="191" y="31"/>
                  </a:lnTo>
                  <a:lnTo>
                    <a:pt x="200" y="32"/>
                  </a:lnTo>
                  <a:lnTo>
                    <a:pt x="213" y="34"/>
                  </a:lnTo>
                  <a:lnTo>
                    <a:pt x="226" y="37"/>
                  </a:lnTo>
                  <a:lnTo>
                    <a:pt x="226" y="37"/>
                  </a:lnTo>
                  <a:lnTo>
                    <a:pt x="226" y="37"/>
                  </a:lnTo>
                  <a:lnTo>
                    <a:pt x="236" y="41"/>
                  </a:lnTo>
                  <a:lnTo>
                    <a:pt x="244" y="44"/>
                  </a:lnTo>
                  <a:lnTo>
                    <a:pt x="253" y="48"/>
                  </a:lnTo>
                  <a:lnTo>
                    <a:pt x="261" y="53"/>
                  </a:lnTo>
                  <a:lnTo>
                    <a:pt x="269" y="59"/>
                  </a:lnTo>
                  <a:lnTo>
                    <a:pt x="276" y="64"/>
                  </a:lnTo>
                  <a:lnTo>
                    <a:pt x="284" y="71"/>
                  </a:lnTo>
                  <a:lnTo>
                    <a:pt x="290" y="77"/>
                  </a:lnTo>
                  <a:lnTo>
                    <a:pt x="291" y="77"/>
                  </a:lnTo>
                  <a:lnTo>
                    <a:pt x="291" y="78"/>
                  </a:lnTo>
                  <a:lnTo>
                    <a:pt x="301" y="89"/>
                  </a:lnTo>
                  <a:lnTo>
                    <a:pt x="310" y="102"/>
                  </a:lnTo>
                  <a:lnTo>
                    <a:pt x="316" y="113"/>
                  </a:lnTo>
                  <a:lnTo>
                    <a:pt x="322" y="127"/>
                  </a:lnTo>
                  <a:lnTo>
                    <a:pt x="327" y="141"/>
                  </a:lnTo>
                  <a:lnTo>
                    <a:pt x="329" y="155"/>
                  </a:lnTo>
                  <a:lnTo>
                    <a:pt x="331" y="170"/>
                  </a:lnTo>
                  <a:lnTo>
                    <a:pt x="331" y="185"/>
                  </a:lnTo>
                  <a:lnTo>
                    <a:pt x="331" y="331"/>
                  </a:lnTo>
                  <a:lnTo>
                    <a:pt x="331" y="391"/>
                  </a:lnTo>
                  <a:lnTo>
                    <a:pt x="331" y="393"/>
                  </a:lnTo>
                  <a:lnTo>
                    <a:pt x="332" y="396"/>
                  </a:lnTo>
                  <a:lnTo>
                    <a:pt x="333" y="399"/>
                  </a:lnTo>
                  <a:lnTo>
                    <a:pt x="335" y="402"/>
                  </a:lnTo>
                  <a:lnTo>
                    <a:pt x="337" y="403"/>
                  </a:lnTo>
                  <a:lnTo>
                    <a:pt x="340" y="405"/>
                  </a:lnTo>
                  <a:lnTo>
                    <a:pt x="343" y="405"/>
                  </a:lnTo>
                  <a:lnTo>
                    <a:pt x="346" y="406"/>
                  </a:lnTo>
                  <a:lnTo>
                    <a:pt x="349" y="405"/>
                  </a:lnTo>
                  <a:lnTo>
                    <a:pt x="351" y="405"/>
                  </a:lnTo>
                  <a:lnTo>
                    <a:pt x="355" y="403"/>
                  </a:lnTo>
                  <a:lnTo>
                    <a:pt x="357" y="402"/>
                  </a:lnTo>
                  <a:lnTo>
                    <a:pt x="359" y="400"/>
                  </a:lnTo>
                  <a:lnTo>
                    <a:pt x="360" y="396"/>
                  </a:lnTo>
                  <a:lnTo>
                    <a:pt x="361" y="394"/>
                  </a:lnTo>
                  <a:lnTo>
                    <a:pt x="361" y="391"/>
                  </a:lnTo>
                  <a:lnTo>
                    <a:pt x="361" y="186"/>
                  </a:lnTo>
                  <a:lnTo>
                    <a:pt x="361" y="172"/>
                  </a:lnTo>
                  <a:lnTo>
                    <a:pt x="360" y="158"/>
                  </a:lnTo>
                  <a:lnTo>
                    <a:pt x="358" y="145"/>
                  </a:lnTo>
                  <a:lnTo>
                    <a:pt x="355" y="132"/>
                  </a:lnTo>
                  <a:lnTo>
                    <a:pt x="351" y="119"/>
                  </a:lnTo>
                  <a:lnTo>
                    <a:pt x="346" y="106"/>
                  </a:lnTo>
                  <a:lnTo>
                    <a:pt x="340" y="94"/>
                  </a:lnTo>
                  <a:lnTo>
                    <a:pt x="332" y="82"/>
                  </a:lnTo>
                  <a:lnTo>
                    <a:pt x="323" y="68"/>
                  </a:lnTo>
                  <a:lnTo>
                    <a:pt x="313" y="57"/>
                  </a:lnTo>
                  <a:lnTo>
                    <a:pt x="300" y="44"/>
                  </a:lnTo>
                  <a:lnTo>
                    <a:pt x="285" y="33"/>
                  </a:lnTo>
                  <a:lnTo>
                    <a:pt x="270" y="23"/>
                  </a:lnTo>
                  <a:lnTo>
                    <a:pt x="254" y="16"/>
                  </a:lnTo>
                  <a:lnTo>
                    <a:pt x="237" y="9"/>
                  </a:lnTo>
                  <a:lnTo>
                    <a:pt x="220" y="4"/>
                  </a:lnTo>
                  <a:lnTo>
                    <a:pt x="202" y="2"/>
                  </a:lnTo>
                  <a:lnTo>
                    <a:pt x="184" y="0"/>
                  </a:lnTo>
                  <a:lnTo>
                    <a:pt x="182" y="0"/>
                  </a:lnTo>
                  <a:lnTo>
                    <a:pt x="180" y="0"/>
                  </a:lnTo>
                  <a:lnTo>
                    <a:pt x="177" y="0"/>
                  </a:lnTo>
                  <a:lnTo>
                    <a:pt x="173" y="0"/>
                  </a:lnTo>
                  <a:lnTo>
                    <a:pt x="155" y="2"/>
                  </a:lnTo>
                  <a:lnTo>
                    <a:pt x="138" y="5"/>
                  </a:lnTo>
                  <a:lnTo>
                    <a:pt x="121" y="9"/>
                  </a:lnTo>
                  <a:lnTo>
                    <a:pt x="105" y="16"/>
                  </a:lnTo>
                  <a:lnTo>
                    <a:pt x="89" y="24"/>
                  </a:lnTo>
                  <a:lnTo>
                    <a:pt x="74" y="34"/>
                  </a:lnTo>
                  <a:lnTo>
                    <a:pt x="60" y="45"/>
                  </a:lnTo>
                  <a:lnTo>
                    <a:pt x="47" y="57"/>
                  </a:lnTo>
                  <a:lnTo>
                    <a:pt x="35" y="71"/>
                  </a:lnTo>
                  <a:lnTo>
                    <a:pt x="26" y="86"/>
                  </a:lnTo>
                  <a:lnTo>
                    <a:pt x="17" y="101"/>
                  </a:lnTo>
                  <a:lnTo>
                    <a:pt x="11" y="117"/>
                  </a:lnTo>
                  <a:lnTo>
                    <a:pt x="5" y="134"/>
                  </a:lnTo>
                  <a:lnTo>
                    <a:pt x="2" y="151"/>
                  </a:lnTo>
                  <a:lnTo>
                    <a:pt x="0" y="168"/>
                  </a:lnTo>
                  <a:lnTo>
                    <a:pt x="0" y="185"/>
                  </a:lnTo>
                  <a:lnTo>
                    <a:pt x="0"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135"/>
            <p:cNvSpPr>
              <a:spLocks/>
            </p:cNvSpPr>
            <p:nvPr/>
          </p:nvSpPr>
          <p:spPr bwMode="auto">
            <a:xfrm>
              <a:off x="10656888" y="1398588"/>
              <a:ext cx="74613" cy="79375"/>
            </a:xfrm>
            <a:custGeom>
              <a:avLst/>
              <a:gdLst>
                <a:gd name="T0" fmla="*/ 230 w 235"/>
                <a:gd name="T1" fmla="*/ 85 h 250"/>
                <a:gd name="T2" fmla="*/ 150 w 235"/>
                <a:gd name="T3" fmla="*/ 5 h 250"/>
                <a:gd name="T4" fmla="*/ 148 w 235"/>
                <a:gd name="T5" fmla="*/ 2 h 250"/>
                <a:gd name="T6" fmla="*/ 145 w 235"/>
                <a:gd name="T7" fmla="*/ 1 h 250"/>
                <a:gd name="T8" fmla="*/ 142 w 235"/>
                <a:gd name="T9" fmla="*/ 0 h 250"/>
                <a:gd name="T10" fmla="*/ 138 w 235"/>
                <a:gd name="T11" fmla="*/ 0 h 250"/>
                <a:gd name="T12" fmla="*/ 135 w 235"/>
                <a:gd name="T13" fmla="*/ 0 h 250"/>
                <a:gd name="T14" fmla="*/ 133 w 235"/>
                <a:gd name="T15" fmla="*/ 1 h 250"/>
                <a:gd name="T16" fmla="*/ 130 w 235"/>
                <a:gd name="T17" fmla="*/ 2 h 250"/>
                <a:gd name="T18" fmla="*/ 128 w 235"/>
                <a:gd name="T19" fmla="*/ 5 h 250"/>
                <a:gd name="T20" fmla="*/ 3 w 235"/>
                <a:gd name="T21" fmla="*/ 149 h 250"/>
                <a:gd name="T22" fmla="*/ 1 w 235"/>
                <a:gd name="T23" fmla="*/ 155 h 250"/>
                <a:gd name="T24" fmla="*/ 0 w 235"/>
                <a:gd name="T25" fmla="*/ 159 h 250"/>
                <a:gd name="T26" fmla="*/ 0 w 235"/>
                <a:gd name="T27" fmla="*/ 235 h 250"/>
                <a:gd name="T28" fmla="*/ 0 w 235"/>
                <a:gd name="T29" fmla="*/ 237 h 250"/>
                <a:gd name="T30" fmla="*/ 1 w 235"/>
                <a:gd name="T31" fmla="*/ 240 h 250"/>
                <a:gd name="T32" fmla="*/ 2 w 235"/>
                <a:gd name="T33" fmla="*/ 243 h 250"/>
                <a:gd name="T34" fmla="*/ 4 w 235"/>
                <a:gd name="T35" fmla="*/ 245 h 250"/>
                <a:gd name="T36" fmla="*/ 6 w 235"/>
                <a:gd name="T37" fmla="*/ 247 h 250"/>
                <a:gd name="T38" fmla="*/ 10 w 235"/>
                <a:gd name="T39" fmla="*/ 248 h 250"/>
                <a:gd name="T40" fmla="*/ 12 w 235"/>
                <a:gd name="T41" fmla="*/ 249 h 250"/>
                <a:gd name="T42" fmla="*/ 15 w 235"/>
                <a:gd name="T43" fmla="*/ 250 h 250"/>
                <a:gd name="T44" fmla="*/ 90 w 235"/>
                <a:gd name="T45" fmla="*/ 250 h 250"/>
                <a:gd name="T46" fmla="*/ 93 w 235"/>
                <a:gd name="T47" fmla="*/ 249 h 250"/>
                <a:gd name="T48" fmla="*/ 96 w 235"/>
                <a:gd name="T49" fmla="*/ 248 h 250"/>
                <a:gd name="T50" fmla="*/ 99 w 235"/>
                <a:gd name="T51" fmla="*/ 247 h 250"/>
                <a:gd name="T52" fmla="*/ 101 w 235"/>
                <a:gd name="T53" fmla="*/ 245 h 250"/>
                <a:gd name="T54" fmla="*/ 230 w 235"/>
                <a:gd name="T55" fmla="*/ 105 h 250"/>
                <a:gd name="T56" fmla="*/ 233 w 235"/>
                <a:gd name="T57" fmla="*/ 103 h 250"/>
                <a:gd name="T58" fmla="*/ 234 w 235"/>
                <a:gd name="T59" fmla="*/ 101 h 250"/>
                <a:gd name="T60" fmla="*/ 235 w 235"/>
                <a:gd name="T61" fmla="*/ 98 h 250"/>
                <a:gd name="T62" fmla="*/ 235 w 235"/>
                <a:gd name="T63" fmla="*/ 95 h 250"/>
                <a:gd name="T64" fmla="*/ 235 w 235"/>
                <a:gd name="T65" fmla="*/ 92 h 250"/>
                <a:gd name="T66" fmla="*/ 234 w 235"/>
                <a:gd name="T67" fmla="*/ 89 h 250"/>
                <a:gd name="T68" fmla="*/ 233 w 235"/>
                <a:gd name="T69" fmla="*/ 87 h 250"/>
                <a:gd name="T70" fmla="*/ 230 w 235"/>
                <a:gd name="T71" fmla="*/ 8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250">
                  <a:moveTo>
                    <a:pt x="230" y="85"/>
                  </a:moveTo>
                  <a:lnTo>
                    <a:pt x="150" y="5"/>
                  </a:lnTo>
                  <a:lnTo>
                    <a:pt x="148" y="2"/>
                  </a:lnTo>
                  <a:lnTo>
                    <a:pt x="145" y="1"/>
                  </a:lnTo>
                  <a:lnTo>
                    <a:pt x="142" y="0"/>
                  </a:lnTo>
                  <a:lnTo>
                    <a:pt x="138" y="0"/>
                  </a:lnTo>
                  <a:lnTo>
                    <a:pt x="135" y="0"/>
                  </a:lnTo>
                  <a:lnTo>
                    <a:pt x="133" y="1"/>
                  </a:lnTo>
                  <a:lnTo>
                    <a:pt x="130" y="2"/>
                  </a:lnTo>
                  <a:lnTo>
                    <a:pt x="128" y="5"/>
                  </a:lnTo>
                  <a:lnTo>
                    <a:pt x="3" y="149"/>
                  </a:lnTo>
                  <a:lnTo>
                    <a:pt x="1" y="155"/>
                  </a:lnTo>
                  <a:lnTo>
                    <a:pt x="0" y="159"/>
                  </a:lnTo>
                  <a:lnTo>
                    <a:pt x="0" y="235"/>
                  </a:lnTo>
                  <a:lnTo>
                    <a:pt x="0" y="237"/>
                  </a:lnTo>
                  <a:lnTo>
                    <a:pt x="1" y="240"/>
                  </a:lnTo>
                  <a:lnTo>
                    <a:pt x="2" y="243"/>
                  </a:lnTo>
                  <a:lnTo>
                    <a:pt x="4" y="245"/>
                  </a:lnTo>
                  <a:lnTo>
                    <a:pt x="6" y="247"/>
                  </a:lnTo>
                  <a:lnTo>
                    <a:pt x="10" y="248"/>
                  </a:lnTo>
                  <a:lnTo>
                    <a:pt x="12" y="249"/>
                  </a:lnTo>
                  <a:lnTo>
                    <a:pt x="15" y="250"/>
                  </a:lnTo>
                  <a:lnTo>
                    <a:pt x="90" y="250"/>
                  </a:lnTo>
                  <a:lnTo>
                    <a:pt x="93" y="249"/>
                  </a:lnTo>
                  <a:lnTo>
                    <a:pt x="96" y="248"/>
                  </a:lnTo>
                  <a:lnTo>
                    <a:pt x="99" y="247"/>
                  </a:lnTo>
                  <a:lnTo>
                    <a:pt x="101" y="245"/>
                  </a:lnTo>
                  <a:lnTo>
                    <a:pt x="230" y="105"/>
                  </a:lnTo>
                  <a:lnTo>
                    <a:pt x="233" y="103"/>
                  </a:lnTo>
                  <a:lnTo>
                    <a:pt x="234" y="101"/>
                  </a:lnTo>
                  <a:lnTo>
                    <a:pt x="235" y="98"/>
                  </a:lnTo>
                  <a:lnTo>
                    <a:pt x="235" y="95"/>
                  </a:lnTo>
                  <a:lnTo>
                    <a:pt x="235" y="92"/>
                  </a:lnTo>
                  <a:lnTo>
                    <a:pt x="234" y="89"/>
                  </a:lnTo>
                  <a:lnTo>
                    <a:pt x="233" y="87"/>
                  </a:lnTo>
                  <a:lnTo>
                    <a:pt x="23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454068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3409950"/>
            <a:ext cx="12192000" cy="419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Year Process</a:t>
            </a:r>
          </a:p>
        </p:txBody>
      </p:sp>
      <p:sp>
        <p:nvSpPr>
          <p:cNvPr id="9" name="Freeform 5"/>
          <p:cNvSpPr>
            <a:spLocks/>
          </p:cNvSpPr>
          <p:nvPr/>
        </p:nvSpPr>
        <p:spPr bwMode="auto">
          <a:xfrm>
            <a:off x="5675148"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196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6427000" y="3251200"/>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19627F"/>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5"/>
          <p:cNvSpPr>
            <a:spLocks/>
          </p:cNvSpPr>
          <p:nvPr/>
        </p:nvSpPr>
        <p:spPr bwMode="auto">
          <a:xfrm>
            <a:off x="1399304"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D80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2151156" y="3251200"/>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D80F79"/>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5"/>
          <p:cNvSpPr>
            <a:spLocks/>
          </p:cNvSpPr>
          <p:nvPr/>
        </p:nvSpPr>
        <p:spPr bwMode="auto">
          <a:xfrm flipV="1">
            <a:off x="3537226"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flipV="1">
            <a:off x="4289078" y="2809599"/>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0C344C"/>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p:cNvSpPr>
          <p:nvPr/>
        </p:nvSpPr>
        <p:spPr bwMode="auto">
          <a:xfrm flipV="1">
            <a:off x="7813070"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6F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flipV="1">
            <a:off x="8564922" y="2809599"/>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6F878C"/>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5"/>
          <p:cNvSpPr>
            <a:spLocks/>
          </p:cNvSpPr>
          <p:nvPr/>
        </p:nvSpPr>
        <p:spPr bwMode="auto">
          <a:xfrm>
            <a:off x="9950991"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p:cNvSpPr>
            <a:spLocks/>
          </p:cNvSpPr>
          <p:nvPr/>
        </p:nvSpPr>
        <p:spPr bwMode="auto">
          <a:xfrm>
            <a:off x="10702843" y="3251200"/>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4288" cap="flat">
            <a:solidFill>
              <a:srgbClr val="BFBEBE"/>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Box 26"/>
          <p:cNvSpPr txBox="1"/>
          <p:nvPr/>
        </p:nvSpPr>
        <p:spPr>
          <a:xfrm>
            <a:off x="1049603" y="3521303"/>
            <a:ext cx="410370" cy="215444"/>
          </a:xfrm>
          <a:prstGeom prst="rect">
            <a:avLst/>
          </a:prstGeom>
          <a:noFill/>
        </p:spPr>
        <p:txBody>
          <a:bodyPr wrap="none" lIns="0" tIns="0" rIns="0" bIns="0" rtlCol="0" anchor="ctr">
            <a:spAutoFit/>
          </a:bodyPr>
          <a:lstStyle/>
          <a:p>
            <a:pPr algn="ctr"/>
            <a:r>
              <a:rPr lang="cy-GB" sz="1400" dirty="0">
                <a:solidFill>
                  <a:srgbClr val="D80F79"/>
                </a:solidFill>
                <a:latin typeface="+mj-lt"/>
              </a:rPr>
              <a:t>2010</a:t>
            </a:r>
            <a:endParaRPr lang="en-US" sz="1400" dirty="0">
              <a:solidFill>
                <a:srgbClr val="D80F79"/>
              </a:solidFill>
              <a:latin typeface="+mj-lt"/>
            </a:endParaRPr>
          </a:p>
        </p:txBody>
      </p:sp>
      <p:sp>
        <p:nvSpPr>
          <p:cNvPr id="28" name="TextBox 27"/>
          <p:cNvSpPr txBox="1"/>
          <p:nvPr/>
        </p:nvSpPr>
        <p:spPr>
          <a:xfrm>
            <a:off x="3192483" y="3521303"/>
            <a:ext cx="410370" cy="215444"/>
          </a:xfrm>
          <a:prstGeom prst="rect">
            <a:avLst/>
          </a:prstGeom>
          <a:noFill/>
        </p:spPr>
        <p:txBody>
          <a:bodyPr wrap="none" lIns="0" tIns="0" rIns="0" bIns="0" rtlCol="0" anchor="ctr">
            <a:spAutoFit/>
          </a:bodyPr>
          <a:lstStyle/>
          <a:p>
            <a:pPr algn="ctr"/>
            <a:r>
              <a:rPr lang="cy-GB" sz="1400" dirty="0">
                <a:solidFill>
                  <a:srgbClr val="0C344C"/>
                </a:solidFill>
                <a:latin typeface="+mj-lt"/>
              </a:rPr>
              <a:t>2011</a:t>
            </a:r>
            <a:endParaRPr lang="en-US" sz="1400" dirty="0">
              <a:solidFill>
                <a:srgbClr val="0C344C"/>
              </a:solidFill>
              <a:latin typeface="+mj-lt"/>
            </a:endParaRPr>
          </a:p>
        </p:txBody>
      </p:sp>
      <p:sp>
        <p:nvSpPr>
          <p:cNvPr id="29" name="TextBox 28"/>
          <p:cNvSpPr txBox="1"/>
          <p:nvPr/>
        </p:nvSpPr>
        <p:spPr>
          <a:xfrm>
            <a:off x="5320359" y="3521303"/>
            <a:ext cx="410370" cy="215444"/>
          </a:xfrm>
          <a:prstGeom prst="rect">
            <a:avLst/>
          </a:prstGeom>
          <a:noFill/>
        </p:spPr>
        <p:txBody>
          <a:bodyPr wrap="none" lIns="0" tIns="0" rIns="0" bIns="0" rtlCol="0" anchor="ctr">
            <a:spAutoFit/>
          </a:bodyPr>
          <a:lstStyle/>
          <a:p>
            <a:pPr algn="ctr"/>
            <a:r>
              <a:rPr lang="cy-GB" sz="1400" dirty="0">
                <a:solidFill>
                  <a:srgbClr val="19627F"/>
                </a:solidFill>
                <a:latin typeface="+mj-lt"/>
              </a:rPr>
              <a:t>2012</a:t>
            </a:r>
            <a:endParaRPr lang="en-US" sz="1400" dirty="0">
              <a:solidFill>
                <a:srgbClr val="19627F"/>
              </a:solidFill>
              <a:latin typeface="+mj-lt"/>
            </a:endParaRPr>
          </a:p>
        </p:txBody>
      </p:sp>
      <p:sp>
        <p:nvSpPr>
          <p:cNvPr id="30" name="TextBox 29"/>
          <p:cNvSpPr txBox="1"/>
          <p:nvPr/>
        </p:nvSpPr>
        <p:spPr>
          <a:xfrm>
            <a:off x="7470573" y="3521303"/>
            <a:ext cx="410370" cy="215444"/>
          </a:xfrm>
          <a:prstGeom prst="rect">
            <a:avLst/>
          </a:prstGeom>
          <a:noFill/>
        </p:spPr>
        <p:txBody>
          <a:bodyPr wrap="none" lIns="0" tIns="0" rIns="0" bIns="0" rtlCol="0" anchor="ctr">
            <a:spAutoFit/>
          </a:bodyPr>
          <a:lstStyle/>
          <a:p>
            <a:pPr algn="ctr"/>
            <a:r>
              <a:rPr lang="cy-GB" sz="1400" dirty="0">
                <a:solidFill>
                  <a:srgbClr val="6F878C"/>
                </a:solidFill>
                <a:latin typeface="+mj-lt"/>
              </a:rPr>
              <a:t>2013</a:t>
            </a:r>
            <a:endParaRPr lang="en-US" sz="1400" dirty="0">
              <a:solidFill>
                <a:srgbClr val="6F878C"/>
              </a:solidFill>
              <a:latin typeface="+mj-lt"/>
            </a:endParaRPr>
          </a:p>
        </p:txBody>
      </p:sp>
      <p:sp>
        <p:nvSpPr>
          <p:cNvPr id="31" name="TextBox 30"/>
          <p:cNvSpPr txBox="1"/>
          <p:nvPr/>
        </p:nvSpPr>
        <p:spPr>
          <a:xfrm>
            <a:off x="9594716" y="3521303"/>
            <a:ext cx="410370" cy="215444"/>
          </a:xfrm>
          <a:prstGeom prst="rect">
            <a:avLst/>
          </a:prstGeom>
          <a:noFill/>
        </p:spPr>
        <p:txBody>
          <a:bodyPr wrap="none" lIns="0" tIns="0" rIns="0" bIns="0" rtlCol="0" anchor="ctr">
            <a:spAutoFit/>
          </a:bodyPr>
          <a:lstStyle/>
          <a:p>
            <a:pPr algn="ctr"/>
            <a:r>
              <a:rPr lang="cy-GB" sz="1400" dirty="0">
                <a:solidFill>
                  <a:srgbClr val="BFBEBE"/>
                </a:solidFill>
                <a:latin typeface="+mj-lt"/>
              </a:rPr>
              <a:t>2014</a:t>
            </a:r>
            <a:endParaRPr lang="en-US" sz="1400" dirty="0">
              <a:solidFill>
                <a:srgbClr val="BFBEBE"/>
              </a:solidFill>
              <a:latin typeface="+mj-lt"/>
            </a:endParaRPr>
          </a:p>
        </p:txBody>
      </p:sp>
      <p:sp>
        <p:nvSpPr>
          <p:cNvPr id="32" name="TextBox 31"/>
          <p:cNvSpPr txBox="1"/>
          <p:nvPr/>
        </p:nvSpPr>
        <p:spPr>
          <a:xfrm>
            <a:off x="845411" y="4916349"/>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38" name="TextBox 25"/>
          <p:cNvSpPr txBox="1"/>
          <p:nvPr/>
        </p:nvSpPr>
        <p:spPr>
          <a:xfrm>
            <a:off x="1459973" y="4587023"/>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39" name="TextBox 38"/>
          <p:cNvSpPr txBox="1"/>
          <p:nvPr/>
        </p:nvSpPr>
        <p:spPr>
          <a:xfrm>
            <a:off x="5121255" y="4916349"/>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0" name="TextBox 25"/>
          <p:cNvSpPr txBox="1"/>
          <p:nvPr/>
        </p:nvSpPr>
        <p:spPr>
          <a:xfrm>
            <a:off x="5735817" y="4587023"/>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1" name="TextBox 40"/>
          <p:cNvSpPr txBox="1"/>
          <p:nvPr/>
        </p:nvSpPr>
        <p:spPr>
          <a:xfrm>
            <a:off x="9397099" y="4916349"/>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2" name="TextBox 25"/>
          <p:cNvSpPr txBox="1"/>
          <p:nvPr/>
        </p:nvSpPr>
        <p:spPr>
          <a:xfrm>
            <a:off x="10011661" y="4587023"/>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3" name="TextBox 42"/>
          <p:cNvSpPr txBox="1"/>
          <p:nvPr/>
        </p:nvSpPr>
        <p:spPr>
          <a:xfrm>
            <a:off x="7259177" y="2158595"/>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4" name="TextBox 25"/>
          <p:cNvSpPr txBox="1"/>
          <p:nvPr/>
        </p:nvSpPr>
        <p:spPr>
          <a:xfrm>
            <a:off x="7873739" y="1829269"/>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5" name="TextBox 44"/>
          <p:cNvSpPr txBox="1"/>
          <p:nvPr/>
        </p:nvSpPr>
        <p:spPr>
          <a:xfrm>
            <a:off x="2983333" y="2158595"/>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6" name="TextBox 25"/>
          <p:cNvSpPr txBox="1"/>
          <p:nvPr/>
        </p:nvSpPr>
        <p:spPr>
          <a:xfrm>
            <a:off x="3597895" y="1829269"/>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7" name="Freeform 2802"/>
          <p:cNvSpPr>
            <a:spLocks noEditPoints="1"/>
          </p:cNvSpPr>
          <p:nvPr/>
        </p:nvSpPr>
        <p:spPr bwMode="auto">
          <a:xfrm>
            <a:off x="1914000" y="3530792"/>
            <a:ext cx="276225" cy="201613"/>
          </a:xfrm>
          <a:custGeom>
            <a:avLst/>
            <a:gdLst>
              <a:gd name="T0" fmla="*/ 577 w 697"/>
              <a:gd name="T1" fmla="*/ 360 h 505"/>
              <a:gd name="T2" fmla="*/ 649 w 697"/>
              <a:gd name="T3" fmla="*/ 480 h 505"/>
              <a:gd name="T4" fmla="*/ 649 w 697"/>
              <a:gd name="T5" fmla="*/ 432 h 505"/>
              <a:gd name="T6" fmla="*/ 177 w 697"/>
              <a:gd name="T7" fmla="*/ 24 h 505"/>
              <a:gd name="T8" fmla="*/ 125 w 697"/>
              <a:gd name="T9" fmla="*/ 192 h 505"/>
              <a:gd name="T10" fmla="*/ 337 w 697"/>
              <a:gd name="T11" fmla="*/ 272 h 505"/>
              <a:gd name="T12" fmla="*/ 348 w 697"/>
              <a:gd name="T13" fmla="*/ 264 h 505"/>
              <a:gd name="T14" fmla="*/ 360 w 697"/>
              <a:gd name="T15" fmla="*/ 272 h 505"/>
              <a:gd name="T16" fmla="*/ 360 w 697"/>
              <a:gd name="T17" fmla="*/ 304 h 505"/>
              <a:gd name="T18" fmla="*/ 348 w 697"/>
              <a:gd name="T19" fmla="*/ 312 h 505"/>
              <a:gd name="T20" fmla="*/ 337 w 697"/>
              <a:gd name="T21" fmla="*/ 304 h 505"/>
              <a:gd name="T22" fmla="*/ 264 w 697"/>
              <a:gd name="T23" fmla="*/ 432 h 505"/>
              <a:gd name="T24" fmla="*/ 433 w 697"/>
              <a:gd name="T25" fmla="*/ 432 h 505"/>
              <a:gd name="T26" fmla="*/ 24 w 697"/>
              <a:gd name="T27" fmla="*/ 312 h 505"/>
              <a:gd name="T28" fmla="*/ 121 w 697"/>
              <a:gd name="T29" fmla="*/ 480 h 505"/>
              <a:gd name="T30" fmla="*/ 121 w 697"/>
              <a:gd name="T31" fmla="*/ 432 h 505"/>
              <a:gd name="T32" fmla="*/ 697 w 697"/>
              <a:gd name="T33" fmla="*/ 156 h 505"/>
              <a:gd name="T34" fmla="*/ 690 w 697"/>
              <a:gd name="T35" fmla="*/ 145 h 505"/>
              <a:gd name="T36" fmla="*/ 586 w 697"/>
              <a:gd name="T37" fmla="*/ 145 h 505"/>
              <a:gd name="T38" fmla="*/ 538 w 697"/>
              <a:gd name="T39" fmla="*/ 5 h 505"/>
              <a:gd name="T40" fmla="*/ 528 w 697"/>
              <a:gd name="T41" fmla="*/ 0 h 505"/>
              <a:gd name="T42" fmla="*/ 161 w 697"/>
              <a:gd name="T43" fmla="*/ 3 h 505"/>
              <a:gd name="T44" fmla="*/ 114 w 697"/>
              <a:gd name="T45" fmla="*/ 146 h 505"/>
              <a:gd name="T46" fmla="*/ 12 w 697"/>
              <a:gd name="T47" fmla="*/ 144 h 505"/>
              <a:gd name="T48" fmla="*/ 1 w 697"/>
              <a:gd name="T49" fmla="*/ 151 h 505"/>
              <a:gd name="T50" fmla="*/ 1 w 697"/>
              <a:gd name="T51" fmla="*/ 209 h 505"/>
              <a:gd name="T52" fmla="*/ 12 w 697"/>
              <a:gd name="T53" fmla="*/ 216 h 505"/>
              <a:gd name="T54" fmla="*/ 2 w 697"/>
              <a:gd name="T55" fmla="*/ 293 h 505"/>
              <a:gd name="T56" fmla="*/ 0 w 697"/>
              <a:gd name="T57" fmla="*/ 300 h 505"/>
              <a:gd name="T58" fmla="*/ 1 w 697"/>
              <a:gd name="T59" fmla="*/ 425 h 505"/>
              <a:gd name="T60" fmla="*/ 12 w 697"/>
              <a:gd name="T61" fmla="*/ 432 h 505"/>
              <a:gd name="T62" fmla="*/ 25 w 697"/>
              <a:gd name="T63" fmla="*/ 498 h 505"/>
              <a:gd name="T64" fmla="*/ 36 w 697"/>
              <a:gd name="T65" fmla="*/ 505 h 505"/>
              <a:gd name="T66" fmla="*/ 141 w 697"/>
              <a:gd name="T67" fmla="*/ 501 h 505"/>
              <a:gd name="T68" fmla="*/ 144 w 697"/>
              <a:gd name="T69" fmla="*/ 432 h 505"/>
              <a:gd name="T70" fmla="*/ 242 w 697"/>
              <a:gd name="T71" fmla="*/ 449 h 505"/>
              <a:gd name="T72" fmla="*/ 253 w 697"/>
              <a:gd name="T73" fmla="*/ 456 h 505"/>
              <a:gd name="T74" fmla="*/ 453 w 697"/>
              <a:gd name="T75" fmla="*/ 453 h 505"/>
              <a:gd name="T76" fmla="*/ 456 w 697"/>
              <a:gd name="T77" fmla="*/ 432 h 505"/>
              <a:gd name="T78" fmla="*/ 554 w 697"/>
              <a:gd name="T79" fmla="*/ 498 h 505"/>
              <a:gd name="T80" fmla="*/ 565 w 697"/>
              <a:gd name="T81" fmla="*/ 505 h 505"/>
              <a:gd name="T82" fmla="*/ 669 w 697"/>
              <a:gd name="T83" fmla="*/ 501 h 505"/>
              <a:gd name="T84" fmla="*/ 673 w 697"/>
              <a:gd name="T85" fmla="*/ 432 h 505"/>
              <a:gd name="T86" fmla="*/ 693 w 697"/>
              <a:gd name="T87" fmla="*/ 428 h 505"/>
              <a:gd name="T88" fmla="*/ 697 w 697"/>
              <a:gd name="T89" fmla="*/ 373 h 505"/>
              <a:gd name="T90" fmla="*/ 696 w 697"/>
              <a:gd name="T91" fmla="*/ 296 h 505"/>
              <a:gd name="T92" fmla="*/ 618 w 697"/>
              <a:gd name="T93" fmla="*/ 216 h 505"/>
              <a:gd name="T94" fmla="*/ 693 w 697"/>
              <a:gd name="T95" fmla="*/ 21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7" h="505">
                <a:moveTo>
                  <a:pt x="673" y="312"/>
                </a:moveTo>
                <a:lnTo>
                  <a:pt x="673" y="360"/>
                </a:lnTo>
                <a:lnTo>
                  <a:pt x="577" y="360"/>
                </a:lnTo>
                <a:lnTo>
                  <a:pt x="577" y="312"/>
                </a:lnTo>
                <a:lnTo>
                  <a:pt x="673" y="312"/>
                </a:lnTo>
                <a:close/>
                <a:moveTo>
                  <a:pt x="649" y="480"/>
                </a:moveTo>
                <a:lnTo>
                  <a:pt x="577" y="480"/>
                </a:lnTo>
                <a:lnTo>
                  <a:pt x="577" y="432"/>
                </a:lnTo>
                <a:lnTo>
                  <a:pt x="649" y="432"/>
                </a:lnTo>
                <a:lnTo>
                  <a:pt x="649" y="480"/>
                </a:lnTo>
                <a:close/>
                <a:moveTo>
                  <a:pt x="125" y="192"/>
                </a:moveTo>
                <a:lnTo>
                  <a:pt x="177" y="24"/>
                </a:lnTo>
                <a:lnTo>
                  <a:pt x="520" y="24"/>
                </a:lnTo>
                <a:lnTo>
                  <a:pt x="572" y="192"/>
                </a:lnTo>
                <a:lnTo>
                  <a:pt x="125" y="192"/>
                </a:lnTo>
                <a:close/>
                <a:moveTo>
                  <a:pt x="336" y="300"/>
                </a:moveTo>
                <a:lnTo>
                  <a:pt x="336" y="276"/>
                </a:lnTo>
                <a:lnTo>
                  <a:pt x="337" y="272"/>
                </a:lnTo>
                <a:lnTo>
                  <a:pt x="340" y="268"/>
                </a:lnTo>
                <a:lnTo>
                  <a:pt x="344" y="265"/>
                </a:lnTo>
                <a:lnTo>
                  <a:pt x="348" y="264"/>
                </a:lnTo>
                <a:lnTo>
                  <a:pt x="353" y="265"/>
                </a:lnTo>
                <a:lnTo>
                  <a:pt x="356" y="268"/>
                </a:lnTo>
                <a:lnTo>
                  <a:pt x="360" y="272"/>
                </a:lnTo>
                <a:lnTo>
                  <a:pt x="361" y="276"/>
                </a:lnTo>
                <a:lnTo>
                  <a:pt x="361" y="300"/>
                </a:lnTo>
                <a:lnTo>
                  <a:pt x="360" y="304"/>
                </a:lnTo>
                <a:lnTo>
                  <a:pt x="356" y="309"/>
                </a:lnTo>
                <a:lnTo>
                  <a:pt x="353" y="312"/>
                </a:lnTo>
                <a:lnTo>
                  <a:pt x="348" y="312"/>
                </a:lnTo>
                <a:lnTo>
                  <a:pt x="344" y="312"/>
                </a:lnTo>
                <a:lnTo>
                  <a:pt x="340" y="309"/>
                </a:lnTo>
                <a:lnTo>
                  <a:pt x="337" y="304"/>
                </a:lnTo>
                <a:lnTo>
                  <a:pt x="336" y="300"/>
                </a:lnTo>
                <a:close/>
                <a:moveTo>
                  <a:pt x="433" y="432"/>
                </a:moveTo>
                <a:lnTo>
                  <a:pt x="264" y="432"/>
                </a:lnTo>
                <a:lnTo>
                  <a:pt x="264" y="360"/>
                </a:lnTo>
                <a:lnTo>
                  <a:pt x="433" y="360"/>
                </a:lnTo>
                <a:lnTo>
                  <a:pt x="433" y="432"/>
                </a:lnTo>
                <a:close/>
                <a:moveTo>
                  <a:pt x="121" y="360"/>
                </a:moveTo>
                <a:lnTo>
                  <a:pt x="24" y="360"/>
                </a:lnTo>
                <a:lnTo>
                  <a:pt x="24" y="312"/>
                </a:lnTo>
                <a:lnTo>
                  <a:pt x="121" y="312"/>
                </a:lnTo>
                <a:lnTo>
                  <a:pt x="121" y="360"/>
                </a:lnTo>
                <a:close/>
                <a:moveTo>
                  <a:pt x="121" y="480"/>
                </a:moveTo>
                <a:lnTo>
                  <a:pt x="49" y="480"/>
                </a:lnTo>
                <a:lnTo>
                  <a:pt x="49" y="432"/>
                </a:lnTo>
                <a:lnTo>
                  <a:pt x="121" y="432"/>
                </a:lnTo>
                <a:lnTo>
                  <a:pt x="121" y="480"/>
                </a:lnTo>
                <a:close/>
                <a:moveTo>
                  <a:pt x="697" y="204"/>
                </a:moveTo>
                <a:lnTo>
                  <a:pt x="697" y="156"/>
                </a:lnTo>
                <a:lnTo>
                  <a:pt x="696" y="151"/>
                </a:lnTo>
                <a:lnTo>
                  <a:pt x="693" y="148"/>
                </a:lnTo>
                <a:lnTo>
                  <a:pt x="690" y="145"/>
                </a:lnTo>
                <a:lnTo>
                  <a:pt x="685" y="144"/>
                </a:lnTo>
                <a:lnTo>
                  <a:pt x="588" y="144"/>
                </a:lnTo>
                <a:lnTo>
                  <a:pt x="586" y="145"/>
                </a:lnTo>
                <a:lnTo>
                  <a:pt x="583" y="146"/>
                </a:lnTo>
                <a:lnTo>
                  <a:pt x="540" y="8"/>
                </a:lnTo>
                <a:lnTo>
                  <a:pt x="538" y="5"/>
                </a:lnTo>
                <a:lnTo>
                  <a:pt x="535" y="3"/>
                </a:lnTo>
                <a:lnTo>
                  <a:pt x="532" y="1"/>
                </a:lnTo>
                <a:lnTo>
                  <a:pt x="528" y="0"/>
                </a:lnTo>
                <a:lnTo>
                  <a:pt x="169" y="0"/>
                </a:lnTo>
                <a:lnTo>
                  <a:pt x="164" y="1"/>
                </a:lnTo>
                <a:lnTo>
                  <a:pt x="161" y="3"/>
                </a:lnTo>
                <a:lnTo>
                  <a:pt x="158" y="5"/>
                </a:lnTo>
                <a:lnTo>
                  <a:pt x="157" y="8"/>
                </a:lnTo>
                <a:lnTo>
                  <a:pt x="114" y="146"/>
                </a:lnTo>
                <a:lnTo>
                  <a:pt x="112" y="145"/>
                </a:lnTo>
                <a:lnTo>
                  <a:pt x="109" y="144"/>
                </a:lnTo>
                <a:lnTo>
                  <a:pt x="12" y="144"/>
                </a:lnTo>
                <a:lnTo>
                  <a:pt x="8" y="145"/>
                </a:lnTo>
                <a:lnTo>
                  <a:pt x="4" y="148"/>
                </a:lnTo>
                <a:lnTo>
                  <a:pt x="1" y="151"/>
                </a:lnTo>
                <a:lnTo>
                  <a:pt x="0" y="156"/>
                </a:lnTo>
                <a:lnTo>
                  <a:pt x="0" y="204"/>
                </a:lnTo>
                <a:lnTo>
                  <a:pt x="1" y="209"/>
                </a:lnTo>
                <a:lnTo>
                  <a:pt x="4" y="213"/>
                </a:lnTo>
                <a:lnTo>
                  <a:pt x="8" y="215"/>
                </a:lnTo>
                <a:lnTo>
                  <a:pt x="12" y="216"/>
                </a:lnTo>
                <a:lnTo>
                  <a:pt x="79" y="216"/>
                </a:lnTo>
                <a:lnTo>
                  <a:pt x="4" y="291"/>
                </a:lnTo>
                <a:lnTo>
                  <a:pt x="2" y="293"/>
                </a:lnTo>
                <a:lnTo>
                  <a:pt x="1" y="296"/>
                </a:lnTo>
                <a:lnTo>
                  <a:pt x="1" y="298"/>
                </a:lnTo>
                <a:lnTo>
                  <a:pt x="0" y="300"/>
                </a:lnTo>
                <a:lnTo>
                  <a:pt x="0" y="373"/>
                </a:lnTo>
                <a:lnTo>
                  <a:pt x="0" y="420"/>
                </a:lnTo>
                <a:lnTo>
                  <a:pt x="1" y="425"/>
                </a:lnTo>
                <a:lnTo>
                  <a:pt x="4" y="428"/>
                </a:lnTo>
                <a:lnTo>
                  <a:pt x="8" y="431"/>
                </a:lnTo>
                <a:lnTo>
                  <a:pt x="12" y="432"/>
                </a:lnTo>
                <a:lnTo>
                  <a:pt x="24" y="432"/>
                </a:lnTo>
                <a:lnTo>
                  <a:pt x="24" y="492"/>
                </a:lnTo>
                <a:lnTo>
                  <a:pt x="25" y="498"/>
                </a:lnTo>
                <a:lnTo>
                  <a:pt x="27" y="501"/>
                </a:lnTo>
                <a:lnTo>
                  <a:pt x="31" y="504"/>
                </a:lnTo>
                <a:lnTo>
                  <a:pt x="36" y="505"/>
                </a:lnTo>
                <a:lnTo>
                  <a:pt x="132" y="505"/>
                </a:lnTo>
                <a:lnTo>
                  <a:pt x="137" y="504"/>
                </a:lnTo>
                <a:lnTo>
                  <a:pt x="141" y="501"/>
                </a:lnTo>
                <a:lnTo>
                  <a:pt x="143" y="498"/>
                </a:lnTo>
                <a:lnTo>
                  <a:pt x="144" y="492"/>
                </a:lnTo>
                <a:lnTo>
                  <a:pt x="144" y="432"/>
                </a:lnTo>
                <a:lnTo>
                  <a:pt x="241" y="432"/>
                </a:lnTo>
                <a:lnTo>
                  <a:pt x="241" y="444"/>
                </a:lnTo>
                <a:lnTo>
                  <a:pt x="242" y="449"/>
                </a:lnTo>
                <a:lnTo>
                  <a:pt x="244" y="453"/>
                </a:lnTo>
                <a:lnTo>
                  <a:pt x="248" y="455"/>
                </a:lnTo>
                <a:lnTo>
                  <a:pt x="253" y="456"/>
                </a:lnTo>
                <a:lnTo>
                  <a:pt x="445" y="456"/>
                </a:lnTo>
                <a:lnTo>
                  <a:pt x="449" y="455"/>
                </a:lnTo>
                <a:lnTo>
                  <a:pt x="453" y="453"/>
                </a:lnTo>
                <a:lnTo>
                  <a:pt x="456" y="449"/>
                </a:lnTo>
                <a:lnTo>
                  <a:pt x="456" y="444"/>
                </a:lnTo>
                <a:lnTo>
                  <a:pt x="456" y="432"/>
                </a:lnTo>
                <a:lnTo>
                  <a:pt x="553" y="432"/>
                </a:lnTo>
                <a:lnTo>
                  <a:pt x="553" y="492"/>
                </a:lnTo>
                <a:lnTo>
                  <a:pt x="554" y="498"/>
                </a:lnTo>
                <a:lnTo>
                  <a:pt x="556" y="501"/>
                </a:lnTo>
                <a:lnTo>
                  <a:pt x="560" y="504"/>
                </a:lnTo>
                <a:lnTo>
                  <a:pt x="565" y="505"/>
                </a:lnTo>
                <a:lnTo>
                  <a:pt x="660" y="505"/>
                </a:lnTo>
                <a:lnTo>
                  <a:pt x="665" y="504"/>
                </a:lnTo>
                <a:lnTo>
                  <a:pt x="669" y="501"/>
                </a:lnTo>
                <a:lnTo>
                  <a:pt x="671" y="498"/>
                </a:lnTo>
                <a:lnTo>
                  <a:pt x="673" y="492"/>
                </a:lnTo>
                <a:lnTo>
                  <a:pt x="673" y="432"/>
                </a:lnTo>
                <a:lnTo>
                  <a:pt x="685" y="432"/>
                </a:lnTo>
                <a:lnTo>
                  <a:pt x="690" y="431"/>
                </a:lnTo>
                <a:lnTo>
                  <a:pt x="693" y="428"/>
                </a:lnTo>
                <a:lnTo>
                  <a:pt x="696" y="425"/>
                </a:lnTo>
                <a:lnTo>
                  <a:pt x="697" y="420"/>
                </a:lnTo>
                <a:lnTo>
                  <a:pt x="697" y="373"/>
                </a:lnTo>
                <a:lnTo>
                  <a:pt x="697" y="300"/>
                </a:lnTo>
                <a:lnTo>
                  <a:pt x="697" y="298"/>
                </a:lnTo>
                <a:lnTo>
                  <a:pt x="696" y="296"/>
                </a:lnTo>
                <a:lnTo>
                  <a:pt x="695" y="293"/>
                </a:lnTo>
                <a:lnTo>
                  <a:pt x="693" y="291"/>
                </a:lnTo>
                <a:lnTo>
                  <a:pt x="618" y="216"/>
                </a:lnTo>
                <a:lnTo>
                  <a:pt x="685" y="216"/>
                </a:lnTo>
                <a:lnTo>
                  <a:pt x="690" y="215"/>
                </a:lnTo>
                <a:lnTo>
                  <a:pt x="693" y="213"/>
                </a:lnTo>
                <a:lnTo>
                  <a:pt x="696" y="209"/>
                </a:lnTo>
                <a:lnTo>
                  <a:pt x="697" y="2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p:nvGrpSpPr>
        <p:grpSpPr>
          <a:xfrm>
            <a:off x="4056684" y="3554604"/>
            <a:ext cx="285750" cy="153988"/>
            <a:chOff x="4322763" y="5497513"/>
            <a:chExt cx="285750" cy="153988"/>
          </a:xfrm>
          <a:solidFill>
            <a:schemeClr val="bg1"/>
          </a:solidFill>
        </p:grpSpPr>
        <p:sp>
          <p:nvSpPr>
            <p:cNvPr id="49" name="Freeform 2815"/>
            <p:cNvSpPr>
              <a:spLocks noEditPoints="1"/>
            </p:cNvSpPr>
            <p:nvPr/>
          </p:nvSpPr>
          <p:spPr bwMode="auto">
            <a:xfrm>
              <a:off x="4322763" y="5497513"/>
              <a:ext cx="285750" cy="125413"/>
            </a:xfrm>
            <a:custGeom>
              <a:avLst/>
              <a:gdLst>
                <a:gd name="T0" fmla="*/ 263 w 720"/>
                <a:gd name="T1" fmla="*/ 138 h 312"/>
                <a:gd name="T2" fmla="*/ 256 w 720"/>
                <a:gd name="T3" fmla="*/ 144 h 312"/>
                <a:gd name="T4" fmla="*/ 247 w 720"/>
                <a:gd name="T5" fmla="*/ 143 h 312"/>
                <a:gd name="T6" fmla="*/ 241 w 720"/>
                <a:gd name="T7" fmla="*/ 132 h 312"/>
                <a:gd name="T8" fmla="*/ 279 w 720"/>
                <a:gd name="T9" fmla="*/ 52 h 312"/>
                <a:gd name="T10" fmla="*/ 288 w 720"/>
                <a:gd name="T11" fmla="*/ 48 h 312"/>
                <a:gd name="T12" fmla="*/ 333 w 720"/>
                <a:gd name="T13" fmla="*/ 51 h 312"/>
                <a:gd name="T14" fmla="*/ 335 w 720"/>
                <a:gd name="T15" fmla="*/ 65 h 312"/>
                <a:gd name="T16" fmla="*/ 324 w 720"/>
                <a:gd name="T17" fmla="*/ 72 h 312"/>
                <a:gd name="T18" fmla="*/ 697 w 720"/>
                <a:gd name="T19" fmla="*/ 132 h 312"/>
                <a:gd name="T20" fmla="*/ 690 w 720"/>
                <a:gd name="T21" fmla="*/ 121 h 312"/>
                <a:gd name="T22" fmla="*/ 673 w 720"/>
                <a:gd name="T23" fmla="*/ 83 h 312"/>
                <a:gd name="T24" fmla="*/ 719 w 720"/>
                <a:gd name="T25" fmla="*/ 66 h 312"/>
                <a:gd name="T26" fmla="*/ 718 w 720"/>
                <a:gd name="T27" fmla="*/ 52 h 312"/>
                <a:gd name="T28" fmla="*/ 710 w 720"/>
                <a:gd name="T29" fmla="*/ 48 h 312"/>
                <a:gd name="T30" fmla="*/ 622 w 720"/>
                <a:gd name="T31" fmla="*/ 73 h 312"/>
                <a:gd name="T32" fmla="*/ 613 w 720"/>
                <a:gd name="T33" fmla="*/ 83 h 312"/>
                <a:gd name="T34" fmla="*/ 618 w 720"/>
                <a:gd name="T35" fmla="*/ 94 h 312"/>
                <a:gd name="T36" fmla="*/ 626 w 720"/>
                <a:gd name="T37" fmla="*/ 96 h 312"/>
                <a:gd name="T38" fmla="*/ 649 w 720"/>
                <a:gd name="T39" fmla="*/ 120 h 312"/>
                <a:gd name="T40" fmla="*/ 399 w 720"/>
                <a:gd name="T41" fmla="*/ 1 h 312"/>
                <a:gd name="T42" fmla="*/ 249 w 720"/>
                <a:gd name="T43" fmla="*/ 1 h 312"/>
                <a:gd name="T44" fmla="*/ 242 w 720"/>
                <a:gd name="T45" fmla="*/ 6 h 312"/>
                <a:gd name="T46" fmla="*/ 55 w 720"/>
                <a:gd name="T47" fmla="*/ 120 h 312"/>
                <a:gd name="T48" fmla="*/ 37 w 720"/>
                <a:gd name="T49" fmla="*/ 125 h 312"/>
                <a:gd name="T50" fmla="*/ 22 w 720"/>
                <a:gd name="T51" fmla="*/ 135 h 312"/>
                <a:gd name="T52" fmla="*/ 11 w 720"/>
                <a:gd name="T53" fmla="*/ 147 h 312"/>
                <a:gd name="T54" fmla="*/ 3 w 720"/>
                <a:gd name="T55" fmla="*/ 163 h 312"/>
                <a:gd name="T56" fmla="*/ 0 w 720"/>
                <a:gd name="T57" fmla="*/ 180 h 312"/>
                <a:gd name="T58" fmla="*/ 4 w 720"/>
                <a:gd name="T59" fmla="*/ 308 h 312"/>
                <a:gd name="T60" fmla="*/ 30 w 720"/>
                <a:gd name="T61" fmla="*/ 312 h 312"/>
                <a:gd name="T62" fmla="*/ 30 w 720"/>
                <a:gd name="T63" fmla="*/ 296 h 312"/>
                <a:gd name="T64" fmla="*/ 38 w 720"/>
                <a:gd name="T65" fmla="*/ 267 h 312"/>
                <a:gd name="T66" fmla="*/ 54 w 720"/>
                <a:gd name="T67" fmla="*/ 241 h 312"/>
                <a:gd name="T68" fmla="*/ 75 w 720"/>
                <a:gd name="T69" fmla="*/ 222 h 312"/>
                <a:gd name="T70" fmla="*/ 101 w 720"/>
                <a:gd name="T71" fmla="*/ 209 h 312"/>
                <a:gd name="T72" fmla="*/ 132 w 720"/>
                <a:gd name="T73" fmla="*/ 204 h 312"/>
                <a:gd name="T74" fmla="*/ 162 w 720"/>
                <a:gd name="T75" fmla="*/ 209 h 312"/>
                <a:gd name="T76" fmla="*/ 189 w 720"/>
                <a:gd name="T77" fmla="*/ 222 h 312"/>
                <a:gd name="T78" fmla="*/ 211 w 720"/>
                <a:gd name="T79" fmla="*/ 241 h 312"/>
                <a:gd name="T80" fmla="*/ 226 w 720"/>
                <a:gd name="T81" fmla="*/ 267 h 312"/>
                <a:gd name="T82" fmla="*/ 234 w 720"/>
                <a:gd name="T83" fmla="*/ 296 h 312"/>
                <a:gd name="T84" fmla="*/ 234 w 720"/>
                <a:gd name="T85" fmla="*/ 312 h 312"/>
                <a:gd name="T86" fmla="*/ 390 w 720"/>
                <a:gd name="T87" fmla="*/ 306 h 312"/>
                <a:gd name="T88" fmla="*/ 395 w 720"/>
                <a:gd name="T89" fmla="*/ 276 h 312"/>
                <a:gd name="T90" fmla="*/ 408 w 720"/>
                <a:gd name="T91" fmla="*/ 249 h 312"/>
                <a:gd name="T92" fmla="*/ 428 w 720"/>
                <a:gd name="T93" fmla="*/ 228 h 312"/>
                <a:gd name="T94" fmla="*/ 453 w 720"/>
                <a:gd name="T95" fmla="*/ 212 h 312"/>
                <a:gd name="T96" fmla="*/ 483 w 720"/>
                <a:gd name="T97" fmla="*/ 205 h 312"/>
                <a:gd name="T98" fmla="*/ 513 w 720"/>
                <a:gd name="T99" fmla="*/ 206 h 312"/>
                <a:gd name="T100" fmla="*/ 541 w 720"/>
                <a:gd name="T101" fmla="*/ 217 h 312"/>
                <a:gd name="T102" fmla="*/ 565 w 720"/>
                <a:gd name="T103" fmla="*/ 234 h 312"/>
                <a:gd name="T104" fmla="*/ 582 w 720"/>
                <a:gd name="T105" fmla="*/ 258 h 312"/>
                <a:gd name="T106" fmla="*/ 592 w 720"/>
                <a:gd name="T107" fmla="*/ 286 h 312"/>
                <a:gd name="T108" fmla="*/ 594 w 720"/>
                <a:gd name="T109" fmla="*/ 309 h 312"/>
                <a:gd name="T110" fmla="*/ 709 w 720"/>
                <a:gd name="T111" fmla="*/ 312 h 312"/>
                <a:gd name="T112" fmla="*/ 720 w 720"/>
                <a:gd name="T113" fmla="*/ 305 h 312"/>
                <a:gd name="T114" fmla="*/ 717 w 720"/>
                <a:gd name="T115" fmla="*/ 29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312">
                  <a:moveTo>
                    <a:pt x="324" y="72"/>
                  </a:moveTo>
                  <a:lnTo>
                    <a:pt x="296" y="72"/>
                  </a:lnTo>
                  <a:lnTo>
                    <a:pt x="263" y="138"/>
                  </a:lnTo>
                  <a:lnTo>
                    <a:pt x="261" y="141"/>
                  </a:lnTo>
                  <a:lnTo>
                    <a:pt x="259" y="143"/>
                  </a:lnTo>
                  <a:lnTo>
                    <a:pt x="256" y="144"/>
                  </a:lnTo>
                  <a:lnTo>
                    <a:pt x="252" y="144"/>
                  </a:lnTo>
                  <a:lnTo>
                    <a:pt x="250" y="144"/>
                  </a:lnTo>
                  <a:lnTo>
                    <a:pt x="247" y="143"/>
                  </a:lnTo>
                  <a:lnTo>
                    <a:pt x="244" y="140"/>
                  </a:lnTo>
                  <a:lnTo>
                    <a:pt x="241" y="137"/>
                  </a:lnTo>
                  <a:lnTo>
                    <a:pt x="241" y="132"/>
                  </a:lnTo>
                  <a:lnTo>
                    <a:pt x="242" y="128"/>
                  </a:lnTo>
                  <a:lnTo>
                    <a:pt x="277" y="55"/>
                  </a:lnTo>
                  <a:lnTo>
                    <a:pt x="279" y="52"/>
                  </a:lnTo>
                  <a:lnTo>
                    <a:pt x="282" y="50"/>
                  </a:lnTo>
                  <a:lnTo>
                    <a:pt x="285" y="48"/>
                  </a:lnTo>
                  <a:lnTo>
                    <a:pt x="288" y="48"/>
                  </a:lnTo>
                  <a:lnTo>
                    <a:pt x="324" y="48"/>
                  </a:lnTo>
                  <a:lnTo>
                    <a:pt x="329" y="49"/>
                  </a:lnTo>
                  <a:lnTo>
                    <a:pt x="333" y="51"/>
                  </a:lnTo>
                  <a:lnTo>
                    <a:pt x="335" y="55"/>
                  </a:lnTo>
                  <a:lnTo>
                    <a:pt x="336" y="60"/>
                  </a:lnTo>
                  <a:lnTo>
                    <a:pt x="335" y="65"/>
                  </a:lnTo>
                  <a:lnTo>
                    <a:pt x="333" y="69"/>
                  </a:lnTo>
                  <a:lnTo>
                    <a:pt x="329" y="71"/>
                  </a:lnTo>
                  <a:lnTo>
                    <a:pt x="324" y="72"/>
                  </a:lnTo>
                  <a:close/>
                  <a:moveTo>
                    <a:pt x="709" y="288"/>
                  </a:moveTo>
                  <a:lnTo>
                    <a:pt x="697" y="288"/>
                  </a:lnTo>
                  <a:lnTo>
                    <a:pt x="697" y="132"/>
                  </a:lnTo>
                  <a:lnTo>
                    <a:pt x="696" y="128"/>
                  </a:lnTo>
                  <a:lnTo>
                    <a:pt x="693" y="124"/>
                  </a:lnTo>
                  <a:lnTo>
                    <a:pt x="690" y="121"/>
                  </a:lnTo>
                  <a:lnTo>
                    <a:pt x="685" y="120"/>
                  </a:lnTo>
                  <a:lnTo>
                    <a:pt x="673" y="120"/>
                  </a:lnTo>
                  <a:lnTo>
                    <a:pt x="673" y="83"/>
                  </a:lnTo>
                  <a:lnTo>
                    <a:pt x="712" y="72"/>
                  </a:lnTo>
                  <a:lnTo>
                    <a:pt x="716" y="70"/>
                  </a:lnTo>
                  <a:lnTo>
                    <a:pt x="719" y="66"/>
                  </a:lnTo>
                  <a:lnTo>
                    <a:pt x="720" y="62"/>
                  </a:lnTo>
                  <a:lnTo>
                    <a:pt x="720" y="57"/>
                  </a:lnTo>
                  <a:lnTo>
                    <a:pt x="718" y="52"/>
                  </a:lnTo>
                  <a:lnTo>
                    <a:pt x="714" y="49"/>
                  </a:lnTo>
                  <a:lnTo>
                    <a:pt x="712" y="49"/>
                  </a:lnTo>
                  <a:lnTo>
                    <a:pt x="710" y="48"/>
                  </a:lnTo>
                  <a:lnTo>
                    <a:pt x="708" y="48"/>
                  </a:lnTo>
                  <a:lnTo>
                    <a:pt x="705" y="49"/>
                  </a:lnTo>
                  <a:lnTo>
                    <a:pt x="622" y="73"/>
                  </a:lnTo>
                  <a:lnTo>
                    <a:pt x="617" y="75"/>
                  </a:lnTo>
                  <a:lnTo>
                    <a:pt x="615" y="79"/>
                  </a:lnTo>
                  <a:lnTo>
                    <a:pt x="613" y="83"/>
                  </a:lnTo>
                  <a:lnTo>
                    <a:pt x="614" y="88"/>
                  </a:lnTo>
                  <a:lnTo>
                    <a:pt x="615" y="91"/>
                  </a:lnTo>
                  <a:lnTo>
                    <a:pt x="618" y="94"/>
                  </a:lnTo>
                  <a:lnTo>
                    <a:pt x="621" y="95"/>
                  </a:lnTo>
                  <a:lnTo>
                    <a:pt x="625" y="96"/>
                  </a:lnTo>
                  <a:lnTo>
                    <a:pt x="626" y="96"/>
                  </a:lnTo>
                  <a:lnTo>
                    <a:pt x="628" y="96"/>
                  </a:lnTo>
                  <a:lnTo>
                    <a:pt x="649" y="90"/>
                  </a:lnTo>
                  <a:lnTo>
                    <a:pt x="649" y="120"/>
                  </a:lnTo>
                  <a:lnTo>
                    <a:pt x="616" y="120"/>
                  </a:lnTo>
                  <a:lnTo>
                    <a:pt x="402" y="3"/>
                  </a:lnTo>
                  <a:lnTo>
                    <a:pt x="399" y="1"/>
                  </a:lnTo>
                  <a:lnTo>
                    <a:pt x="396" y="0"/>
                  </a:lnTo>
                  <a:lnTo>
                    <a:pt x="253" y="0"/>
                  </a:lnTo>
                  <a:lnTo>
                    <a:pt x="249" y="1"/>
                  </a:lnTo>
                  <a:lnTo>
                    <a:pt x="247" y="2"/>
                  </a:lnTo>
                  <a:lnTo>
                    <a:pt x="244" y="4"/>
                  </a:lnTo>
                  <a:lnTo>
                    <a:pt x="242" y="6"/>
                  </a:lnTo>
                  <a:lnTo>
                    <a:pt x="174" y="120"/>
                  </a:lnTo>
                  <a:lnTo>
                    <a:pt x="60" y="120"/>
                  </a:lnTo>
                  <a:lnTo>
                    <a:pt x="55" y="120"/>
                  </a:lnTo>
                  <a:lnTo>
                    <a:pt x="49" y="121"/>
                  </a:lnTo>
                  <a:lnTo>
                    <a:pt x="43" y="122"/>
                  </a:lnTo>
                  <a:lnTo>
                    <a:pt x="37" y="125"/>
                  </a:lnTo>
                  <a:lnTo>
                    <a:pt x="32" y="128"/>
                  </a:lnTo>
                  <a:lnTo>
                    <a:pt x="27" y="131"/>
                  </a:lnTo>
                  <a:lnTo>
                    <a:pt x="22" y="135"/>
                  </a:lnTo>
                  <a:lnTo>
                    <a:pt x="18" y="139"/>
                  </a:lnTo>
                  <a:lnTo>
                    <a:pt x="14" y="143"/>
                  </a:lnTo>
                  <a:lnTo>
                    <a:pt x="11" y="147"/>
                  </a:lnTo>
                  <a:lnTo>
                    <a:pt x="8" y="152"/>
                  </a:lnTo>
                  <a:lnTo>
                    <a:pt x="5" y="157"/>
                  </a:lnTo>
                  <a:lnTo>
                    <a:pt x="3" y="163"/>
                  </a:lnTo>
                  <a:lnTo>
                    <a:pt x="2" y="168"/>
                  </a:lnTo>
                  <a:lnTo>
                    <a:pt x="1" y="174"/>
                  </a:lnTo>
                  <a:lnTo>
                    <a:pt x="0" y="180"/>
                  </a:lnTo>
                  <a:lnTo>
                    <a:pt x="0" y="300"/>
                  </a:lnTo>
                  <a:lnTo>
                    <a:pt x="1" y="305"/>
                  </a:lnTo>
                  <a:lnTo>
                    <a:pt x="4" y="308"/>
                  </a:lnTo>
                  <a:lnTo>
                    <a:pt x="8" y="311"/>
                  </a:lnTo>
                  <a:lnTo>
                    <a:pt x="12" y="312"/>
                  </a:lnTo>
                  <a:lnTo>
                    <a:pt x="30" y="312"/>
                  </a:lnTo>
                  <a:lnTo>
                    <a:pt x="30" y="309"/>
                  </a:lnTo>
                  <a:lnTo>
                    <a:pt x="30" y="306"/>
                  </a:lnTo>
                  <a:lnTo>
                    <a:pt x="30" y="296"/>
                  </a:lnTo>
                  <a:lnTo>
                    <a:pt x="32" y="286"/>
                  </a:lnTo>
                  <a:lnTo>
                    <a:pt x="34" y="276"/>
                  </a:lnTo>
                  <a:lnTo>
                    <a:pt x="38" y="267"/>
                  </a:lnTo>
                  <a:lnTo>
                    <a:pt x="43" y="258"/>
                  </a:lnTo>
                  <a:lnTo>
                    <a:pt x="48" y="249"/>
                  </a:lnTo>
                  <a:lnTo>
                    <a:pt x="54" y="241"/>
                  </a:lnTo>
                  <a:lnTo>
                    <a:pt x="60" y="234"/>
                  </a:lnTo>
                  <a:lnTo>
                    <a:pt x="67" y="228"/>
                  </a:lnTo>
                  <a:lnTo>
                    <a:pt x="75" y="222"/>
                  </a:lnTo>
                  <a:lnTo>
                    <a:pt x="83" y="217"/>
                  </a:lnTo>
                  <a:lnTo>
                    <a:pt x="92" y="212"/>
                  </a:lnTo>
                  <a:lnTo>
                    <a:pt x="101" y="209"/>
                  </a:lnTo>
                  <a:lnTo>
                    <a:pt x="112" y="206"/>
                  </a:lnTo>
                  <a:lnTo>
                    <a:pt x="122" y="205"/>
                  </a:lnTo>
                  <a:lnTo>
                    <a:pt x="132" y="204"/>
                  </a:lnTo>
                  <a:lnTo>
                    <a:pt x="143" y="205"/>
                  </a:lnTo>
                  <a:lnTo>
                    <a:pt x="153" y="206"/>
                  </a:lnTo>
                  <a:lnTo>
                    <a:pt x="162" y="209"/>
                  </a:lnTo>
                  <a:lnTo>
                    <a:pt x="172" y="212"/>
                  </a:lnTo>
                  <a:lnTo>
                    <a:pt x="181" y="217"/>
                  </a:lnTo>
                  <a:lnTo>
                    <a:pt x="189" y="222"/>
                  </a:lnTo>
                  <a:lnTo>
                    <a:pt x="197" y="228"/>
                  </a:lnTo>
                  <a:lnTo>
                    <a:pt x="204" y="234"/>
                  </a:lnTo>
                  <a:lnTo>
                    <a:pt x="211" y="241"/>
                  </a:lnTo>
                  <a:lnTo>
                    <a:pt x="217" y="249"/>
                  </a:lnTo>
                  <a:lnTo>
                    <a:pt x="222" y="258"/>
                  </a:lnTo>
                  <a:lnTo>
                    <a:pt x="226" y="267"/>
                  </a:lnTo>
                  <a:lnTo>
                    <a:pt x="229" y="276"/>
                  </a:lnTo>
                  <a:lnTo>
                    <a:pt x="233" y="286"/>
                  </a:lnTo>
                  <a:lnTo>
                    <a:pt x="234" y="296"/>
                  </a:lnTo>
                  <a:lnTo>
                    <a:pt x="235" y="306"/>
                  </a:lnTo>
                  <a:lnTo>
                    <a:pt x="235" y="309"/>
                  </a:lnTo>
                  <a:lnTo>
                    <a:pt x="234" y="312"/>
                  </a:lnTo>
                  <a:lnTo>
                    <a:pt x="391" y="312"/>
                  </a:lnTo>
                  <a:lnTo>
                    <a:pt x="390" y="309"/>
                  </a:lnTo>
                  <a:lnTo>
                    <a:pt x="390" y="306"/>
                  </a:lnTo>
                  <a:lnTo>
                    <a:pt x="391" y="296"/>
                  </a:lnTo>
                  <a:lnTo>
                    <a:pt x="392" y="286"/>
                  </a:lnTo>
                  <a:lnTo>
                    <a:pt x="395" y="276"/>
                  </a:lnTo>
                  <a:lnTo>
                    <a:pt x="398" y="267"/>
                  </a:lnTo>
                  <a:lnTo>
                    <a:pt x="403" y="258"/>
                  </a:lnTo>
                  <a:lnTo>
                    <a:pt x="408" y="249"/>
                  </a:lnTo>
                  <a:lnTo>
                    <a:pt x="413" y="241"/>
                  </a:lnTo>
                  <a:lnTo>
                    <a:pt x="421" y="234"/>
                  </a:lnTo>
                  <a:lnTo>
                    <a:pt x="428" y="228"/>
                  </a:lnTo>
                  <a:lnTo>
                    <a:pt x="436" y="222"/>
                  </a:lnTo>
                  <a:lnTo>
                    <a:pt x="444" y="217"/>
                  </a:lnTo>
                  <a:lnTo>
                    <a:pt x="453" y="212"/>
                  </a:lnTo>
                  <a:lnTo>
                    <a:pt x="462" y="209"/>
                  </a:lnTo>
                  <a:lnTo>
                    <a:pt x="472" y="206"/>
                  </a:lnTo>
                  <a:lnTo>
                    <a:pt x="483" y="205"/>
                  </a:lnTo>
                  <a:lnTo>
                    <a:pt x="493" y="204"/>
                  </a:lnTo>
                  <a:lnTo>
                    <a:pt x="503" y="205"/>
                  </a:lnTo>
                  <a:lnTo>
                    <a:pt x="513" y="206"/>
                  </a:lnTo>
                  <a:lnTo>
                    <a:pt x="523" y="209"/>
                  </a:lnTo>
                  <a:lnTo>
                    <a:pt x="532" y="212"/>
                  </a:lnTo>
                  <a:lnTo>
                    <a:pt x="541" y="217"/>
                  </a:lnTo>
                  <a:lnTo>
                    <a:pt x="550" y="222"/>
                  </a:lnTo>
                  <a:lnTo>
                    <a:pt x="558" y="228"/>
                  </a:lnTo>
                  <a:lnTo>
                    <a:pt x="565" y="234"/>
                  </a:lnTo>
                  <a:lnTo>
                    <a:pt x="571" y="241"/>
                  </a:lnTo>
                  <a:lnTo>
                    <a:pt x="577" y="249"/>
                  </a:lnTo>
                  <a:lnTo>
                    <a:pt x="582" y="258"/>
                  </a:lnTo>
                  <a:lnTo>
                    <a:pt x="586" y="267"/>
                  </a:lnTo>
                  <a:lnTo>
                    <a:pt x="590" y="276"/>
                  </a:lnTo>
                  <a:lnTo>
                    <a:pt x="592" y="286"/>
                  </a:lnTo>
                  <a:lnTo>
                    <a:pt x="594" y="296"/>
                  </a:lnTo>
                  <a:lnTo>
                    <a:pt x="594" y="306"/>
                  </a:lnTo>
                  <a:lnTo>
                    <a:pt x="594" y="309"/>
                  </a:lnTo>
                  <a:lnTo>
                    <a:pt x="594" y="312"/>
                  </a:lnTo>
                  <a:lnTo>
                    <a:pt x="685" y="312"/>
                  </a:lnTo>
                  <a:lnTo>
                    <a:pt x="709" y="312"/>
                  </a:lnTo>
                  <a:lnTo>
                    <a:pt x="713" y="311"/>
                  </a:lnTo>
                  <a:lnTo>
                    <a:pt x="717" y="308"/>
                  </a:lnTo>
                  <a:lnTo>
                    <a:pt x="720" y="305"/>
                  </a:lnTo>
                  <a:lnTo>
                    <a:pt x="720" y="300"/>
                  </a:lnTo>
                  <a:lnTo>
                    <a:pt x="720" y="295"/>
                  </a:lnTo>
                  <a:lnTo>
                    <a:pt x="717" y="292"/>
                  </a:lnTo>
                  <a:lnTo>
                    <a:pt x="713" y="289"/>
                  </a:lnTo>
                  <a:lnTo>
                    <a:pt x="70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816"/>
            <p:cNvSpPr>
              <a:spLocks/>
            </p:cNvSpPr>
            <p:nvPr/>
          </p:nvSpPr>
          <p:spPr bwMode="auto">
            <a:xfrm>
              <a:off x="4487863" y="5589588"/>
              <a:ext cx="61913" cy="61913"/>
            </a:xfrm>
            <a:custGeom>
              <a:avLst/>
              <a:gdLst>
                <a:gd name="T0" fmla="*/ 71 w 157"/>
                <a:gd name="T1" fmla="*/ 0 h 157"/>
                <a:gd name="T2" fmla="*/ 55 w 157"/>
                <a:gd name="T3" fmla="*/ 3 h 157"/>
                <a:gd name="T4" fmla="*/ 41 w 157"/>
                <a:gd name="T5" fmla="*/ 9 h 157"/>
                <a:gd name="T6" fmla="*/ 29 w 157"/>
                <a:gd name="T7" fmla="*/ 18 h 157"/>
                <a:gd name="T8" fmla="*/ 19 w 157"/>
                <a:gd name="T9" fmla="*/ 29 h 157"/>
                <a:gd name="T10" fmla="*/ 10 w 157"/>
                <a:gd name="T11" fmla="*/ 42 h 157"/>
                <a:gd name="T12" fmla="*/ 4 w 157"/>
                <a:gd name="T13" fmla="*/ 55 h 157"/>
                <a:gd name="T14" fmla="*/ 0 w 157"/>
                <a:gd name="T15" fmla="*/ 70 h 157"/>
                <a:gd name="T16" fmla="*/ 0 w 157"/>
                <a:gd name="T17" fmla="*/ 87 h 157"/>
                <a:gd name="T18" fmla="*/ 4 w 157"/>
                <a:gd name="T19" fmla="*/ 102 h 157"/>
                <a:gd name="T20" fmla="*/ 10 w 157"/>
                <a:gd name="T21" fmla="*/ 115 h 157"/>
                <a:gd name="T22" fmla="*/ 19 w 157"/>
                <a:gd name="T23" fmla="*/ 128 h 157"/>
                <a:gd name="T24" fmla="*/ 29 w 157"/>
                <a:gd name="T25" fmla="*/ 138 h 157"/>
                <a:gd name="T26" fmla="*/ 41 w 157"/>
                <a:gd name="T27" fmla="*/ 146 h 157"/>
                <a:gd name="T28" fmla="*/ 55 w 157"/>
                <a:gd name="T29" fmla="*/ 153 h 157"/>
                <a:gd name="T30" fmla="*/ 71 w 157"/>
                <a:gd name="T31" fmla="*/ 156 h 157"/>
                <a:gd name="T32" fmla="*/ 87 w 157"/>
                <a:gd name="T33" fmla="*/ 156 h 157"/>
                <a:gd name="T34" fmla="*/ 102 w 157"/>
                <a:gd name="T35" fmla="*/ 153 h 157"/>
                <a:gd name="T36" fmla="*/ 115 w 157"/>
                <a:gd name="T37" fmla="*/ 146 h 157"/>
                <a:gd name="T38" fmla="*/ 128 w 157"/>
                <a:gd name="T39" fmla="*/ 138 h 157"/>
                <a:gd name="T40" fmla="*/ 139 w 157"/>
                <a:gd name="T41" fmla="*/ 128 h 157"/>
                <a:gd name="T42" fmla="*/ 147 w 157"/>
                <a:gd name="T43" fmla="*/ 115 h 157"/>
                <a:gd name="T44" fmla="*/ 153 w 157"/>
                <a:gd name="T45" fmla="*/ 102 h 157"/>
                <a:gd name="T46" fmla="*/ 156 w 157"/>
                <a:gd name="T47" fmla="*/ 87 h 157"/>
                <a:gd name="T48" fmla="*/ 156 w 157"/>
                <a:gd name="T49" fmla="*/ 70 h 157"/>
                <a:gd name="T50" fmla="*/ 153 w 157"/>
                <a:gd name="T51" fmla="*/ 55 h 157"/>
                <a:gd name="T52" fmla="*/ 147 w 157"/>
                <a:gd name="T53" fmla="*/ 42 h 157"/>
                <a:gd name="T54" fmla="*/ 139 w 157"/>
                <a:gd name="T55" fmla="*/ 29 h 157"/>
                <a:gd name="T56" fmla="*/ 128 w 157"/>
                <a:gd name="T57" fmla="*/ 18 h 157"/>
                <a:gd name="T58" fmla="*/ 115 w 157"/>
                <a:gd name="T59" fmla="*/ 9 h 157"/>
                <a:gd name="T60" fmla="*/ 102 w 157"/>
                <a:gd name="T61" fmla="*/ 3 h 157"/>
                <a:gd name="T62" fmla="*/ 87 w 157"/>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157">
                  <a:moveTo>
                    <a:pt x="79" y="0"/>
                  </a:moveTo>
                  <a:lnTo>
                    <a:pt x="71" y="0"/>
                  </a:lnTo>
                  <a:lnTo>
                    <a:pt x="62" y="1"/>
                  </a:lnTo>
                  <a:lnTo>
                    <a:pt x="55" y="3"/>
                  </a:lnTo>
                  <a:lnTo>
                    <a:pt x="48" y="6"/>
                  </a:lnTo>
                  <a:lnTo>
                    <a:pt x="41" y="9"/>
                  </a:lnTo>
                  <a:lnTo>
                    <a:pt x="35" y="13"/>
                  </a:lnTo>
                  <a:lnTo>
                    <a:pt x="29" y="18"/>
                  </a:lnTo>
                  <a:lnTo>
                    <a:pt x="24" y="24"/>
                  </a:lnTo>
                  <a:lnTo>
                    <a:pt x="19" y="29"/>
                  </a:lnTo>
                  <a:lnTo>
                    <a:pt x="14" y="35"/>
                  </a:lnTo>
                  <a:lnTo>
                    <a:pt x="10" y="42"/>
                  </a:lnTo>
                  <a:lnTo>
                    <a:pt x="7" y="48"/>
                  </a:lnTo>
                  <a:lnTo>
                    <a:pt x="4" y="55"/>
                  </a:lnTo>
                  <a:lnTo>
                    <a:pt x="2" y="63"/>
                  </a:lnTo>
                  <a:lnTo>
                    <a:pt x="0" y="70"/>
                  </a:lnTo>
                  <a:lnTo>
                    <a:pt x="0" y="78"/>
                  </a:lnTo>
                  <a:lnTo>
                    <a:pt x="0" y="87"/>
                  </a:lnTo>
                  <a:lnTo>
                    <a:pt x="2" y="94"/>
                  </a:lnTo>
                  <a:lnTo>
                    <a:pt x="4" y="102"/>
                  </a:lnTo>
                  <a:lnTo>
                    <a:pt x="7" y="109"/>
                  </a:lnTo>
                  <a:lnTo>
                    <a:pt x="10" y="115"/>
                  </a:lnTo>
                  <a:lnTo>
                    <a:pt x="14" y="122"/>
                  </a:lnTo>
                  <a:lnTo>
                    <a:pt x="19" y="128"/>
                  </a:lnTo>
                  <a:lnTo>
                    <a:pt x="24" y="133"/>
                  </a:lnTo>
                  <a:lnTo>
                    <a:pt x="29" y="138"/>
                  </a:lnTo>
                  <a:lnTo>
                    <a:pt x="35" y="142"/>
                  </a:lnTo>
                  <a:lnTo>
                    <a:pt x="41" y="146"/>
                  </a:lnTo>
                  <a:lnTo>
                    <a:pt x="48" y="151"/>
                  </a:lnTo>
                  <a:lnTo>
                    <a:pt x="55" y="153"/>
                  </a:lnTo>
                  <a:lnTo>
                    <a:pt x="62" y="155"/>
                  </a:lnTo>
                  <a:lnTo>
                    <a:pt x="71" y="156"/>
                  </a:lnTo>
                  <a:lnTo>
                    <a:pt x="79" y="157"/>
                  </a:lnTo>
                  <a:lnTo>
                    <a:pt x="87" y="156"/>
                  </a:lnTo>
                  <a:lnTo>
                    <a:pt x="94" y="155"/>
                  </a:lnTo>
                  <a:lnTo>
                    <a:pt x="102" y="153"/>
                  </a:lnTo>
                  <a:lnTo>
                    <a:pt x="109" y="151"/>
                  </a:lnTo>
                  <a:lnTo>
                    <a:pt x="115" y="146"/>
                  </a:lnTo>
                  <a:lnTo>
                    <a:pt x="122" y="142"/>
                  </a:lnTo>
                  <a:lnTo>
                    <a:pt x="128" y="138"/>
                  </a:lnTo>
                  <a:lnTo>
                    <a:pt x="134" y="133"/>
                  </a:lnTo>
                  <a:lnTo>
                    <a:pt x="139" y="128"/>
                  </a:lnTo>
                  <a:lnTo>
                    <a:pt x="144" y="122"/>
                  </a:lnTo>
                  <a:lnTo>
                    <a:pt x="147" y="115"/>
                  </a:lnTo>
                  <a:lnTo>
                    <a:pt x="151" y="109"/>
                  </a:lnTo>
                  <a:lnTo>
                    <a:pt x="153" y="102"/>
                  </a:lnTo>
                  <a:lnTo>
                    <a:pt x="155" y="94"/>
                  </a:lnTo>
                  <a:lnTo>
                    <a:pt x="156" y="87"/>
                  </a:lnTo>
                  <a:lnTo>
                    <a:pt x="157" y="78"/>
                  </a:lnTo>
                  <a:lnTo>
                    <a:pt x="156" y="70"/>
                  </a:lnTo>
                  <a:lnTo>
                    <a:pt x="155" y="63"/>
                  </a:lnTo>
                  <a:lnTo>
                    <a:pt x="153" y="55"/>
                  </a:lnTo>
                  <a:lnTo>
                    <a:pt x="151" y="48"/>
                  </a:lnTo>
                  <a:lnTo>
                    <a:pt x="147" y="42"/>
                  </a:lnTo>
                  <a:lnTo>
                    <a:pt x="144" y="35"/>
                  </a:lnTo>
                  <a:lnTo>
                    <a:pt x="139" y="29"/>
                  </a:lnTo>
                  <a:lnTo>
                    <a:pt x="134" y="24"/>
                  </a:lnTo>
                  <a:lnTo>
                    <a:pt x="128" y="18"/>
                  </a:lnTo>
                  <a:lnTo>
                    <a:pt x="122" y="13"/>
                  </a:lnTo>
                  <a:lnTo>
                    <a:pt x="115" y="9"/>
                  </a:lnTo>
                  <a:lnTo>
                    <a:pt x="109" y="6"/>
                  </a:lnTo>
                  <a:lnTo>
                    <a:pt x="102" y="3"/>
                  </a:lnTo>
                  <a:lnTo>
                    <a:pt x="94" y="1"/>
                  </a:lnTo>
                  <a:lnTo>
                    <a:pt x="87" y="0"/>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17"/>
            <p:cNvSpPr>
              <a:spLocks/>
            </p:cNvSpPr>
            <p:nvPr/>
          </p:nvSpPr>
          <p:spPr bwMode="auto">
            <a:xfrm>
              <a:off x="4344988" y="5589588"/>
              <a:ext cx="61913" cy="61913"/>
            </a:xfrm>
            <a:custGeom>
              <a:avLst/>
              <a:gdLst>
                <a:gd name="T0" fmla="*/ 70 w 156"/>
                <a:gd name="T1" fmla="*/ 0 h 157"/>
                <a:gd name="T2" fmla="*/ 56 w 156"/>
                <a:gd name="T3" fmla="*/ 3 h 157"/>
                <a:gd name="T4" fmla="*/ 41 w 156"/>
                <a:gd name="T5" fmla="*/ 9 h 157"/>
                <a:gd name="T6" fmla="*/ 28 w 156"/>
                <a:gd name="T7" fmla="*/ 18 h 157"/>
                <a:gd name="T8" fmla="*/ 18 w 156"/>
                <a:gd name="T9" fmla="*/ 29 h 157"/>
                <a:gd name="T10" fmla="*/ 10 w 156"/>
                <a:gd name="T11" fmla="*/ 42 h 157"/>
                <a:gd name="T12" fmla="*/ 4 w 156"/>
                <a:gd name="T13" fmla="*/ 55 h 157"/>
                <a:gd name="T14" fmla="*/ 1 w 156"/>
                <a:gd name="T15" fmla="*/ 70 h 157"/>
                <a:gd name="T16" fmla="*/ 1 w 156"/>
                <a:gd name="T17" fmla="*/ 87 h 157"/>
                <a:gd name="T18" fmla="*/ 4 w 156"/>
                <a:gd name="T19" fmla="*/ 102 h 157"/>
                <a:gd name="T20" fmla="*/ 10 w 156"/>
                <a:gd name="T21" fmla="*/ 115 h 157"/>
                <a:gd name="T22" fmla="*/ 18 w 156"/>
                <a:gd name="T23" fmla="*/ 128 h 157"/>
                <a:gd name="T24" fmla="*/ 28 w 156"/>
                <a:gd name="T25" fmla="*/ 138 h 157"/>
                <a:gd name="T26" fmla="*/ 41 w 156"/>
                <a:gd name="T27" fmla="*/ 146 h 157"/>
                <a:gd name="T28" fmla="*/ 56 w 156"/>
                <a:gd name="T29" fmla="*/ 153 h 157"/>
                <a:gd name="T30" fmla="*/ 70 w 156"/>
                <a:gd name="T31" fmla="*/ 156 h 157"/>
                <a:gd name="T32" fmla="*/ 86 w 156"/>
                <a:gd name="T33" fmla="*/ 156 h 157"/>
                <a:gd name="T34" fmla="*/ 101 w 156"/>
                <a:gd name="T35" fmla="*/ 153 h 157"/>
                <a:gd name="T36" fmla="*/ 116 w 156"/>
                <a:gd name="T37" fmla="*/ 146 h 157"/>
                <a:gd name="T38" fmla="*/ 128 w 156"/>
                <a:gd name="T39" fmla="*/ 138 h 157"/>
                <a:gd name="T40" fmla="*/ 139 w 156"/>
                <a:gd name="T41" fmla="*/ 128 h 157"/>
                <a:gd name="T42" fmla="*/ 147 w 156"/>
                <a:gd name="T43" fmla="*/ 115 h 157"/>
                <a:gd name="T44" fmla="*/ 153 w 156"/>
                <a:gd name="T45" fmla="*/ 102 h 157"/>
                <a:gd name="T46" fmla="*/ 156 w 156"/>
                <a:gd name="T47" fmla="*/ 87 h 157"/>
                <a:gd name="T48" fmla="*/ 156 w 156"/>
                <a:gd name="T49" fmla="*/ 70 h 157"/>
                <a:gd name="T50" fmla="*/ 153 w 156"/>
                <a:gd name="T51" fmla="*/ 55 h 157"/>
                <a:gd name="T52" fmla="*/ 147 w 156"/>
                <a:gd name="T53" fmla="*/ 42 h 157"/>
                <a:gd name="T54" fmla="*/ 139 w 156"/>
                <a:gd name="T55" fmla="*/ 29 h 157"/>
                <a:gd name="T56" fmla="*/ 128 w 156"/>
                <a:gd name="T57" fmla="*/ 18 h 157"/>
                <a:gd name="T58" fmla="*/ 116 w 156"/>
                <a:gd name="T59" fmla="*/ 9 h 157"/>
                <a:gd name="T60" fmla="*/ 101 w 156"/>
                <a:gd name="T61" fmla="*/ 3 h 157"/>
                <a:gd name="T62" fmla="*/ 86 w 156"/>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57">
                  <a:moveTo>
                    <a:pt x="78" y="0"/>
                  </a:moveTo>
                  <a:lnTo>
                    <a:pt x="70" y="0"/>
                  </a:lnTo>
                  <a:lnTo>
                    <a:pt x="63" y="1"/>
                  </a:lnTo>
                  <a:lnTo>
                    <a:pt x="56" y="3"/>
                  </a:lnTo>
                  <a:lnTo>
                    <a:pt x="47" y="6"/>
                  </a:lnTo>
                  <a:lnTo>
                    <a:pt x="41" y="9"/>
                  </a:lnTo>
                  <a:lnTo>
                    <a:pt x="34" y="13"/>
                  </a:lnTo>
                  <a:lnTo>
                    <a:pt x="28" y="18"/>
                  </a:lnTo>
                  <a:lnTo>
                    <a:pt x="23" y="24"/>
                  </a:lnTo>
                  <a:lnTo>
                    <a:pt x="18" y="29"/>
                  </a:lnTo>
                  <a:lnTo>
                    <a:pt x="14" y="35"/>
                  </a:lnTo>
                  <a:lnTo>
                    <a:pt x="10" y="42"/>
                  </a:lnTo>
                  <a:lnTo>
                    <a:pt x="7" y="48"/>
                  </a:lnTo>
                  <a:lnTo>
                    <a:pt x="4" y="55"/>
                  </a:lnTo>
                  <a:lnTo>
                    <a:pt x="2" y="63"/>
                  </a:lnTo>
                  <a:lnTo>
                    <a:pt x="1" y="70"/>
                  </a:lnTo>
                  <a:lnTo>
                    <a:pt x="0" y="78"/>
                  </a:lnTo>
                  <a:lnTo>
                    <a:pt x="1" y="87"/>
                  </a:lnTo>
                  <a:lnTo>
                    <a:pt x="2" y="94"/>
                  </a:lnTo>
                  <a:lnTo>
                    <a:pt x="4" y="102"/>
                  </a:lnTo>
                  <a:lnTo>
                    <a:pt x="7" y="109"/>
                  </a:lnTo>
                  <a:lnTo>
                    <a:pt x="10" y="115"/>
                  </a:lnTo>
                  <a:lnTo>
                    <a:pt x="14" y="122"/>
                  </a:lnTo>
                  <a:lnTo>
                    <a:pt x="18" y="128"/>
                  </a:lnTo>
                  <a:lnTo>
                    <a:pt x="23" y="133"/>
                  </a:lnTo>
                  <a:lnTo>
                    <a:pt x="28" y="138"/>
                  </a:lnTo>
                  <a:lnTo>
                    <a:pt x="34" y="142"/>
                  </a:lnTo>
                  <a:lnTo>
                    <a:pt x="41" y="146"/>
                  </a:lnTo>
                  <a:lnTo>
                    <a:pt x="47" y="151"/>
                  </a:lnTo>
                  <a:lnTo>
                    <a:pt x="56" y="153"/>
                  </a:lnTo>
                  <a:lnTo>
                    <a:pt x="63" y="155"/>
                  </a:lnTo>
                  <a:lnTo>
                    <a:pt x="70" y="156"/>
                  </a:lnTo>
                  <a:lnTo>
                    <a:pt x="78" y="157"/>
                  </a:lnTo>
                  <a:lnTo>
                    <a:pt x="86" y="156"/>
                  </a:lnTo>
                  <a:lnTo>
                    <a:pt x="94" y="155"/>
                  </a:lnTo>
                  <a:lnTo>
                    <a:pt x="101" y="153"/>
                  </a:lnTo>
                  <a:lnTo>
                    <a:pt x="108" y="151"/>
                  </a:lnTo>
                  <a:lnTo>
                    <a:pt x="116" y="146"/>
                  </a:lnTo>
                  <a:lnTo>
                    <a:pt x="122" y="142"/>
                  </a:lnTo>
                  <a:lnTo>
                    <a:pt x="128" y="138"/>
                  </a:lnTo>
                  <a:lnTo>
                    <a:pt x="134" y="133"/>
                  </a:lnTo>
                  <a:lnTo>
                    <a:pt x="139" y="128"/>
                  </a:lnTo>
                  <a:lnTo>
                    <a:pt x="143" y="122"/>
                  </a:lnTo>
                  <a:lnTo>
                    <a:pt x="147" y="115"/>
                  </a:lnTo>
                  <a:lnTo>
                    <a:pt x="150" y="109"/>
                  </a:lnTo>
                  <a:lnTo>
                    <a:pt x="153" y="102"/>
                  </a:lnTo>
                  <a:lnTo>
                    <a:pt x="155" y="94"/>
                  </a:lnTo>
                  <a:lnTo>
                    <a:pt x="156" y="87"/>
                  </a:lnTo>
                  <a:lnTo>
                    <a:pt x="156" y="78"/>
                  </a:lnTo>
                  <a:lnTo>
                    <a:pt x="156" y="70"/>
                  </a:lnTo>
                  <a:lnTo>
                    <a:pt x="155" y="63"/>
                  </a:lnTo>
                  <a:lnTo>
                    <a:pt x="153" y="55"/>
                  </a:lnTo>
                  <a:lnTo>
                    <a:pt x="150" y="48"/>
                  </a:lnTo>
                  <a:lnTo>
                    <a:pt x="147" y="42"/>
                  </a:lnTo>
                  <a:lnTo>
                    <a:pt x="143" y="35"/>
                  </a:lnTo>
                  <a:lnTo>
                    <a:pt x="139" y="29"/>
                  </a:lnTo>
                  <a:lnTo>
                    <a:pt x="134" y="24"/>
                  </a:lnTo>
                  <a:lnTo>
                    <a:pt x="128" y="18"/>
                  </a:lnTo>
                  <a:lnTo>
                    <a:pt x="122" y="13"/>
                  </a:lnTo>
                  <a:lnTo>
                    <a:pt x="116" y="9"/>
                  </a:lnTo>
                  <a:lnTo>
                    <a:pt x="108" y="6"/>
                  </a:lnTo>
                  <a:lnTo>
                    <a:pt x="101" y="3"/>
                  </a:lnTo>
                  <a:lnTo>
                    <a:pt x="94" y="1"/>
                  </a:lnTo>
                  <a:lnTo>
                    <a:pt x="86"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6171746" y="3526823"/>
            <a:ext cx="285750" cy="209550"/>
            <a:chOff x="892175" y="5441950"/>
            <a:chExt cx="285750" cy="209550"/>
          </a:xfrm>
          <a:solidFill>
            <a:schemeClr val="bg1"/>
          </a:solidFill>
        </p:grpSpPr>
        <p:sp>
          <p:nvSpPr>
            <p:cNvPr id="53" name="Freeform 2803"/>
            <p:cNvSpPr>
              <a:spLocks noEditPoints="1"/>
            </p:cNvSpPr>
            <p:nvPr/>
          </p:nvSpPr>
          <p:spPr bwMode="auto">
            <a:xfrm>
              <a:off x="892175" y="5441950"/>
              <a:ext cx="285750" cy="209550"/>
            </a:xfrm>
            <a:custGeom>
              <a:avLst/>
              <a:gdLst>
                <a:gd name="T0" fmla="*/ 575 w 720"/>
                <a:gd name="T1" fmla="*/ 350 h 529"/>
                <a:gd name="T2" fmla="*/ 565 w 720"/>
                <a:gd name="T3" fmla="*/ 317 h 529"/>
                <a:gd name="T4" fmla="*/ 586 w 720"/>
                <a:gd name="T5" fmla="*/ 291 h 529"/>
                <a:gd name="T6" fmla="*/ 620 w 720"/>
                <a:gd name="T7" fmla="*/ 294 h 529"/>
                <a:gd name="T8" fmla="*/ 636 w 720"/>
                <a:gd name="T9" fmla="*/ 324 h 529"/>
                <a:gd name="T10" fmla="*/ 620 w 720"/>
                <a:gd name="T11" fmla="*/ 354 h 529"/>
                <a:gd name="T12" fmla="*/ 528 w 720"/>
                <a:gd name="T13" fmla="*/ 504 h 529"/>
                <a:gd name="T14" fmla="*/ 600 w 720"/>
                <a:gd name="T15" fmla="*/ 504 h 529"/>
                <a:gd name="T16" fmla="*/ 388 w 720"/>
                <a:gd name="T17" fmla="*/ 301 h 529"/>
                <a:gd name="T18" fmla="*/ 325 w 720"/>
                <a:gd name="T19" fmla="*/ 299 h 529"/>
                <a:gd name="T20" fmla="*/ 206 w 720"/>
                <a:gd name="T21" fmla="*/ 208 h 529"/>
                <a:gd name="T22" fmla="*/ 312 w 720"/>
                <a:gd name="T23" fmla="*/ 171 h 529"/>
                <a:gd name="T24" fmla="*/ 431 w 720"/>
                <a:gd name="T25" fmla="*/ 176 h 529"/>
                <a:gd name="T26" fmla="*/ 530 w 720"/>
                <a:gd name="T27" fmla="*/ 220 h 529"/>
                <a:gd name="T28" fmla="*/ 432 w 720"/>
                <a:gd name="T29" fmla="*/ 384 h 529"/>
                <a:gd name="T30" fmla="*/ 126 w 720"/>
                <a:gd name="T31" fmla="*/ 456 h 529"/>
                <a:gd name="T32" fmla="*/ 84 w 720"/>
                <a:gd name="T33" fmla="*/ 317 h 529"/>
                <a:gd name="T34" fmla="*/ 105 w 720"/>
                <a:gd name="T35" fmla="*/ 291 h 529"/>
                <a:gd name="T36" fmla="*/ 140 w 720"/>
                <a:gd name="T37" fmla="*/ 294 h 529"/>
                <a:gd name="T38" fmla="*/ 155 w 720"/>
                <a:gd name="T39" fmla="*/ 324 h 529"/>
                <a:gd name="T40" fmla="*/ 140 w 720"/>
                <a:gd name="T41" fmla="*/ 354 h 529"/>
                <a:gd name="T42" fmla="*/ 105 w 720"/>
                <a:gd name="T43" fmla="*/ 357 h 529"/>
                <a:gd name="T44" fmla="*/ 84 w 720"/>
                <a:gd name="T45" fmla="*/ 332 h 529"/>
                <a:gd name="T46" fmla="*/ 186 w 720"/>
                <a:gd name="T47" fmla="*/ 37 h 529"/>
                <a:gd name="T48" fmla="*/ 204 w 720"/>
                <a:gd name="T49" fmla="*/ 24 h 529"/>
                <a:gd name="T50" fmla="*/ 530 w 720"/>
                <a:gd name="T51" fmla="*/ 34 h 529"/>
                <a:gd name="T52" fmla="*/ 562 w 720"/>
                <a:gd name="T53" fmla="*/ 206 h 529"/>
                <a:gd name="T54" fmla="*/ 525 w 720"/>
                <a:gd name="T55" fmla="*/ 187 h 529"/>
                <a:gd name="T56" fmla="*/ 467 w 720"/>
                <a:gd name="T57" fmla="*/ 161 h 529"/>
                <a:gd name="T58" fmla="*/ 402 w 720"/>
                <a:gd name="T59" fmla="*/ 147 h 529"/>
                <a:gd name="T60" fmla="*/ 331 w 720"/>
                <a:gd name="T61" fmla="*/ 145 h 529"/>
                <a:gd name="T62" fmla="*/ 265 w 720"/>
                <a:gd name="T63" fmla="*/ 157 h 529"/>
                <a:gd name="T64" fmla="*/ 205 w 720"/>
                <a:gd name="T65" fmla="*/ 181 h 529"/>
                <a:gd name="T66" fmla="*/ 161 w 720"/>
                <a:gd name="T67" fmla="*/ 207 h 529"/>
                <a:gd name="T68" fmla="*/ 638 w 720"/>
                <a:gd name="T69" fmla="*/ 209 h 529"/>
                <a:gd name="T70" fmla="*/ 594 w 720"/>
                <a:gd name="T71" fmla="*/ 201 h 529"/>
                <a:gd name="T72" fmla="*/ 552 w 720"/>
                <a:gd name="T73" fmla="*/ 23 h 529"/>
                <a:gd name="T74" fmla="*/ 524 w 720"/>
                <a:gd name="T75" fmla="*/ 1 h 529"/>
                <a:gd name="T76" fmla="*/ 196 w 720"/>
                <a:gd name="T77" fmla="*/ 1 h 529"/>
                <a:gd name="T78" fmla="*/ 166 w 720"/>
                <a:gd name="T79" fmla="*/ 23 h 529"/>
                <a:gd name="T80" fmla="*/ 125 w 720"/>
                <a:gd name="T81" fmla="*/ 201 h 529"/>
                <a:gd name="T82" fmla="*/ 81 w 720"/>
                <a:gd name="T83" fmla="*/ 209 h 529"/>
                <a:gd name="T84" fmla="*/ 43 w 720"/>
                <a:gd name="T85" fmla="*/ 231 h 529"/>
                <a:gd name="T86" fmla="*/ 17 w 720"/>
                <a:gd name="T87" fmla="*/ 261 h 529"/>
                <a:gd name="T88" fmla="*/ 2 w 720"/>
                <a:gd name="T89" fmla="*/ 299 h 529"/>
                <a:gd name="T90" fmla="*/ 1 w 720"/>
                <a:gd name="T91" fmla="*/ 347 h 529"/>
                <a:gd name="T92" fmla="*/ 20 w 720"/>
                <a:gd name="T93" fmla="*/ 398 h 529"/>
                <a:gd name="T94" fmla="*/ 57 w 720"/>
                <a:gd name="T95" fmla="*/ 434 h 529"/>
                <a:gd name="T96" fmla="*/ 95 w 720"/>
                <a:gd name="T97" fmla="*/ 516 h 529"/>
                <a:gd name="T98" fmla="*/ 204 w 720"/>
                <a:gd name="T99" fmla="*/ 529 h 529"/>
                <a:gd name="T100" fmla="*/ 215 w 720"/>
                <a:gd name="T101" fmla="*/ 456 h 529"/>
                <a:gd name="T102" fmla="*/ 271 w 720"/>
                <a:gd name="T103" fmla="*/ 479 h 529"/>
                <a:gd name="T104" fmla="*/ 455 w 720"/>
                <a:gd name="T105" fmla="*/ 473 h 529"/>
                <a:gd name="T106" fmla="*/ 505 w 720"/>
                <a:gd name="T107" fmla="*/ 522 h 529"/>
                <a:gd name="T108" fmla="*/ 616 w 720"/>
                <a:gd name="T109" fmla="*/ 528 h 529"/>
                <a:gd name="T110" fmla="*/ 634 w 720"/>
                <a:gd name="T111" fmla="*/ 448 h 529"/>
                <a:gd name="T112" fmla="*/ 678 w 720"/>
                <a:gd name="T113" fmla="*/ 421 h 529"/>
                <a:gd name="T114" fmla="*/ 709 w 720"/>
                <a:gd name="T115" fmla="*/ 378 h 529"/>
                <a:gd name="T116" fmla="*/ 720 w 720"/>
                <a:gd name="T117" fmla="*/ 324 h 529"/>
                <a:gd name="T118" fmla="*/ 713 w 720"/>
                <a:gd name="T119" fmla="*/ 284 h 529"/>
                <a:gd name="T120" fmla="*/ 693 w 720"/>
                <a:gd name="T121" fmla="*/ 248 h 529"/>
                <a:gd name="T122" fmla="*/ 662 w 720"/>
                <a:gd name="T123" fmla="*/ 22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0" h="529">
                  <a:moveTo>
                    <a:pt x="600" y="360"/>
                  </a:moveTo>
                  <a:lnTo>
                    <a:pt x="592" y="359"/>
                  </a:lnTo>
                  <a:lnTo>
                    <a:pt x="586" y="357"/>
                  </a:lnTo>
                  <a:lnTo>
                    <a:pt x="580" y="354"/>
                  </a:lnTo>
                  <a:lnTo>
                    <a:pt x="575" y="350"/>
                  </a:lnTo>
                  <a:lnTo>
                    <a:pt x="570" y="345"/>
                  </a:lnTo>
                  <a:lnTo>
                    <a:pt x="567" y="339"/>
                  </a:lnTo>
                  <a:lnTo>
                    <a:pt x="565" y="332"/>
                  </a:lnTo>
                  <a:lnTo>
                    <a:pt x="564" y="324"/>
                  </a:lnTo>
                  <a:lnTo>
                    <a:pt x="565" y="317"/>
                  </a:lnTo>
                  <a:lnTo>
                    <a:pt x="567" y="310"/>
                  </a:lnTo>
                  <a:lnTo>
                    <a:pt x="570" y="304"/>
                  </a:lnTo>
                  <a:lnTo>
                    <a:pt x="575" y="299"/>
                  </a:lnTo>
                  <a:lnTo>
                    <a:pt x="580" y="294"/>
                  </a:lnTo>
                  <a:lnTo>
                    <a:pt x="586" y="291"/>
                  </a:lnTo>
                  <a:lnTo>
                    <a:pt x="592" y="289"/>
                  </a:lnTo>
                  <a:lnTo>
                    <a:pt x="600" y="288"/>
                  </a:lnTo>
                  <a:lnTo>
                    <a:pt x="607" y="289"/>
                  </a:lnTo>
                  <a:lnTo>
                    <a:pt x="613" y="291"/>
                  </a:lnTo>
                  <a:lnTo>
                    <a:pt x="620" y="294"/>
                  </a:lnTo>
                  <a:lnTo>
                    <a:pt x="626" y="299"/>
                  </a:lnTo>
                  <a:lnTo>
                    <a:pt x="630" y="304"/>
                  </a:lnTo>
                  <a:lnTo>
                    <a:pt x="633" y="310"/>
                  </a:lnTo>
                  <a:lnTo>
                    <a:pt x="635" y="317"/>
                  </a:lnTo>
                  <a:lnTo>
                    <a:pt x="636" y="324"/>
                  </a:lnTo>
                  <a:lnTo>
                    <a:pt x="635" y="332"/>
                  </a:lnTo>
                  <a:lnTo>
                    <a:pt x="633" y="339"/>
                  </a:lnTo>
                  <a:lnTo>
                    <a:pt x="630" y="345"/>
                  </a:lnTo>
                  <a:lnTo>
                    <a:pt x="626" y="350"/>
                  </a:lnTo>
                  <a:lnTo>
                    <a:pt x="620" y="354"/>
                  </a:lnTo>
                  <a:lnTo>
                    <a:pt x="613" y="357"/>
                  </a:lnTo>
                  <a:lnTo>
                    <a:pt x="607" y="359"/>
                  </a:lnTo>
                  <a:lnTo>
                    <a:pt x="600" y="360"/>
                  </a:lnTo>
                  <a:close/>
                  <a:moveTo>
                    <a:pt x="600" y="504"/>
                  </a:moveTo>
                  <a:lnTo>
                    <a:pt x="528" y="504"/>
                  </a:lnTo>
                  <a:lnTo>
                    <a:pt x="528" y="456"/>
                  </a:lnTo>
                  <a:lnTo>
                    <a:pt x="588" y="456"/>
                  </a:lnTo>
                  <a:lnTo>
                    <a:pt x="594" y="456"/>
                  </a:lnTo>
                  <a:lnTo>
                    <a:pt x="600" y="456"/>
                  </a:lnTo>
                  <a:lnTo>
                    <a:pt x="600" y="504"/>
                  </a:lnTo>
                  <a:close/>
                  <a:moveTo>
                    <a:pt x="413" y="291"/>
                  </a:moveTo>
                  <a:lnTo>
                    <a:pt x="407" y="294"/>
                  </a:lnTo>
                  <a:lnTo>
                    <a:pt x="401" y="297"/>
                  </a:lnTo>
                  <a:lnTo>
                    <a:pt x="395" y="299"/>
                  </a:lnTo>
                  <a:lnTo>
                    <a:pt x="388" y="301"/>
                  </a:lnTo>
                  <a:lnTo>
                    <a:pt x="374" y="304"/>
                  </a:lnTo>
                  <a:lnTo>
                    <a:pt x="359" y="305"/>
                  </a:lnTo>
                  <a:lnTo>
                    <a:pt x="345" y="304"/>
                  </a:lnTo>
                  <a:lnTo>
                    <a:pt x="331" y="301"/>
                  </a:lnTo>
                  <a:lnTo>
                    <a:pt x="325" y="299"/>
                  </a:lnTo>
                  <a:lnTo>
                    <a:pt x="318" y="297"/>
                  </a:lnTo>
                  <a:lnTo>
                    <a:pt x="312" y="294"/>
                  </a:lnTo>
                  <a:lnTo>
                    <a:pt x="306" y="291"/>
                  </a:lnTo>
                  <a:lnTo>
                    <a:pt x="189" y="220"/>
                  </a:lnTo>
                  <a:lnTo>
                    <a:pt x="206" y="208"/>
                  </a:lnTo>
                  <a:lnTo>
                    <a:pt x="224" y="197"/>
                  </a:lnTo>
                  <a:lnTo>
                    <a:pt x="245" y="189"/>
                  </a:lnTo>
                  <a:lnTo>
                    <a:pt x="266" y="181"/>
                  </a:lnTo>
                  <a:lnTo>
                    <a:pt x="288" y="176"/>
                  </a:lnTo>
                  <a:lnTo>
                    <a:pt x="312" y="171"/>
                  </a:lnTo>
                  <a:lnTo>
                    <a:pt x="335" y="169"/>
                  </a:lnTo>
                  <a:lnTo>
                    <a:pt x="359" y="168"/>
                  </a:lnTo>
                  <a:lnTo>
                    <a:pt x="384" y="169"/>
                  </a:lnTo>
                  <a:lnTo>
                    <a:pt x="407" y="171"/>
                  </a:lnTo>
                  <a:lnTo>
                    <a:pt x="431" y="176"/>
                  </a:lnTo>
                  <a:lnTo>
                    <a:pt x="453" y="181"/>
                  </a:lnTo>
                  <a:lnTo>
                    <a:pt x="474" y="189"/>
                  </a:lnTo>
                  <a:lnTo>
                    <a:pt x="495" y="197"/>
                  </a:lnTo>
                  <a:lnTo>
                    <a:pt x="513" y="208"/>
                  </a:lnTo>
                  <a:lnTo>
                    <a:pt x="530" y="220"/>
                  </a:lnTo>
                  <a:lnTo>
                    <a:pt x="413" y="291"/>
                  </a:lnTo>
                  <a:close/>
                  <a:moveTo>
                    <a:pt x="432" y="456"/>
                  </a:moveTo>
                  <a:lnTo>
                    <a:pt x="287" y="456"/>
                  </a:lnTo>
                  <a:lnTo>
                    <a:pt x="287" y="384"/>
                  </a:lnTo>
                  <a:lnTo>
                    <a:pt x="432" y="384"/>
                  </a:lnTo>
                  <a:lnTo>
                    <a:pt x="432" y="456"/>
                  </a:lnTo>
                  <a:close/>
                  <a:moveTo>
                    <a:pt x="192" y="504"/>
                  </a:moveTo>
                  <a:lnTo>
                    <a:pt x="120" y="504"/>
                  </a:lnTo>
                  <a:lnTo>
                    <a:pt x="120" y="456"/>
                  </a:lnTo>
                  <a:lnTo>
                    <a:pt x="126" y="456"/>
                  </a:lnTo>
                  <a:lnTo>
                    <a:pt x="132" y="456"/>
                  </a:lnTo>
                  <a:lnTo>
                    <a:pt x="192" y="456"/>
                  </a:lnTo>
                  <a:lnTo>
                    <a:pt x="192" y="504"/>
                  </a:lnTo>
                  <a:close/>
                  <a:moveTo>
                    <a:pt x="83" y="324"/>
                  </a:moveTo>
                  <a:lnTo>
                    <a:pt x="84" y="317"/>
                  </a:lnTo>
                  <a:lnTo>
                    <a:pt x="86" y="310"/>
                  </a:lnTo>
                  <a:lnTo>
                    <a:pt x="89" y="304"/>
                  </a:lnTo>
                  <a:lnTo>
                    <a:pt x="94" y="299"/>
                  </a:lnTo>
                  <a:lnTo>
                    <a:pt x="99" y="294"/>
                  </a:lnTo>
                  <a:lnTo>
                    <a:pt x="105" y="291"/>
                  </a:lnTo>
                  <a:lnTo>
                    <a:pt x="112" y="289"/>
                  </a:lnTo>
                  <a:lnTo>
                    <a:pt x="120" y="288"/>
                  </a:lnTo>
                  <a:lnTo>
                    <a:pt x="127" y="289"/>
                  </a:lnTo>
                  <a:lnTo>
                    <a:pt x="134" y="291"/>
                  </a:lnTo>
                  <a:lnTo>
                    <a:pt x="140" y="294"/>
                  </a:lnTo>
                  <a:lnTo>
                    <a:pt x="145" y="299"/>
                  </a:lnTo>
                  <a:lnTo>
                    <a:pt x="149" y="304"/>
                  </a:lnTo>
                  <a:lnTo>
                    <a:pt x="152" y="310"/>
                  </a:lnTo>
                  <a:lnTo>
                    <a:pt x="155" y="317"/>
                  </a:lnTo>
                  <a:lnTo>
                    <a:pt x="155" y="324"/>
                  </a:lnTo>
                  <a:lnTo>
                    <a:pt x="155" y="332"/>
                  </a:lnTo>
                  <a:lnTo>
                    <a:pt x="152" y="339"/>
                  </a:lnTo>
                  <a:lnTo>
                    <a:pt x="149" y="345"/>
                  </a:lnTo>
                  <a:lnTo>
                    <a:pt x="145" y="350"/>
                  </a:lnTo>
                  <a:lnTo>
                    <a:pt x="140" y="354"/>
                  </a:lnTo>
                  <a:lnTo>
                    <a:pt x="134" y="357"/>
                  </a:lnTo>
                  <a:lnTo>
                    <a:pt x="127" y="359"/>
                  </a:lnTo>
                  <a:lnTo>
                    <a:pt x="120" y="360"/>
                  </a:lnTo>
                  <a:lnTo>
                    <a:pt x="112" y="359"/>
                  </a:lnTo>
                  <a:lnTo>
                    <a:pt x="105" y="357"/>
                  </a:lnTo>
                  <a:lnTo>
                    <a:pt x="99" y="354"/>
                  </a:lnTo>
                  <a:lnTo>
                    <a:pt x="94" y="350"/>
                  </a:lnTo>
                  <a:lnTo>
                    <a:pt x="89" y="345"/>
                  </a:lnTo>
                  <a:lnTo>
                    <a:pt x="86" y="339"/>
                  </a:lnTo>
                  <a:lnTo>
                    <a:pt x="84" y="332"/>
                  </a:lnTo>
                  <a:lnTo>
                    <a:pt x="83" y="324"/>
                  </a:lnTo>
                  <a:close/>
                  <a:moveTo>
                    <a:pt x="180" y="50"/>
                  </a:moveTo>
                  <a:lnTo>
                    <a:pt x="181" y="46"/>
                  </a:lnTo>
                  <a:lnTo>
                    <a:pt x="183" y="42"/>
                  </a:lnTo>
                  <a:lnTo>
                    <a:pt x="186" y="37"/>
                  </a:lnTo>
                  <a:lnTo>
                    <a:pt x="189" y="33"/>
                  </a:lnTo>
                  <a:lnTo>
                    <a:pt x="193" y="30"/>
                  </a:lnTo>
                  <a:lnTo>
                    <a:pt x="197" y="27"/>
                  </a:lnTo>
                  <a:lnTo>
                    <a:pt x="200" y="25"/>
                  </a:lnTo>
                  <a:lnTo>
                    <a:pt x="204" y="24"/>
                  </a:lnTo>
                  <a:lnTo>
                    <a:pt x="516" y="24"/>
                  </a:lnTo>
                  <a:lnTo>
                    <a:pt x="519" y="25"/>
                  </a:lnTo>
                  <a:lnTo>
                    <a:pt x="523" y="27"/>
                  </a:lnTo>
                  <a:lnTo>
                    <a:pt x="526" y="30"/>
                  </a:lnTo>
                  <a:lnTo>
                    <a:pt x="530" y="34"/>
                  </a:lnTo>
                  <a:lnTo>
                    <a:pt x="533" y="38"/>
                  </a:lnTo>
                  <a:lnTo>
                    <a:pt x="536" y="42"/>
                  </a:lnTo>
                  <a:lnTo>
                    <a:pt x="538" y="46"/>
                  </a:lnTo>
                  <a:lnTo>
                    <a:pt x="540" y="50"/>
                  </a:lnTo>
                  <a:lnTo>
                    <a:pt x="562" y="206"/>
                  </a:lnTo>
                  <a:lnTo>
                    <a:pt x="558" y="207"/>
                  </a:lnTo>
                  <a:lnTo>
                    <a:pt x="555" y="209"/>
                  </a:lnTo>
                  <a:lnTo>
                    <a:pt x="544" y="201"/>
                  </a:lnTo>
                  <a:lnTo>
                    <a:pt x="535" y="194"/>
                  </a:lnTo>
                  <a:lnTo>
                    <a:pt x="525" y="187"/>
                  </a:lnTo>
                  <a:lnTo>
                    <a:pt x="514" y="181"/>
                  </a:lnTo>
                  <a:lnTo>
                    <a:pt x="503" y="176"/>
                  </a:lnTo>
                  <a:lnTo>
                    <a:pt x="492" y="170"/>
                  </a:lnTo>
                  <a:lnTo>
                    <a:pt x="479" y="166"/>
                  </a:lnTo>
                  <a:lnTo>
                    <a:pt x="467" y="161"/>
                  </a:lnTo>
                  <a:lnTo>
                    <a:pt x="455" y="157"/>
                  </a:lnTo>
                  <a:lnTo>
                    <a:pt x="442" y="154"/>
                  </a:lnTo>
                  <a:lnTo>
                    <a:pt x="429" y="151"/>
                  </a:lnTo>
                  <a:lnTo>
                    <a:pt x="415" y="149"/>
                  </a:lnTo>
                  <a:lnTo>
                    <a:pt x="402" y="147"/>
                  </a:lnTo>
                  <a:lnTo>
                    <a:pt x="388" y="145"/>
                  </a:lnTo>
                  <a:lnTo>
                    <a:pt x="374" y="145"/>
                  </a:lnTo>
                  <a:lnTo>
                    <a:pt x="359" y="144"/>
                  </a:lnTo>
                  <a:lnTo>
                    <a:pt x="345" y="145"/>
                  </a:lnTo>
                  <a:lnTo>
                    <a:pt x="331" y="145"/>
                  </a:lnTo>
                  <a:lnTo>
                    <a:pt x="318" y="147"/>
                  </a:lnTo>
                  <a:lnTo>
                    <a:pt x="304" y="149"/>
                  </a:lnTo>
                  <a:lnTo>
                    <a:pt x="290" y="151"/>
                  </a:lnTo>
                  <a:lnTo>
                    <a:pt x="277" y="154"/>
                  </a:lnTo>
                  <a:lnTo>
                    <a:pt x="265" y="157"/>
                  </a:lnTo>
                  <a:lnTo>
                    <a:pt x="252" y="161"/>
                  </a:lnTo>
                  <a:lnTo>
                    <a:pt x="240" y="166"/>
                  </a:lnTo>
                  <a:lnTo>
                    <a:pt x="228" y="170"/>
                  </a:lnTo>
                  <a:lnTo>
                    <a:pt x="216" y="176"/>
                  </a:lnTo>
                  <a:lnTo>
                    <a:pt x="205" y="181"/>
                  </a:lnTo>
                  <a:lnTo>
                    <a:pt x="195" y="187"/>
                  </a:lnTo>
                  <a:lnTo>
                    <a:pt x="185" y="194"/>
                  </a:lnTo>
                  <a:lnTo>
                    <a:pt x="174" y="201"/>
                  </a:lnTo>
                  <a:lnTo>
                    <a:pt x="165" y="209"/>
                  </a:lnTo>
                  <a:lnTo>
                    <a:pt x="161" y="207"/>
                  </a:lnTo>
                  <a:lnTo>
                    <a:pt x="157" y="206"/>
                  </a:lnTo>
                  <a:lnTo>
                    <a:pt x="180" y="50"/>
                  </a:lnTo>
                  <a:close/>
                  <a:moveTo>
                    <a:pt x="655" y="216"/>
                  </a:moveTo>
                  <a:lnTo>
                    <a:pt x="647" y="212"/>
                  </a:lnTo>
                  <a:lnTo>
                    <a:pt x="638" y="209"/>
                  </a:lnTo>
                  <a:lnTo>
                    <a:pt x="630" y="206"/>
                  </a:lnTo>
                  <a:lnTo>
                    <a:pt x="621" y="204"/>
                  </a:lnTo>
                  <a:lnTo>
                    <a:pt x="612" y="201"/>
                  </a:lnTo>
                  <a:lnTo>
                    <a:pt x="603" y="201"/>
                  </a:lnTo>
                  <a:lnTo>
                    <a:pt x="594" y="201"/>
                  </a:lnTo>
                  <a:lnTo>
                    <a:pt x="586" y="201"/>
                  </a:lnTo>
                  <a:lnTo>
                    <a:pt x="564" y="47"/>
                  </a:lnTo>
                  <a:lnTo>
                    <a:pt x="562" y="39"/>
                  </a:lnTo>
                  <a:lnTo>
                    <a:pt x="558" y="31"/>
                  </a:lnTo>
                  <a:lnTo>
                    <a:pt x="552" y="23"/>
                  </a:lnTo>
                  <a:lnTo>
                    <a:pt x="546" y="16"/>
                  </a:lnTo>
                  <a:lnTo>
                    <a:pt x="539" y="9"/>
                  </a:lnTo>
                  <a:lnTo>
                    <a:pt x="532" y="4"/>
                  </a:lnTo>
                  <a:lnTo>
                    <a:pt x="528" y="2"/>
                  </a:lnTo>
                  <a:lnTo>
                    <a:pt x="524" y="1"/>
                  </a:lnTo>
                  <a:lnTo>
                    <a:pt x="520" y="0"/>
                  </a:lnTo>
                  <a:lnTo>
                    <a:pt x="516" y="0"/>
                  </a:lnTo>
                  <a:lnTo>
                    <a:pt x="204" y="0"/>
                  </a:lnTo>
                  <a:lnTo>
                    <a:pt x="200" y="0"/>
                  </a:lnTo>
                  <a:lnTo>
                    <a:pt x="196" y="1"/>
                  </a:lnTo>
                  <a:lnTo>
                    <a:pt x="192" y="2"/>
                  </a:lnTo>
                  <a:lnTo>
                    <a:pt x="188" y="4"/>
                  </a:lnTo>
                  <a:lnTo>
                    <a:pt x="180" y="9"/>
                  </a:lnTo>
                  <a:lnTo>
                    <a:pt x="172" y="16"/>
                  </a:lnTo>
                  <a:lnTo>
                    <a:pt x="166" y="23"/>
                  </a:lnTo>
                  <a:lnTo>
                    <a:pt x="161" y="31"/>
                  </a:lnTo>
                  <a:lnTo>
                    <a:pt x="157" y="39"/>
                  </a:lnTo>
                  <a:lnTo>
                    <a:pt x="155" y="47"/>
                  </a:lnTo>
                  <a:lnTo>
                    <a:pt x="134" y="201"/>
                  </a:lnTo>
                  <a:lnTo>
                    <a:pt x="125" y="201"/>
                  </a:lnTo>
                  <a:lnTo>
                    <a:pt x="116" y="201"/>
                  </a:lnTo>
                  <a:lnTo>
                    <a:pt x="107" y="201"/>
                  </a:lnTo>
                  <a:lnTo>
                    <a:pt x="98" y="204"/>
                  </a:lnTo>
                  <a:lnTo>
                    <a:pt x="90" y="206"/>
                  </a:lnTo>
                  <a:lnTo>
                    <a:pt x="81" y="209"/>
                  </a:lnTo>
                  <a:lnTo>
                    <a:pt x="73" y="212"/>
                  </a:lnTo>
                  <a:lnTo>
                    <a:pt x="65" y="216"/>
                  </a:lnTo>
                  <a:lnTo>
                    <a:pt x="57" y="221"/>
                  </a:lnTo>
                  <a:lnTo>
                    <a:pt x="51" y="225"/>
                  </a:lnTo>
                  <a:lnTo>
                    <a:pt x="43" y="231"/>
                  </a:lnTo>
                  <a:lnTo>
                    <a:pt x="37" y="236"/>
                  </a:lnTo>
                  <a:lnTo>
                    <a:pt x="31" y="242"/>
                  </a:lnTo>
                  <a:lnTo>
                    <a:pt x="26" y="248"/>
                  </a:lnTo>
                  <a:lnTo>
                    <a:pt x="21" y="255"/>
                  </a:lnTo>
                  <a:lnTo>
                    <a:pt x="17" y="261"/>
                  </a:lnTo>
                  <a:lnTo>
                    <a:pt x="13" y="269"/>
                  </a:lnTo>
                  <a:lnTo>
                    <a:pt x="10" y="277"/>
                  </a:lnTo>
                  <a:lnTo>
                    <a:pt x="7" y="284"/>
                  </a:lnTo>
                  <a:lnTo>
                    <a:pt x="4" y="292"/>
                  </a:lnTo>
                  <a:lnTo>
                    <a:pt x="2" y="299"/>
                  </a:lnTo>
                  <a:lnTo>
                    <a:pt x="1" y="307"/>
                  </a:lnTo>
                  <a:lnTo>
                    <a:pt x="0" y="315"/>
                  </a:lnTo>
                  <a:lnTo>
                    <a:pt x="0" y="324"/>
                  </a:lnTo>
                  <a:lnTo>
                    <a:pt x="0" y="336"/>
                  </a:lnTo>
                  <a:lnTo>
                    <a:pt x="1" y="347"/>
                  </a:lnTo>
                  <a:lnTo>
                    <a:pt x="4" y="358"/>
                  </a:lnTo>
                  <a:lnTo>
                    <a:pt x="7" y="368"/>
                  </a:lnTo>
                  <a:lnTo>
                    <a:pt x="10" y="378"/>
                  </a:lnTo>
                  <a:lnTo>
                    <a:pt x="15" y="388"/>
                  </a:lnTo>
                  <a:lnTo>
                    <a:pt x="20" y="398"/>
                  </a:lnTo>
                  <a:lnTo>
                    <a:pt x="26" y="406"/>
                  </a:lnTo>
                  <a:lnTo>
                    <a:pt x="33" y="414"/>
                  </a:lnTo>
                  <a:lnTo>
                    <a:pt x="40" y="421"/>
                  </a:lnTo>
                  <a:lnTo>
                    <a:pt x="48" y="428"/>
                  </a:lnTo>
                  <a:lnTo>
                    <a:pt x="57" y="434"/>
                  </a:lnTo>
                  <a:lnTo>
                    <a:pt x="66" y="439"/>
                  </a:lnTo>
                  <a:lnTo>
                    <a:pt x="75" y="444"/>
                  </a:lnTo>
                  <a:lnTo>
                    <a:pt x="85" y="448"/>
                  </a:lnTo>
                  <a:lnTo>
                    <a:pt x="95" y="451"/>
                  </a:lnTo>
                  <a:lnTo>
                    <a:pt x="95" y="516"/>
                  </a:lnTo>
                  <a:lnTo>
                    <a:pt x="96" y="522"/>
                  </a:lnTo>
                  <a:lnTo>
                    <a:pt x="99" y="525"/>
                  </a:lnTo>
                  <a:lnTo>
                    <a:pt x="102" y="528"/>
                  </a:lnTo>
                  <a:lnTo>
                    <a:pt x="107" y="529"/>
                  </a:lnTo>
                  <a:lnTo>
                    <a:pt x="204" y="529"/>
                  </a:lnTo>
                  <a:lnTo>
                    <a:pt x="208" y="528"/>
                  </a:lnTo>
                  <a:lnTo>
                    <a:pt x="212" y="525"/>
                  </a:lnTo>
                  <a:lnTo>
                    <a:pt x="214" y="522"/>
                  </a:lnTo>
                  <a:lnTo>
                    <a:pt x="215" y="516"/>
                  </a:lnTo>
                  <a:lnTo>
                    <a:pt x="215" y="456"/>
                  </a:lnTo>
                  <a:lnTo>
                    <a:pt x="264" y="456"/>
                  </a:lnTo>
                  <a:lnTo>
                    <a:pt x="264" y="468"/>
                  </a:lnTo>
                  <a:lnTo>
                    <a:pt x="265" y="473"/>
                  </a:lnTo>
                  <a:lnTo>
                    <a:pt x="267" y="477"/>
                  </a:lnTo>
                  <a:lnTo>
                    <a:pt x="271" y="479"/>
                  </a:lnTo>
                  <a:lnTo>
                    <a:pt x="275" y="480"/>
                  </a:lnTo>
                  <a:lnTo>
                    <a:pt x="444" y="480"/>
                  </a:lnTo>
                  <a:lnTo>
                    <a:pt x="449" y="479"/>
                  </a:lnTo>
                  <a:lnTo>
                    <a:pt x="452" y="477"/>
                  </a:lnTo>
                  <a:lnTo>
                    <a:pt x="455" y="473"/>
                  </a:lnTo>
                  <a:lnTo>
                    <a:pt x="456" y="468"/>
                  </a:lnTo>
                  <a:lnTo>
                    <a:pt x="456" y="456"/>
                  </a:lnTo>
                  <a:lnTo>
                    <a:pt x="504" y="456"/>
                  </a:lnTo>
                  <a:lnTo>
                    <a:pt x="504" y="516"/>
                  </a:lnTo>
                  <a:lnTo>
                    <a:pt x="505" y="522"/>
                  </a:lnTo>
                  <a:lnTo>
                    <a:pt x="508" y="525"/>
                  </a:lnTo>
                  <a:lnTo>
                    <a:pt x="511" y="528"/>
                  </a:lnTo>
                  <a:lnTo>
                    <a:pt x="516" y="529"/>
                  </a:lnTo>
                  <a:lnTo>
                    <a:pt x="611" y="529"/>
                  </a:lnTo>
                  <a:lnTo>
                    <a:pt x="616" y="528"/>
                  </a:lnTo>
                  <a:lnTo>
                    <a:pt x="621" y="525"/>
                  </a:lnTo>
                  <a:lnTo>
                    <a:pt x="623" y="522"/>
                  </a:lnTo>
                  <a:lnTo>
                    <a:pt x="624" y="516"/>
                  </a:lnTo>
                  <a:lnTo>
                    <a:pt x="624" y="451"/>
                  </a:lnTo>
                  <a:lnTo>
                    <a:pt x="634" y="448"/>
                  </a:lnTo>
                  <a:lnTo>
                    <a:pt x="644" y="444"/>
                  </a:lnTo>
                  <a:lnTo>
                    <a:pt x="653" y="439"/>
                  </a:lnTo>
                  <a:lnTo>
                    <a:pt x="662" y="434"/>
                  </a:lnTo>
                  <a:lnTo>
                    <a:pt x="671" y="428"/>
                  </a:lnTo>
                  <a:lnTo>
                    <a:pt x="678" y="421"/>
                  </a:lnTo>
                  <a:lnTo>
                    <a:pt x="687" y="414"/>
                  </a:lnTo>
                  <a:lnTo>
                    <a:pt x="693" y="406"/>
                  </a:lnTo>
                  <a:lnTo>
                    <a:pt x="699" y="398"/>
                  </a:lnTo>
                  <a:lnTo>
                    <a:pt x="704" y="388"/>
                  </a:lnTo>
                  <a:lnTo>
                    <a:pt x="709" y="378"/>
                  </a:lnTo>
                  <a:lnTo>
                    <a:pt x="713" y="368"/>
                  </a:lnTo>
                  <a:lnTo>
                    <a:pt x="716" y="358"/>
                  </a:lnTo>
                  <a:lnTo>
                    <a:pt x="718" y="347"/>
                  </a:lnTo>
                  <a:lnTo>
                    <a:pt x="719" y="336"/>
                  </a:lnTo>
                  <a:lnTo>
                    <a:pt x="720" y="324"/>
                  </a:lnTo>
                  <a:lnTo>
                    <a:pt x="719" y="315"/>
                  </a:lnTo>
                  <a:lnTo>
                    <a:pt x="719" y="307"/>
                  </a:lnTo>
                  <a:lnTo>
                    <a:pt x="717" y="299"/>
                  </a:lnTo>
                  <a:lnTo>
                    <a:pt x="715" y="292"/>
                  </a:lnTo>
                  <a:lnTo>
                    <a:pt x="713" y="284"/>
                  </a:lnTo>
                  <a:lnTo>
                    <a:pt x="710" y="277"/>
                  </a:lnTo>
                  <a:lnTo>
                    <a:pt x="706" y="269"/>
                  </a:lnTo>
                  <a:lnTo>
                    <a:pt x="702" y="261"/>
                  </a:lnTo>
                  <a:lnTo>
                    <a:pt x="698" y="255"/>
                  </a:lnTo>
                  <a:lnTo>
                    <a:pt x="693" y="248"/>
                  </a:lnTo>
                  <a:lnTo>
                    <a:pt x="688" y="242"/>
                  </a:lnTo>
                  <a:lnTo>
                    <a:pt x="682" y="236"/>
                  </a:lnTo>
                  <a:lnTo>
                    <a:pt x="675" y="231"/>
                  </a:lnTo>
                  <a:lnTo>
                    <a:pt x="669" y="225"/>
                  </a:lnTo>
                  <a:lnTo>
                    <a:pt x="662" y="221"/>
                  </a:lnTo>
                  <a:lnTo>
                    <a:pt x="655"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804"/>
            <p:cNvSpPr>
              <a:spLocks/>
            </p:cNvSpPr>
            <p:nvPr/>
          </p:nvSpPr>
          <p:spPr bwMode="auto">
            <a:xfrm>
              <a:off x="1030288" y="5541963"/>
              <a:ext cx="9525" cy="7938"/>
            </a:xfrm>
            <a:custGeom>
              <a:avLst/>
              <a:gdLst>
                <a:gd name="T0" fmla="*/ 12 w 25"/>
                <a:gd name="T1" fmla="*/ 0 h 24"/>
                <a:gd name="T2" fmla="*/ 8 w 25"/>
                <a:gd name="T3" fmla="*/ 1 h 24"/>
                <a:gd name="T4" fmla="*/ 4 w 25"/>
                <a:gd name="T5" fmla="*/ 3 h 24"/>
                <a:gd name="T6" fmla="*/ 1 w 25"/>
                <a:gd name="T7" fmla="*/ 7 h 24"/>
                <a:gd name="T8" fmla="*/ 0 w 25"/>
                <a:gd name="T9" fmla="*/ 12 h 24"/>
                <a:gd name="T10" fmla="*/ 1 w 25"/>
                <a:gd name="T11" fmla="*/ 17 h 24"/>
                <a:gd name="T12" fmla="*/ 4 w 25"/>
                <a:gd name="T13" fmla="*/ 21 h 24"/>
                <a:gd name="T14" fmla="*/ 8 w 25"/>
                <a:gd name="T15" fmla="*/ 23 h 24"/>
                <a:gd name="T16" fmla="*/ 12 w 25"/>
                <a:gd name="T17" fmla="*/ 24 h 24"/>
                <a:gd name="T18" fmla="*/ 17 w 25"/>
                <a:gd name="T19" fmla="*/ 23 h 24"/>
                <a:gd name="T20" fmla="*/ 22 w 25"/>
                <a:gd name="T21" fmla="*/ 21 h 24"/>
                <a:gd name="T22" fmla="*/ 24 w 25"/>
                <a:gd name="T23" fmla="*/ 17 h 24"/>
                <a:gd name="T24" fmla="*/ 25 w 25"/>
                <a:gd name="T25" fmla="*/ 12 h 24"/>
                <a:gd name="T26" fmla="*/ 24 w 25"/>
                <a:gd name="T27" fmla="*/ 7 h 24"/>
                <a:gd name="T28" fmla="*/ 22 w 25"/>
                <a:gd name="T29" fmla="*/ 3 h 24"/>
                <a:gd name="T30" fmla="*/ 17 w 25"/>
                <a:gd name="T31" fmla="*/ 1 h 24"/>
                <a:gd name="T32" fmla="*/ 12 w 25"/>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0"/>
                  </a:moveTo>
                  <a:lnTo>
                    <a:pt x="8" y="1"/>
                  </a:lnTo>
                  <a:lnTo>
                    <a:pt x="4" y="3"/>
                  </a:lnTo>
                  <a:lnTo>
                    <a:pt x="1" y="7"/>
                  </a:lnTo>
                  <a:lnTo>
                    <a:pt x="0" y="12"/>
                  </a:lnTo>
                  <a:lnTo>
                    <a:pt x="1" y="17"/>
                  </a:lnTo>
                  <a:lnTo>
                    <a:pt x="4" y="21"/>
                  </a:lnTo>
                  <a:lnTo>
                    <a:pt x="8" y="23"/>
                  </a:lnTo>
                  <a:lnTo>
                    <a:pt x="12" y="24"/>
                  </a:lnTo>
                  <a:lnTo>
                    <a:pt x="17" y="23"/>
                  </a:lnTo>
                  <a:lnTo>
                    <a:pt x="22" y="21"/>
                  </a:lnTo>
                  <a:lnTo>
                    <a:pt x="24" y="17"/>
                  </a:lnTo>
                  <a:lnTo>
                    <a:pt x="25" y="12"/>
                  </a:lnTo>
                  <a:lnTo>
                    <a:pt x="24" y="7"/>
                  </a:lnTo>
                  <a:lnTo>
                    <a:pt x="22" y="3"/>
                  </a:lnTo>
                  <a:lnTo>
                    <a:pt x="17" y="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2805"/>
          <p:cNvSpPr>
            <a:spLocks noEditPoints="1"/>
          </p:cNvSpPr>
          <p:nvPr/>
        </p:nvSpPr>
        <p:spPr bwMode="auto">
          <a:xfrm>
            <a:off x="8302048" y="3487929"/>
            <a:ext cx="285750" cy="287338"/>
          </a:xfrm>
          <a:custGeom>
            <a:avLst/>
            <a:gdLst>
              <a:gd name="T0" fmla="*/ 569 w 721"/>
              <a:gd name="T1" fmla="*/ 480 h 722"/>
              <a:gd name="T2" fmla="*/ 148 w 721"/>
              <a:gd name="T3" fmla="*/ 478 h 722"/>
              <a:gd name="T4" fmla="*/ 146 w 721"/>
              <a:gd name="T5" fmla="*/ 176 h 722"/>
              <a:gd name="T6" fmla="*/ 565 w 721"/>
              <a:gd name="T7" fmla="*/ 169 h 722"/>
              <a:gd name="T8" fmla="*/ 577 w 721"/>
              <a:gd name="T9" fmla="*/ 181 h 722"/>
              <a:gd name="T10" fmla="*/ 440 w 721"/>
              <a:gd name="T11" fmla="*/ 576 h 722"/>
              <a:gd name="T12" fmla="*/ 434 w 721"/>
              <a:gd name="T13" fmla="*/ 561 h 722"/>
              <a:gd name="T14" fmla="*/ 517 w 721"/>
              <a:gd name="T15" fmla="*/ 553 h 722"/>
              <a:gd name="T16" fmla="*/ 529 w 721"/>
              <a:gd name="T17" fmla="*/ 565 h 722"/>
              <a:gd name="T18" fmla="*/ 517 w 721"/>
              <a:gd name="T19" fmla="*/ 577 h 722"/>
              <a:gd name="T20" fmla="*/ 529 w 721"/>
              <a:gd name="T21" fmla="*/ 673 h 722"/>
              <a:gd name="T22" fmla="*/ 201 w 721"/>
              <a:gd name="T23" fmla="*/ 576 h 722"/>
              <a:gd name="T24" fmla="*/ 193 w 721"/>
              <a:gd name="T25" fmla="*/ 561 h 722"/>
              <a:gd name="T26" fmla="*/ 277 w 721"/>
              <a:gd name="T27" fmla="*/ 553 h 722"/>
              <a:gd name="T28" fmla="*/ 289 w 721"/>
              <a:gd name="T29" fmla="*/ 565 h 722"/>
              <a:gd name="T30" fmla="*/ 277 w 721"/>
              <a:gd name="T31" fmla="*/ 577 h 722"/>
              <a:gd name="T32" fmla="*/ 241 w 721"/>
              <a:gd name="T33" fmla="*/ 673 h 722"/>
              <a:gd name="T34" fmla="*/ 244 w 721"/>
              <a:gd name="T35" fmla="*/ 52 h 722"/>
              <a:gd name="T36" fmla="*/ 474 w 721"/>
              <a:gd name="T37" fmla="*/ 50 h 722"/>
              <a:gd name="T38" fmla="*/ 481 w 721"/>
              <a:gd name="T39" fmla="*/ 132 h 722"/>
              <a:gd name="T40" fmla="*/ 469 w 721"/>
              <a:gd name="T41" fmla="*/ 145 h 722"/>
              <a:gd name="T42" fmla="*/ 241 w 721"/>
              <a:gd name="T43" fmla="*/ 137 h 722"/>
              <a:gd name="T44" fmla="*/ 638 w 721"/>
              <a:gd name="T45" fmla="*/ 193 h 722"/>
              <a:gd name="T46" fmla="*/ 599 w 721"/>
              <a:gd name="T47" fmla="*/ 97 h 722"/>
              <a:gd name="T48" fmla="*/ 581 w 721"/>
              <a:gd name="T49" fmla="*/ 54 h 722"/>
              <a:gd name="T50" fmla="*/ 547 w 721"/>
              <a:gd name="T51" fmla="*/ 22 h 722"/>
              <a:gd name="T52" fmla="*/ 504 w 721"/>
              <a:gd name="T53" fmla="*/ 3 h 722"/>
              <a:gd name="T54" fmla="*/ 229 w 721"/>
              <a:gd name="T55" fmla="*/ 1 h 722"/>
              <a:gd name="T56" fmla="*/ 184 w 721"/>
              <a:gd name="T57" fmla="*/ 16 h 722"/>
              <a:gd name="T58" fmla="*/ 149 w 721"/>
              <a:gd name="T59" fmla="*/ 45 h 722"/>
              <a:gd name="T60" fmla="*/ 126 w 721"/>
              <a:gd name="T61" fmla="*/ 86 h 722"/>
              <a:gd name="T62" fmla="*/ 120 w 721"/>
              <a:gd name="T63" fmla="*/ 193 h 722"/>
              <a:gd name="T64" fmla="*/ 4 w 721"/>
              <a:gd name="T65" fmla="*/ 196 h 722"/>
              <a:gd name="T66" fmla="*/ 1 w 721"/>
              <a:gd name="T67" fmla="*/ 426 h 722"/>
              <a:gd name="T68" fmla="*/ 85 w 721"/>
              <a:gd name="T69" fmla="*/ 433 h 722"/>
              <a:gd name="T70" fmla="*/ 97 w 721"/>
              <a:gd name="T71" fmla="*/ 421 h 722"/>
              <a:gd name="T72" fmla="*/ 121 w 721"/>
              <a:gd name="T73" fmla="*/ 634 h 722"/>
              <a:gd name="T74" fmla="*/ 144 w 721"/>
              <a:gd name="T75" fmla="*/ 665 h 722"/>
              <a:gd name="T76" fmla="*/ 169 w 721"/>
              <a:gd name="T77" fmla="*/ 709 h 722"/>
              <a:gd name="T78" fmla="*/ 180 w 721"/>
              <a:gd name="T79" fmla="*/ 722 h 722"/>
              <a:gd name="T80" fmla="*/ 264 w 721"/>
              <a:gd name="T81" fmla="*/ 715 h 722"/>
              <a:gd name="T82" fmla="*/ 457 w 721"/>
              <a:gd name="T83" fmla="*/ 709 h 722"/>
              <a:gd name="T84" fmla="*/ 469 w 721"/>
              <a:gd name="T85" fmla="*/ 722 h 722"/>
              <a:gd name="T86" fmla="*/ 552 w 721"/>
              <a:gd name="T87" fmla="*/ 715 h 722"/>
              <a:gd name="T88" fmla="*/ 570 w 721"/>
              <a:gd name="T89" fmla="*/ 669 h 722"/>
              <a:gd name="T90" fmla="*/ 597 w 721"/>
              <a:gd name="T91" fmla="*/ 642 h 722"/>
              <a:gd name="T92" fmla="*/ 625 w 721"/>
              <a:gd name="T93" fmla="*/ 217 h 722"/>
              <a:gd name="T94" fmla="*/ 632 w 721"/>
              <a:gd name="T95" fmla="*/ 432 h 722"/>
              <a:gd name="T96" fmla="*/ 718 w 721"/>
              <a:gd name="T97" fmla="*/ 430 h 722"/>
              <a:gd name="T98" fmla="*/ 720 w 721"/>
              <a:gd name="T99" fmla="*/ 200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1" h="722">
                <a:moveTo>
                  <a:pt x="577" y="469"/>
                </a:moveTo>
                <a:lnTo>
                  <a:pt x="577" y="474"/>
                </a:lnTo>
                <a:lnTo>
                  <a:pt x="574" y="478"/>
                </a:lnTo>
                <a:lnTo>
                  <a:pt x="569" y="480"/>
                </a:lnTo>
                <a:lnTo>
                  <a:pt x="565" y="481"/>
                </a:lnTo>
                <a:lnTo>
                  <a:pt x="157" y="481"/>
                </a:lnTo>
                <a:lnTo>
                  <a:pt x="152" y="480"/>
                </a:lnTo>
                <a:lnTo>
                  <a:pt x="148" y="478"/>
                </a:lnTo>
                <a:lnTo>
                  <a:pt x="146" y="474"/>
                </a:lnTo>
                <a:lnTo>
                  <a:pt x="145" y="469"/>
                </a:lnTo>
                <a:lnTo>
                  <a:pt x="145" y="181"/>
                </a:lnTo>
                <a:lnTo>
                  <a:pt x="146" y="176"/>
                </a:lnTo>
                <a:lnTo>
                  <a:pt x="148" y="173"/>
                </a:lnTo>
                <a:lnTo>
                  <a:pt x="152" y="170"/>
                </a:lnTo>
                <a:lnTo>
                  <a:pt x="157" y="169"/>
                </a:lnTo>
                <a:lnTo>
                  <a:pt x="565" y="169"/>
                </a:lnTo>
                <a:lnTo>
                  <a:pt x="569" y="170"/>
                </a:lnTo>
                <a:lnTo>
                  <a:pt x="574" y="173"/>
                </a:lnTo>
                <a:lnTo>
                  <a:pt x="577" y="176"/>
                </a:lnTo>
                <a:lnTo>
                  <a:pt x="577" y="181"/>
                </a:lnTo>
                <a:lnTo>
                  <a:pt x="577" y="469"/>
                </a:lnTo>
                <a:close/>
                <a:moveTo>
                  <a:pt x="517" y="577"/>
                </a:moveTo>
                <a:lnTo>
                  <a:pt x="444" y="577"/>
                </a:lnTo>
                <a:lnTo>
                  <a:pt x="440" y="576"/>
                </a:lnTo>
                <a:lnTo>
                  <a:pt x="436" y="573"/>
                </a:lnTo>
                <a:lnTo>
                  <a:pt x="434" y="570"/>
                </a:lnTo>
                <a:lnTo>
                  <a:pt x="433" y="565"/>
                </a:lnTo>
                <a:lnTo>
                  <a:pt x="434" y="561"/>
                </a:lnTo>
                <a:lnTo>
                  <a:pt x="436" y="557"/>
                </a:lnTo>
                <a:lnTo>
                  <a:pt x="440" y="554"/>
                </a:lnTo>
                <a:lnTo>
                  <a:pt x="444" y="553"/>
                </a:lnTo>
                <a:lnTo>
                  <a:pt x="517" y="553"/>
                </a:lnTo>
                <a:lnTo>
                  <a:pt x="522" y="554"/>
                </a:lnTo>
                <a:lnTo>
                  <a:pt x="526" y="557"/>
                </a:lnTo>
                <a:lnTo>
                  <a:pt x="528" y="561"/>
                </a:lnTo>
                <a:lnTo>
                  <a:pt x="529" y="565"/>
                </a:lnTo>
                <a:lnTo>
                  <a:pt x="528" y="570"/>
                </a:lnTo>
                <a:lnTo>
                  <a:pt x="526" y="573"/>
                </a:lnTo>
                <a:lnTo>
                  <a:pt x="522" y="576"/>
                </a:lnTo>
                <a:lnTo>
                  <a:pt x="517" y="577"/>
                </a:lnTo>
                <a:close/>
                <a:moveTo>
                  <a:pt x="529" y="697"/>
                </a:moveTo>
                <a:lnTo>
                  <a:pt x="481" y="697"/>
                </a:lnTo>
                <a:lnTo>
                  <a:pt x="481" y="673"/>
                </a:lnTo>
                <a:lnTo>
                  <a:pt x="529" y="673"/>
                </a:lnTo>
                <a:lnTo>
                  <a:pt x="529" y="697"/>
                </a:lnTo>
                <a:close/>
                <a:moveTo>
                  <a:pt x="277" y="577"/>
                </a:moveTo>
                <a:lnTo>
                  <a:pt x="205" y="577"/>
                </a:lnTo>
                <a:lnTo>
                  <a:pt x="201" y="576"/>
                </a:lnTo>
                <a:lnTo>
                  <a:pt x="197" y="573"/>
                </a:lnTo>
                <a:lnTo>
                  <a:pt x="193" y="570"/>
                </a:lnTo>
                <a:lnTo>
                  <a:pt x="192" y="565"/>
                </a:lnTo>
                <a:lnTo>
                  <a:pt x="193" y="561"/>
                </a:lnTo>
                <a:lnTo>
                  <a:pt x="197" y="557"/>
                </a:lnTo>
                <a:lnTo>
                  <a:pt x="201" y="554"/>
                </a:lnTo>
                <a:lnTo>
                  <a:pt x="205" y="553"/>
                </a:lnTo>
                <a:lnTo>
                  <a:pt x="277" y="553"/>
                </a:lnTo>
                <a:lnTo>
                  <a:pt x="282" y="554"/>
                </a:lnTo>
                <a:lnTo>
                  <a:pt x="285" y="557"/>
                </a:lnTo>
                <a:lnTo>
                  <a:pt x="288" y="561"/>
                </a:lnTo>
                <a:lnTo>
                  <a:pt x="289" y="565"/>
                </a:lnTo>
                <a:lnTo>
                  <a:pt x="288" y="570"/>
                </a:lnTo>
                <a:lnTo>
                  <a:pt x="285" y="573"/>
                </a:lnTo>
                <a:lnTo>
                  <a:pt x="282" y="576"/>
                </a:lnTo>
                <a:lnTo>
                  <a:pt x="277" y="577"/>
                </a:lnTo>
                <a:close/>
                <a:moveTo>
                  <a:pt x="241" y="697"/>
                </a:moveTo>
                <a:lnTo>
                  <a:pt x="192" y="697"/>
                </a:lnTo>
                <a:lnTo>
                  <a:pt x="192" y="673"/>
                </a:lnTo>
                <a:lnTo>
                  <a:pt x="241" y="673"/>
                </a:lnTo>
                <a:lnTo>
                  <a:pt x="241" y="697"/>
                </a:lnTo>
                <a:close/>
                <a:moveTo>
                  <a:pt x="241" y="61"/>
                </a:moveTo>
                <a:lnTo>
                  <a:pt x="241" y="56"/>
                </a:lnTo>
                <a:lnTo>
                  <a:pt x="244" y="52"/>
                </a:lnTo>
                <a:lnTo>
                  <a:pt x="248" y="50"/>
                </a:lnTo>
                <a:lnTo>
                  <a:pt x="252" y="49"/>
                </a:lnTo>
                <a:lnTo>
                  <a:pt x="469" y="49"/>
                </a:lnTo>
                <a:lnTo>
                  <a:pt x="474" y="50"/>
                </a:lnTo>
                <a:lnTo>
                  <a:pt x="477" y="52"/>
                </a:lnTo>
                <a:lnTo>
                  <a:pt x="480" y="56"/>
                </a:lnTo>
                <a:lnTo>
                  <a:pt x="481" y="61"/>
                </a:lnTo>
                <a:lnTo>
                  <a:pt x="481" y="132"/>
                </a:lnTo>
                <a:lnTo>
                  <a:pt x="480" y="137"/>
                </a:lnTo>
                <a:lnTo>
                  <a:pt x="477" y="141"/>
                </a:lnTo>
                <a:lnTo>
                  <a:pt x="474" y="144"/>
                </a:lnTo>
                <a:lnTo>
                  <a:pt x="469" y="145"/>
                </a:lnTo>
                <a:lnTo>
                  <a:pt x="252" y="145"/>
                </a:lnTo>
                <a:lnTo>
                  <a:pt x="248" y="144"/>
                </a:lnTo>
                <a:lnTo>
                  <a:pt x="244" y="141"/>
                </a:lnTo>
                <a:lnTo>
                  <a:pt x="241" y="137"/>
                </a:lnTo>
                <a:lnTo>
                  <a:pt x="241" y="132"/>
                </a:lnTo>
                <a:lnTo>
                  <a:pt x="241" y="61"/>
                </a:lnTo>
                <a:close/>
                <a:moveTo>
                  <a:pt x="710" y="193"/>
                </a:moveTo>
                <a:lnTo>
                  <a:pt x="638" y="193"/>
                </a:lnTo>
                <a:lnTo>
                  <a:pt x="601" y="193"/>
                </a:lnTo>
                <a:lnTo>
                  <a:pt x="601" y="121"/>
                </a:lnTo>
                <a:lnTo>
                  <a:pt x="601" y="109"/>
                </a:lnTo>
                <a:lnTo>
                  <a:pt x="599" y="97"/>
                </a:lnTo>
                <a:lnTo>
                  <a:pt x="596" y="86"/>
                </a:lnTo>
                <a:lnTo>
                  <a:pt x="592" y="74"/>
                </a:lnTo>
                <a:lnTo>
                  <a:pt x="587" y="64"/>
                </a:lnTo>
                <a:lnTo>
                  <a:pt x="581" y="54"/>
                </a:lnTo>
                <a:lnTo>
                  <a:pt x="574" y="45"/>
                </a:lnTo>
                <a:lnTo>
                  <a:pt x="565" y="37"/>
                </a:lnTo>
                <a:lnTo>
                  <a:pt x="557" y="29"/>
                </a:lnTo>
                <a:lnTo>
                  <a:pt x="547" y="22"/>
                </a:lnTo>
                <a:lnTo>
                  <a:pt x="538" y="16"/>
                </a:lnTo>
                <a:lnTo>
                  <a:pt x="527" y="10"/>
                </a:lnTo>
                <a:lnTo>
                  <a:pt x="517" y="6"/>
                </a:lnTo>
                <a:lnTo>
                  <a:pt x="504" y="3"/>
                </a:lnTo>
                <a:lnTo>
                  <a:pt x="493" y="1"/>
                </a:lnTo>
                <a:lnTo>
                  <a:pt x="481" y="0"/>
                </a:lnTo>
                <a:lnTo>
                  <a:pt x="241" y="0"/>
                </a:lnTo>
                <a:lnTo>
                  <a:pt x="229" y="1"/>
                </a:lnTo>
                <a:lnTo>
                  <a:pt x="217" y="3"/>
                </a:lnTo>
                <a:lnTo>
                  <a:pt x="206" y="6"/>
                </a:lnTo>
                <a:lnTo>
                  <a:pt x="194" y="10"/>
                </a:lnTo>
                <a:lnTo>
                  <a:pt x="184" y="16"/>
                </a:lnTo>
                <a:lnTo>
                  <a:pt x="174" y="22"/>
                </a:lnTo>
                <a:lnTo>
                  <a:pt x="165" y="29"/>
                </a:lnTo>
                <a:lnTo>
                  <a:pt x="156" y="37"/>
                </a:lnTo>
                <a:lnTo>
                  <a:pt x="149" y="45"/>
                </a:lnTo>
                <a:lnTo>
                  <a:pt x="142" y="54"/>
                </a:lnTo>
                <a:lnTo>
                  <a:pt x="136" y="64"/>
                </a:lnTo>
                <a:lnTo>
                  <a:pt x="130" y="74"/>
                </a:lnTo>
                <a:lnTo>
                  <a:pt x="126" y="86"/>
                </a:lnTo>
                <a:lnTo>
                  <a:pt x="123" y="97"/>
                </a:lnTo>
                <a:lnTo>
                  <a:pt x="121" y="109"/>
                </a:lnTo>
                <a:lnTo>
                  <a:pt x="120" y="121"/>
                </a:lnTo>
                <a:lnTo>
                  <a:pt x="120" y="193"/>
                </a:lnTo>
                <a:lnTo>
                  <a:pt x="85" y="193"/>
                </a:lnTo>
                <a:lnTo>
                  <a:pt x="13" y="193"/>
                </a:lnTo>
                <a:lnTo>
                  <a:pt x="8" y="194"/>
                </a:lnTo>
                <a:lnTo>
                  <a:pt x="4" y="196"/>
                </a:lnTo>
                <a:lnTo>
                  <a:pt x="1" y="200"/>
                </a:lnTo>
                <a:lnTo>
                  <a:pt x="0" y="204"/>
                </a:lnTo>
                <a:lnTo>
                  <a:pt x="0" y="421"/>
                </a:lnTo>
                <a:lnTo>
                  <a:pt x="1" y="426"/>
                </a:lnTo>
                <a:lnTo>
                  <a:pt x="4" y="430"/>
                </a:lnTo>
                <a:lnTo>
                  <a:pt x="8" y="432"/>
                </a:lnTo>
                <a:lnTo>
                  <a:pt x="13" y="433"/>
                </a:lnTo>
                <a:lnTo>
                  <a:pt x="85" y="433"/>
                </a:lnTo>
                <a:lnTo>
                  <a:pt x="90" y="432"/>
                </a:lnTo>
                <a:lnTo>
                  <a:pt x="93" y="430"/>
                </a:lnTo>
                <a:lnTo>
                  <a:pt x="96" y="426"/>
                </a:lnTo>
                <a:lnTo>
                  <a:pt x="97" y="421"/>
                </a:lnTo>
                <a:lnTo>
                  <a:pt x="97" y="217"/>
                </a:lnTo>
                <a:lnTo>
                  <a:pt x="120" y="217"/>
                </a:lnTo>
                <a:lnTo>
                  <a:pt x="120" y="625"/>
                </a:lnTo>
                <a:lnTo>
                  <a:pt x="121" y="634"/>
                </a:lnTo>
                <a:lnTo>
                  <a:pt x="125" y="642"/>
                </a:lnTo>
                <a:lnTo>
                  <a:pt x="129" y="651"/>
                </a:lnTo>
                <a:lnTo>
                  <a:pt x="136" y="658"/>
                </a:lnTo>
                <a:lnTo>
                  <a:pt x="144" y="665"/>
                </a:lnTo>
                <a:lnTo>
                  <a:pt x="152" y="669"/>
                </a:lnTo>
                <a:lnTo>
                  <a:pt x="160" y="672"/>
                </a:lnTo>
                <a:lnTo>
                  <a:pt x="169" y="673"/>
                </a:lnTo>
                <a:lnTo>
                  <a:pt x="169" y="709"/>
                </a:lnTo>
                <a:lnTo>
                  <a:pt x="170" y="715"/>
                </a:lnTo>
                <a:lnTo>
                  <a:pt x="172" y="718"/>
                </a:lnTo>
                <a:lnTo>
                  <a:pt x="176" y="721"/>
                </a:lnTo>
                <a:lnTo>
                  <a:pt x="180" y="722"/>
                </a:lnTo>
                <a:lnTo>
                  <a:pt x="252" y="722"/>
                </a:lnTo>
                <a:lnTo>
                  <a:pt x="257" y="721"/>
                </a:lnTo>
                <a:lnTo>
                  <a:pt x="262" y="718"/>
                </a:lnTo>
                <a:lnTo>
                  <a:pt x="264" y="715"/>
                </a:lnTo>
                <a:lnTo>
                  <a:pt x="265" y="709"/>
                </a:lnTo>
                <a:lnTo>
                  <a:pt x="265" y="673"/>
                </a:lnTo>
                <a:lnTo>
                  <a:pt x="457" y="673"/>
                </a:lnTo>
                <a:lnTo>
                  <a:pt x="457" y="709"/>
                </a:lnTo>
                <a:lnTo>
                  <a:pt x="458" y="715"/>
                </a:lnTo>
                <a:lnTo>
                  <a:pt x="461" y="718"/>
                </a:lnTo>
                <a:lnTo>
                  <a:pt x="465" y="721"/>
                </a:lnTo>
                <a:lnTo>
                  <a:pt x="469" y="722"/>
                </a:lnTo>
                <a:lnTo>
                  <a:pt x="541" y="722"/>
                </a:lnTo>
                <a:lnTo>
                  <a:pt x="546" y="721"/>
                </a:lnTo>
                <a:lnTo>
                  <a:pt x="549" y="718"/>
                </a:lnTo>
                <a:lnTo>
                  <a:pt x="552" y="715"/>
                </a:lnTo>
                <a:lnTo>
                  <a:pt x="553" y="709"/>
                </a:lnTo>
                <a:lnTo>
                  <a:pt x="553" y="673"/>
                </a:lnTo>
                <a:lnTo>
                  <a:pt x="561" y="672"/>
                </a:lnTo>
                <a:lnTo>
                  <a:pt x="570" y="669"/>
                </a:lnTo>
                <a:lnTo>
                  <a:pt x="579" y="665"/>
                </a:lnTo>
                <a:lnTo>
                  <a:pt x="586" y="658"/>
                </a:lnTo>
                <a:lnTo>
                  <a:pt x="592" y="651"/>
                </a:lnTo>
                <a:lnTo>
                  <a:pt x="597" y="642"/>
                </a:lnTo>
                <a:lnTo>
                  <a:pt x="600" y="634"/>
                </a:lnTo>
                <a:lnTo>
                  <a:pt x="601" y="625"/>
                </a:lnTo>
                <a:lnTo>
                  <a:pt x="601" y="217"/>
                </a:lnTo>
                <a:lnTo>
                  <a:pt x="625" y="217"/>
                </a:lnTo>
                <a:lnTo>
                  <a:pt x="625" y="421"/>
                </a:lnTo>
                <a:lnTo>
                  <a:pt x="626" y="426"/>
                </a:lnTo>
                <a:lnTo>
                  <a:pt x="628" y="430"/>
                </a:lnTo>
                <a:lnTo>
                  <a:pt x="632" y="432"/>
                </a:lnTo>
                <a:lnTo>
                  <a:pt x="638" y="433"/>
                </a:lnTo>
                <a:lnTo>
                  <a:pt x="710" y="433"/>
                </a:lnTo>
                <a:lnTo>
                  <a:pt x="714" y="432"/>
                </a:lnTo>
                <a:lnTo>
                  <a:pt x="718" y="430"/>
                </a:lnTo>
                <a:lnTo>
                  <a:pt x="720" y="426"/>
                </a:lnTo>
                <a:lnTo>
                  <a:pt x="721" y="421"/>
                </a:lnTo>
                <a:lnTo>
                  <a:pt x="721" y="204"/>
                </a:lnTo>
                <a:lnTo>
                  <a:pt x="720" y="200"/>
                </a:lnTo>
                <a:lnTo>
                  <a:pt x="718" y="196"/>
                </a:lnTo>
                <a:lnTo>
                  <a:pt x="714" y="194"/>
                </a:lnTo>
                <a:lnTo>
                  <a:pt x="710" y="19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10471402" y="3487929"/>
            <a:ext cx="238125" cy="287338"/>
            <a:chOff x="5505450" y="5364163"/>
            <a:chExt cx="238125" cy="287338"/>
          </a:xfrm>
          <a:solidFill>
            <a:schemeClr val="bg1"/>
          </a:solidFill>
        </p:grpSpPr>
        <p:sp>
          <p:nvSpPr>
            <p:cNvPr id="57" name="Freeform 2822"/>
            <p:cNvSpPr>
              <a:spLocks noEditPoints="1"/>
            </p:cNvSpPr>
            <p:nvPr/>
          </p:nvSpPr>
          <p:spPr bwMode="auto">
            <a:xfrm>
              <a:off x="5505450" y="5392738"/>
              <a:ext cx="238125" cy="258763"/>
            </a:xfrm>
            <a:custGeom>
              <a:avLst/>
              <a:gdLst>
                <a:gd name="T0" fmla="*/ 300 w 601"/>
                <a:gd name="T1" fmla="*/ 541 h 650"/>
                <a:gd name="T2" fmla="*/ 96 w 601"/>
                <a:gd name="T3" fmla="*/ 376 h 650"/>
                <a:gd name="T4" fmla="*/ 81 w 601"/>
                <a:gd name="T5" fmla="*/ 368 h 650"/>
                <a:gd name="T6" fmla="*/ 90 w 601"/>
                <a:gd name="T7" fmla="*/ 354 h 650"/>
                <a:gd name="T8" fmla="*/ 146 w 601"/>
                <a:gd name="T9" fmla="*/ 119 h 650"/>
                <a:gd name="T10" fmla="*/ 180 w 601"/>
                <a:gd name="T11" fmla="*/ 97 h 650"/>
                <a:gd name="T12" fmla="*/ 449 w 601"/>
                <a:gd name="T13" fmla="*/ 113 h 650"/>
                <a:gd name="T14" fmla="*/ 312 w 601"/>
                <a:gd name="T15" fmla="*/ 293 h 650"/>
                <a:gd name="T16" fmla="*/ 511 w 601"/>
                <a:gd name="T17" fmla="*/ 372 h 650"/>
                <a:gd name="T18" fmla="*/ 312 w 601"/>
                <a:gd name="T19" fmla="*/ 317 h 650"/>
                <a:gd name="T20" fmla="*/ 387 w 601"/>
                <a:gd name="T21" fmla="*/ 625 h 650"/>
                <a:gd name="T22" fmla="*/ 222 w 601"/>
                <a:gd name="T23" fmla="*/ 625 h 650"/>
                <a:gd name="T24" fmla="*/ 577 w 601"/>
                <a:gd name="T25" fmla="*/ 597 h 650"/>
                <a:gd name="T26" fmla="*/ 566 w 601"/>
                <a:gd name="T27" fmla="*/ 621 h 650"/>
                <a:gd name="T28" fmla="*/ 540 w 601"/>
                <a:gd name="T29" fmla="*/ 621 h 650"/>
                <a:gd name="T30" fmla="*/ 528 w 601"/>
                <a:gd name="T31" fmla="*/ 595 h 650"/>
                <a:gd name="T32" fmla="*/ 515 w 601"/>
                <a:gd name="T33" fmla="*/ 563 h 650"/>
                <a:gd name="T34" fmla="*/ 487 w 601"/>
                <a:gd name="T35" fmla="*/ 544 h 650"/>
                <a:gd name="T36" fmla="*/ 551 w 601"/>
                <a:gd name="T37" fmla="*/ 289 h 650"/>
                <a:gd name="T38" fmla="*/ 564 w 601"/>
                <a:gd name="T39" fmla="*/ 276 h 650"/>
                <a:gd name="T40" fmla="*/ 480 w 601"/>
                <a:gd name="T41" fmla="*/ 132 h 650"/>
                <a:gd name="T42" fmla="*/ 470 w 601"/>
                <a:gd name="T43" fmla="*/ 100 h 650"/>
                <a:gd name="T44" fmla="*/ 443 w 601"/>
                <a:gd name="T45" fmla="*/ 78 h 650"/>
                <a:gd name="T46" fmla="*/ 360 w 601"/>
                <a:gd name="T47" fmla="*/ 0 h 650"/>
                <a:gd name="T48" fmla="*/ 162 w 601"/>
                <a:gd name="T49" fmla="*/ 76 h 650"/>
                <a:gd name="T50" fmla="*/ 133 w 601"/>
                <a:gd name="T51" fmla="*/ 95 h 650"/>
                <a:gd name="T52" fmla="*/ 120 w 601"/>
                <a:gd name="T53" fmla="*/ 126 h 650"/>
                <a:gd name="T54" fmla="*/ 38 w 601"/>
                <a:gd name="T55" fmla="*/ 271 h 650"/>
                <a:gd name="T56" fmla="*/ 50 w 601"/>
                <a:gd name="T57" fmla="*/ 289 h 650"/>
                <a:gd name="T58" fmla="*/ 86 w 601"/>
                <a:gd name="T59" fmla="*/ 563 h 650"/>
                <a:gd name="T60" fmla="*/ 70 w 601"/>
                <a:gd name="T61" fmla="*/ 610 h 650"/>
                <a:gd name="T62" fmla="*/ 48 w 601"/>
                <a:gd name="T63" fmla="*/ 625 h 650"/>
                <a:gd name="T64" fmla="*/ 27 w 601"/>
                <a:gd name="T65" fmla="*/ 610 h 650"/>
                <a:gd name="T66" fmla="*/ 12 w 601"/>
                <a:gd name="T67" fmla="*/ 589 h 650"/>
                <a:gd name="T68" fmla="*/ 4 w 601"/>
                <a:gd name="T69" fmla="*/ 620 h 650"/>
                <a:gd name="T70" fmla="*/ 48 w 601"/>
                <a:gd name="T71" fmla="*/ 650 h 650"/>
                <a:gd name="T72" fmla="*/ 93 w 601"/>
                <a:gd name="T73" fmla="*/ 620 h 650"/>
                <a:gd name="T74" fmla="*/ 107 w 601"/>
                <a:gd name="T75" fmla="*/ 575 h 650"/>
                <a:gd name="T76" fmla="*/ 146 w 601"/>
                <a:gd name="T77" fmla="*/ 568 h 650"/>
                <a:gd name="T78" fmla="*/ 169 w 601"/>
                <a:gd name="T79" fmla="*/ 601 h 650"/>
                <a:gd name="T80" fmla="*/ 198 w 601"/>
                <a:gd name="T81" fmla="*/ 646 h 650"/>
                <a:gd name="T82" fmla="*/ 250 w 601"/>
                <a:gd name="T83" fmla="*/ 635 h 650"/>
                <a:gd name="T84" fmla="*/ 267 w 601"/>
                <a:gd name="T85" fmla="*/ 588 h 650"/>
                <a:gd name="T86" fmla="*/ 301 w 601"/>
                <a:gd name="T87" fmla="*/ 565 h 650"/>
                <a:gd name="T88" fmla="*/ 333 w 601"/>
                <a:gd name="T89" fmla="*/ 588 h 650"/>
                <a:gd name="T90" fmla="*/ 351 w 601"/>
                <a:gd name="T91" fmla="*/ 635 h 650"/>
                <a:gd name="T92" fmla="*/ 404 w 601"/>
                <a:gd name="T93" fmla="*/ 646 h 650"/>
                <a:gd name="T94" fmla="*/ 433 w 601"/>
                <a:gd name="T95" fmla="*/ 601 h 650"/>
                <a:gd name="T96" fmla="*/ 454 w 601"/>
                <a:gd name="T97" fmla="*/ 568 h 650"/>
                <a:gd name="T98" fmla="*/ 494 w 601"/>
                <a:gd name="T99" fmla="*/ 575 h 650"/>
                <a:gd name="T100" fmla="*/ 508 w 601"/>
                <a:gd name="T101" fmla="*/ 620 h 650"/>
                <a:gd name="T102" fmla="*/ 553 w 601"/>
                <a:gd name="T103" fmla="*/ 650 h 650"/>
                <a:gd name="T104" fmla="*/ 597 w 601"/>
                <a:gd name="T105" fmla="*/ 620 h 650"/>
                <a:gd name="T106" fmla="*/ 588 w 601"/>
                <a:gd name="T107" fmla="*/ 58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1" h="650">
                  <a:moveTo>
                    <a:pt x="312" y="317"/>
                  </a:moveTo>
                  <a:lnTo>
                    <a:pt x="312" y="529"/>
                  </a:lnTo>
                  <a:lnTo>
                    <a:pt x="311" y="534"/>
                  </a:lnTo>
                  <a:lnTo>
                    <a:pt x="308" y="538"/>
                  </a:lnTo>
                  <a:lnTo>
                    <a:pt x="304" y="540"/>
                  </a:lnTo>
                  <a:lnTo>
                    <a:pt x="300" y="541"/>
                  </a:lnTo>
                  <a:lnTo>
                    <a:pt x="295" y="540"/>
                  </a:lnTo>
                  <a:lnTo>
                    <a:pt x="292" y="538"/>
                  </a:lnTo>
                  <a:lnTo>
                    <a:pt x="289" y="534"/>
                  </a:lnTo>
                  <a:lnTo>
                    <a:pt x="288" y="529"/>
                  </a:lnTo>
                  <a:lnTo>
                    <a:pt x="288" y="317"/>
                  </a:lnTo>
                  <a:lnTo>
                    <a:pt x="96" y="376"/>
                  </a:lnTo>
                  <a:lnTo>
                    <a:pt x="94" y="377"/>
                  </a:lnTo>
                  <a:lnTo>
                    <a:pt x="92" y="377"/>
                  </a:lnTo>
                  <a:lnTo>
                    <a:pt x="90" y="377"/>
                  </a:lnTo>
                  <a:lnTo>
                    <a:pt x="86" y="376"/>
                  </a:lnTo>
                  <a:lnTo>
                    <a:pt x="83" y="373"/>
                  </a:lnTo>
                  <a:lnTo>
                    <a:pt x="81" y="368"/>
                  </a:lnTo>
                  <a:lnTo>
                    <a:pt x="80" y="363"/>
                  </a:lnTo>
                  <a:lnTo>
                    <a:pt x="82" y="359"/>
                  </a:lnTo>
                  <a:lnTo>
                    <a:pt x="83" y="357"/>
                  </a:lnTo>
                  <a:lnTo>
                    <a:pt x="84" y="356"/>
                  </a:lnTo>
                  <a:lnTo>
                    <a:pt x="86" y="355"/>
                  </a:lnTo>
                  <a:lnTo>
                    <a:pt x="90" y="354"/>
                  </a:lnTo>
                  <a:lnTo>
                    <a:pt x="288" y="293"/>
                  </a:lnTo>
                  <a:lnTo>
                    <a:pt x="288" y="208"/>
                  </a:lnTo>
                  <a:lnTo>
                    <a:pt x="143" y="242"/>
                  </a:lnTo>
                  <a:lnTo>
                    <a:pt x="143" y="132"/>
                  </a:lnTo>
                  <a:lnTo>
                    <a:pt x="144" y="125"/>
                  </a:lnTo>
                  <a:lnTo>
                    <a:pt x="146" y="119"/>
                  </a:lnTo>
                  <a:lnTo>
                    <a:pt x="149" y="113"/>
                  </a:lnTo>
                  <a:lnTo>
                    <a:pt x="155" y="108"/>
                  </a:lnTo>
                  <a:lnTo>
                    <a:pt x="160" y="103"/>
                  </a:lnTo>
                  <a:lnTo>
                    <a:pt x="166" y="100"/>
                  </a:lnTo>
                  <a:lnTo>
                    <a:pt x="173" y="98"/>
                  </a:lnTo>
                  <a:lnTo>
                    <a:pt x="180" y="97"/>
                  </a:lnTo>
                  <a:lnTo>
                    <a:pt x="420" y="97"/>
                  </a:lnTo>
                  <a:lnTo>
                    <a:pt x="427" y="98"/>
                  </a:lnTo>
                  <a:lnTo>
                    <a:pt x="434" y="100"/>
                  </a:lnTo>
                  <a:lnTo>
                    <a:pt x="440" y="103"/>
                  </a:lnTo>
                  <a:lnTo>
                    <a:pt x="445" y="108"/>
                  </a:lnTo>
                  <a:lnTo>
                    <a:pt x="449" y="113"/>
                  </a:lnTo>
                  <a:lnTo>
                    <a:pt x="453" y="119"/>
                  </a:lnTo>
                  <a:lnTo>
                    <a:pt x="455" y="125"/>
                  </a:lnTo>
                  <a:lnTo>
                    <a:pt x="456" y="132"/>
                  </a:lnTo>
                  <a:lnTo>
                    <a:pt x="456" y="242"/>
                  </a:lnTo>
                  <a:lnTo>
                    <a:pt x="312" y="208"/>
                  </a:lnTo>
                  <a:lnTo>
                    <a:pt x="312" y="293"/>
                  </a:lnTo>
                  <a:lnTo>
                    <a:pt x="505" y="354"/>
                  </a:lnTo>
                  <a:lnTo>
                    <a:pt x="509" y="356"/>
                  </a:lnTo>
                  <a:lnTo>
                    <a:pt x="512" y="360"/>
                  </a:lnTo>
                  <a:lnTo>
                    <a:pt x="513" y="364"/>
                  </a:lnTo>
                  <a:lnTo>
                    <a:pt x="513" y="368"/>
                  </a:lnTo>
                  <a:lnTo>
                    <a:pt x="511" y="372"/>
                  </a:lnTo>
                  <a:lnTo>
                    <a:pt x="508" y="374"/>
                  </a:lnTo>
                  <a:lnTo>
                    <a:pt x="505" y="376"/>
                  </a:lnTo>
                  <a:lnTo>
                    <a:pt x="501" y="376"/>
                  </a:lnTo>
                  <a:lnTo>
                    <a:pt x="500" y="376"/>
                  </a:lnTo>
                  <a:lnTo>
                    <a:pt x="498" y="376"/>
                  </a:lnTo>
                  <a:lnTo>
                    <a:pt x="312" y="317"/>
                  </a:lnTo>
                  <a:close/>
                  <a:moveTo>
                    <a:pt x="384" y="625"/>
                  </a:moveTo>
                  <a:lnTo>
                    <a:pt x="384" y="625"/>
                  </a:lnTo>
                  <a:lnTo>
                    <a:pt x="384" y="625"/>
                  </a:lnTo>
                  <a:lnTo>
                    <a:pt x="387" y="625"/>
                  </a:lnTo>
                  <a:lnTo>
                    <a:pt x="389" y="625"/>
                  </a:lnTo>
                  <a:lnTo>
                    <a:pt x="387" y="625"/>
                  </a:lnTo>
                  <a:lnTo>
                    <a:pt x="384" y="625"/>
                  </a:lnTo>
                  <a:close/>
                  <a:moveTo>
                    <a:pt x="217" y="625"/>
                  </a:moveTo>
                  <a:lnTo>
                    <a:pt x="217" y="625"/>
                  </a:lnTo>
                  <a:lnTo>
                    <a:pt x="217" y="625"/>
                  </a:lnTo>
                  <a:lnTo>
                    <a:pt x="219" y="625"/>
                  </a:lnTo>
                  <a:lnTo>
                    <a:pt x="222" y="625"/>
                  </a:lnTo>
                  <a:lnTo>
                    <a:pt x="219" y="625"/>
                  </a:lnTo>
                  <a:lnTo>
                    <a:pt x="217" y="625"/>
                  </a:lnTo>
                  <a:close/>
                  <a:moveTo>
                    <a:pt x="588" y="589"/>
                  </a:moveTo>
                  <a:lnTo>
                    <a:pt x="584" y="590"/>
                  </a:lnTo>
                  <a:lnTo>
                    <a:pt x="580" y="593"/>
                  </a:lnTo>
                  <a:lnTo>
                    <a:pt x="577" y="597"/>
                  </a:lnTo>
                  <a:lnTo>
                    <a:pt x="576" y="601"/>
                  </a:lnTo>
                  <a:lnTo>
                    <a:pt x="576" y="606"/>
                  </a:lnTo>
                  <a:lnTo>
                    <a:pt x="575" y="610"/>
                  </a:lnTo>
                  <a:lnTo>
                    <a:pt x="572" y="614"/>
                  </a:lnTo>
                  <a:lnTo>
                    <a:pt x="569" y="618"/>
                  </a:lnTo>
                  <a:lnTo>
                    <a:pt x="566" y="621"/>
                  </a:lnTo>
                  <a:lnTo>
                    <a:pt x="562" y="623"/>
                  </a:lnTo>
                  <a:lnTo>
                    <a:pt x="558" y="624"/>
                  </a:lnTo>
                  <a:lnTo>
                    <a:pt x="553" y="625"/>
                  </a:lnTo>
                  <a:lnTo>
                    <a:pt x="548" y="624"/>
                  </a:lnTo>
                  <a:lnTo>
                    <a:pt x="544" y="623"/>
                  </a:lnTo>
                  <a:lnTo>
                    <a:pt x="540" y="621"/>
                  </a:lnTo>
                  <a:lnTo>
                    <a:pt x="536" y="618"/>
                  </a:lnTo>
                  <a:lnTo>
                    <a:pt x="533" y="614"/>
                  </a:lnTo>
                  <a:lnTo>
                    <a:pt x="531" y="610"/>
                  </a:lnTo>
                  <a:lnTo>
                    <a:pt x="530" y="606"/>
                  </a:lnTo>
                  <a:lnTo>
                    <a:pt x="528" y="601"/>
                  </a:lnTo>
                  <a:lnTo>
                    <a:pt x="528" y="595"/>
                  </a:lnTo>
                  <a:lnTo>
                    <a:pt x="527" y="590"/>
                  </a:lnTo>
                  <a:lnTo>
                    <a:pt x="525" y="584"/>
                  </a:lnTo>
                  <a:lnTo>
                    <a:pt x="524" y="579"/>
                  </a:lnTo>
                  <a:lnTo>
                    <a:pt x="521" y="572"/>
                  </a:lnTo>
                  <a:lnTo>
                    <a:pt x="518" y="568"/>
                  </a:lnTo>
                  <a:lnTo>
                    <a:pt x="515" y="563"/>
                  </a:lnTo>
                  <a:lnTo>
                    <a:pt x="511" y="559"/>
                  </a:lnTo>
                  <a:lnTo>
                    <a:pt x="507" y="555"/>
                  </a:lnTo>
                  <a:lnTo>
                    <a:pt x="502" y="551"/>
                  </a:lnTo>
                  <a:lnTo>
                    <a:pt x="497" y="548"/>
                  </a:lnTo>
                  <a:lnTo>
                    <a:pt x="492" y="546"/>
                  </a:lnTo>
                  <a:lnTo>
                    <a:pt x="487" y="544"/>
                  </a:lnTo>
                  <a:lnTo>
                    <a:pt x="481" y="542"/>
                  </a:lnTo>
                  <a:lnTo>
                    <a:pt x="475" y="541"/>
                  </a:lnTo>
                  <a:lnTo>
                    <a:pt x="469" y="541"/>
                  </a:lnTo>
                  <a:lnTo>
                    <a:pt x="536" y="285"/>
                  </a:lnTo>
                  <a:lnTo>
                    <a:pt x="549" y="289"/>
                  </a:lnTo>
                  <a:lnTo>
                    <a:pt x="551" y="289"/>
                  </a:lnTo>
                  <a:lnTo>
                    <a:pt x="552" y="289"/>
                  </a:lnTo>
                  <a:lnTo>
                    <a:pt x="556" y="288"/>
                  </a:lnTo>
                  <a:lnTo>
                    <a:pt x="559" y="287"/>
                  </a:lnTo>
                  <a:lnTo>
                    <a:pt x="562" y="284"/>
                  </a:lnTo>
                  <a:lnTo>
                    <a:pt x="564" y="281"/>
                  </a:lnTo>
                  <a:lnTo>
                    <a:pt x="564" y="276"/>
                  </a:lnTo>
                  <a:lnTo>
                    <a:pt x="562" y="271"/>
                  </a:lnTo>
                  <a:lnTo>
                    <a:pt x="559" y="268"/>
                  </a:lnTo>
                  <a:lnTo>
                    <a:pt x="555" y="267"/>
                  </a:lnTo>
                  <a:lnTo>
                    <a:pt x="542" y="263"/>
                  </a:lnTo>
                  <a:lnTo>
                    <a:pt x="480" y="248"/>
                  </a:lnTo>
                  <a:lnTo>
                    <a:pt x="480" y="132"/>
                  </a:lnTo>
                  <a:lnTo>
                    <a:pt x="480" y="126"/>
                  </a:lnTo>
                  <a:lnTo>
                    <a:pt x="479" y="121"/>
                  </a:lnTo>
                  <a:lnTo>
                    <a:pt x="478" y="115"/>
                  </a:lnTo>
                  <a:lnTo>
                    <a:pt x="476" y="110"/>
                  </a:lnTo>
                  <a:lnTo>
                    <a:pt x="473" y="104"/>
                  </a:lnTo>
                  <a:lnTo>
                    <a:pt x="470" y="100"/>
                  </a:lnTo>
                  <a:lnTo>
                    <a:pt x="467" y="95"/>
                  </a:lnTo>
                  <a:lnTo>
                    <a:pt x="462" y="91"/>
                  </a:lnTo>
                  <a:lnTo>
                    <a:pt x="458" y="87"/>
                  </a:lnTo>
                  <a:lnTo>
                    <a:pt x="453" y="84"/>
                  </a:lnTo>
                  <a:lnTo>
                    <a:pt x="448" y="81"/>
                  </a:lnTo>
                  <a:lnTo>
                    <a:pt x="443" y="78"/>
                  </a:lnTo>
                  <a:lnTo>
                    <a:pt x="438" y="76"/>
                  </a:lnTo>
                  <a:lnTo>
                    <a:pt x="432" y="74"/>
                  </a:lnTo>
                  <a:lnTo>
                    <a:pt x="426" y="74"/>
                  </a:lnTo>
                  <a:lnTo>
                    <a:pt x="420" y="73"/>
                  </a:lnTo>
                  <a:lnTo>
                    <a:pt x="360" y="73"/>
                  </a:lnTo>
                  <a:lnTo>
                    <a:pt x="360" y="0"/>
                  </a:lnTo>
                  <a:lnTo>
                    <a:pt x="240" y="0"/>
                  </a:lnTo>
                  <a:lnTo>
                    <a:pt x="240" y="73"/>
                  </a:lnTo>
                  <a:lnTo>
                    <a:pt x="180" y="73"/>
                  </a:lnTo>
                  <a:lnTo>
                    <a:pt x="174" y="74"/>
                  </a:lnTo>
                  <a:lnTo>
                    <a:pt x="168" y="74"/>
                  </a:lnTo>
                  <a:lnTo>
                    <a:pt x="162" y="76"/>
                  </a:lnTo>
                  <a:lnTo>
                    <a:pt x="157" y="78"/>
                  </a:lnTo>
                  <a:lnTo>
                    <a:pt x="152" y="81"/>
                  </a:lnTo>
                  <a:lnTo>
                    <a:pt x="146" y="84"/>
                  </a:lnTo>
                  <a:lnTo>
                    <a:pt x="141" y="87"/>
                  </a:lnTo>
                  <a:lnTo>
                    <a:pt x="137" y="91"/>
                  </a:lnTo>
                  <a:lnTo>
                    <a:pt x="133" y="95"/>
                  </a:lnTo>
                  <a:lnTo>
                    <a:pt x="130" y="100"/>
                  </a:lnTo>
                  <a:lnTo>
                    <a:pt x="127" y="104"/>
                  </a:lnTo>
                  <a:lnTo>
                    <a:pt x="124" y="110"/>
                  </a:lnTo>
                  <a:lnTo>
                    <a:pt x="122" y="115"/>
                  </a:lnTo>
                  <a:lnTo>
                    <a:pt x="121" y="121"/>
                  </a:lnTo>
                  <a:lnTo>
                    <a:pt x="120" y="126"/>
                  </a:lnTo>
                  <a:lnTo>
                    <a:pt x="120" y="132"/>
                  </a:lnTo>
                  <a:lnTo>
                    <a:pt x="120" y="248"/>
                  </a:lnTo>
                  <a:lnTo>
                    <a:pt x="55" y="264"/>
                  </a:lnTo>
                  <a:lnTo>
                    <a:pt x="45" y="267"/>
                  </a:lnTo>
                  <a:lnTo>
                    <a:pt x="41" y="268"/>
                  </a:lnTo>
                  <a:lnTo>
                    <a:pt x="38" y="271"/>
                  </a:lnTo>
                  <a:lnTo>
                    <a:pt x="36" y="276"/>
                  </a:lnTo>
                  <a:lnTo>
                    <a:pt x="36" y="281"/>
                  </a:lnTo>
                  <a:lnTo>
                    <a:pt x="38" y="285"/>
                  </a:lnTo>
                  <a:lnTo>
                    <a:pt x="42" y="287"/>
                  </a:lnTo>
                  <a:lnTo>
                    <a:pt x="46" y="289"/>
                  </a:lnTo>
                  <a:lnTo>
                    <a:pt x="50" y="289"/>
                  </a:lnTo>
                  <a:lnTo>
                    <a:pt x="61" y="287"/>
                  </a:lnTo>
                  <a:lnTo>
                    <a:pt x="120" y="542"/>
                  </a:lnTo>
                  <a:lnTo>
                    <a:pt x="111" y="545"/>
                  </a:lnTo>
                  <a:lnTo>
                    <a:pt x="102" y="550"/>
                  </a:lnTo>
                  <a:lnTo>
                    <a:pt x="94" y="556"/>
                  </a:lnTo>
                  <a:lnTo>
                    <a:pt x="86" y="563"/>
                  </a:lnTo>
                  <a:lnTo>
                    <a:pt x="80" y="571"/>
                  </a:lnTo>
                  <a:lnTo>
                    <a:pt x="76" y="581"/>
                  </a:lnTo>
                  <a:lnTo>
                    <a:pt x="73" y="591"/>
                  </a:lnTo>
                  <a:lnTo>
                    <a:pt x="72" y="601"/>
                  </a:lnTo>
                  <a:lnTo>
                    <a:pt x="72" y="606"/>
                  </a:lnTo>
                  <a:lnTo>
                    <a:pt x="70" y="610"/>
                  </a:lnTo>
                  <a:lnTo>
                    <a:pt x="68" y="614"/>
                  </a:lnTo>
                  <a:lnTo>
                    <a:pt x="65" y="618"/>
                  </a:lnTo>
                  <a:lnTo>
                    <a:pt x="62" y="621"/>
                  </a:lnTo>
                  <a:lnTo>
                    <a:pt x="58" y="623"/>
                  </a:lnTo>
                  <a:lnTo>
                    <a:pt x="53" y="624"/>
                  </a:lnTo>
                  <a:lnTo>
                    <a:pt x="48" y="625"/>
                  </a:lnTo>
                  <a:lnTo>
                    <a:pt x="44" y="624"/>
                  </a:lnTo>
                  <a:lnTo>
                    <a:pt x="39" y="623"/>
                  </a:lnTo>
                  <a:lnTo>
                    <a:pt x="35" y="621"/>
                  </a:lnTo>
                  <a:lnTo>
                    <a:pt x="32" y="618"/>
                  </a:lnTo>
                  <a:lnTo>
                    <a:pt x="29" y="614"/>
                  </a:lnTo>
                  <a:lnTo>
                    <a:pt x="27" y="610"/>
                  </a:lnTo>
                  <a:lnTo>
                    <a:pt x="24" y="606"/>
                  </a:lnTo>
                  <a:lnTo>
                    <a:pt x="24" y="601"/>
                  </a:lnTo>
                  <a:lnTo>
                    <a:pt x="23" y="597"/>
                  </a:lnTo>
                  <a:lnTo>
                    <a:pt x="20" y="593"/>
                  </a:lnTo>
                  <a:lnTo>
                    <a:pt x="17" y="590"/>
                  </a:lnTo>
                  <a:lnTo>
                    <a:pt x="12" y="589"/>
                  </a:lnTo>
                  <a:lnTo>
                    <a:pt x="7" y="590"/>
                  </a:lnTo>
                  <a:lnTo>
                    <a:pt x="4" y="593"/>
                  </a:lnTo>
                  <a:lnTo>
                    <a:pt x="1" y="597"/>
                  </a:lnTo>
                  <a:lnTo>
                    <a:pt x="0" y="601"/>
                  </a:lnTo>
                  <a:lnTo>
                    <a:pt x="1" y="611"/>
                  </a:lnTo>
                  <a:lnTo>
                    <a:pt x="4" y="620"/>
                  </a:lnTo>
                  <a:lnTo>
                    <a:pt x="8" y="628"/>
                  </a:lnTo>
                  <a:lnTo>
                    <a:pt x="14" y="635"/>
                  </a:lnTo>
                  <a:lnTo>
                    <a:pt x="21" y="640"/>
                  </a:lnTo>
                  <a:lnTo>
                    <a:pt x="30" y="646"/>
                  </a:lnTo>
                  <a:lnTo>
                    <a:pt x="39" y="649"/>
                  </a:lnTo>
                  <a:lnTo>
                    <a:pt x="48" y="650"/>
                  </a:lnTo>
                  <a:lnTo>
                    <a:pt x="58" y="649"/>
                  </a:lnTo>
                  <a:lnTo>
                    <a:pt x="67" y="646"/>
                  </a:lnTo>
                  <a:lnTo>
                    <a:pt x="75" y="640"/>
                  </a:lnTo>
                  <a:lnTo>
                    <a:pt x="82" y="635"/>
                  </a:lnTo>
                  <a:lnTo>
                    <a:pt x="89" y="628"/>
                  </a:lnTo>
                  <a:lnTo>
                    <a:pt x="93" y="620"/>
                  </a:lnTo>
                  <a:lnTo>
                    <a:pt x="96" y="611"/>
                  </a:lnTo>
                  <a:lnTo>
                    <a:pt x="97" y="601"/>
                  </a:lnTo>
                  <a:lnTo>
                    <a:pt x="97" y="594"/>
                  </a:lnTo>
                  <a:lnTo>
                    <a:pt x="99" y="588"/>
                  </a:lnTo>
                  <a:lnTo>
                    <a:pt x="103" y="582"/>
                  </a:lnTo>
                  <a:lnTo>
                    <a:pt x="107" y="575"/>
                  </a:lnTo>
                  <a:lnTo>
                    <a:pt x="112" y="571"/>
                  </a:lnTo>
                  <a:lnTo>
                    <a:pt x="118" y="568"/>
                  </a:lnTo>
                  <a:lnTo>
                    <a:pt x="125" y="566"/>
                  </a:lnTo>
                  <a:lnTo>
                    <a:pt x="132" y="565"/>
                  </a:lnTo>
                  <a:lnTo>
                    <a:pt x="139" y="566"/>
                  </a:lnTo>
                  <a:lnTo>
                    <a:pt x="146" y="568"/>
                  </a:lnTo>
                  <a:lnTo>
                    <a:pt x="153" y="571"/>
                  </a:lnTo>
                  <a:lnTo>
                    <a:pt x="158" y="575"/>
                  </a:lnTo>
                  <a:lnTo>
                    <a:pt x="163" y="582"/>
                  </a:lnTo>
                  <a:lnTo>
                    <a:pt x="166" y="588"/>
                  </a:lnTo>
                  <a:lnTo>
                    <a:pt x="168" y="594"/>
                  </a:lnTo>
                  <a:lnTo>
                    <a:pt x="169" y="601"/>
                  </a:lnTo>
                  <a:lnTo>
                    <a:pt x="170" y="611"/>
                  </a:lnTo>
                  <a:lnTo>
                    <a:pt x="172" y="620"/>
                  </a:lnTo>
                  <a:lnTo>
                    <a:pt x="177" y="628"/>
                  </a:lnTo>
                  <a:lnTo>
                    <a:pt x="182" y="635"/>
                  </a:lnTo>
                  <a:lnTo>
                    <a:pt x="189" y="640"/>
                  </a:lnTo>
                  <a:lnTo>
                    <a:pt x="198" y="646"/>
                  </a:lnTo>
                  <a:lnTo>
                    <a:pt x="206" y="649"/>
                  </a:lnTo>
                  <a:lnTo>
                    <a:pt x="217" y="650"/>
                  </a:lnTo>
                  <a:lnTo>
                    <a:pt x="226" y="649"/>
                  </a:lnTo>
                  <a:lnTo>
                    <a:pt x="235" y="646"/>
                  </a:lnTo>
                  <a:lnTo>
                    <a:pt x="243" y="640"/>
                  </a:lnTo>
                  <a:lnTo>
                    <a:pt x="250" y="635"/>
                  </a:lnTo>
                  <a:lnTo>
                    <a:pt x="256" y="628"/>
                  </a:lnTo>
                  <a:lnTo>
                    <a:pt x="260" y="620"/>
                  </a:lnTo>
                  <a:lnTo>
                    <a:pt x="263" y="611"/>
                  </a:lnTo>
                  <a:lnTo>
                    <a:pt x="264" y="601"/>
                  </a:lnTo>
                  <a:lnTo>
                    <a:pt x="265" y="594"/>
                  </a:lnTo>
                  <a:lnTo>
                    <a:pt x="267" y="588"/>
                  </a:lnTo>
                  <a:lnTo>
                    <a:pt x="270" y="582"/>
                  </a:lnTo>
                  <a:lnTo>
                    <a:pt x="275" y="575"/>
                  </a:lnTo>
                  <a:lnTo>
                    <a:pt x="281" y="571"/>
                  </a:lnTo>
                  <a:lnTo>
                    <a:pt x="287" y="568"/>
                  </a:lnTo>
                  <a:lnTo>
                    <a:pt x="293" y="566"/>
                  </a:lnTo>
                  <a:lnTo>
                    <a:pt x="301" y="565"/>
                  </a:lnTo>
                  <a:lnTo>
                    <a:pt x="308" y="566"/>
                  </a:lnTo>
                  <a:lnTo>
                    <a:pt x="314" y="568"/>
                  </a:lnTo>
                  <a:lnTo>
                    <a:pt x="320" y="571"/>
                  </a:lnTo>
                  <a:lnTo>
                    <a:pt x="326" y="575"/>
                  </a:lnTo>
                  <a:lnTo>
                    <a:pt x="330" y="582"/>
                  </a:lnTo>
                  <a:lnTo>
                    <a:pt x="333" y="588"/>
                  </a:lnTo>
                  <a:lnTo>
                    <a:pt x="335" y="594"/>
                  </a:lnTo>
                  <a:lnTo>
                    <a:pt x="336" y="601"/>
                  </a:lnTo>
                  <a:lnTo>
                    <a:pt x="337" y="611"/>
                  </a:lnTo>
                  <a:lnTo>
                    <a:pt x="341" y="620"/>
                  </a:lnTo>
                  <a:lnTo>
                    <a:pt x="345" y="628"/>
                  </a:lnTo>
                  <a:lnTo>
                    <a:pt x="351" y="635"/>
                  </a:lnTo>
                  <a:lnTo>
                    <a:pt x="358" y="640"/>
                  </a:lnTo>
                  <a:lnTo>
                    <a:pt x="366" y="646"/>
                  </a:lnTo>
                  <a:lnTo>
                    <a:pt x="375" y="649"/>
                  </a:lnTo>
                  <a:lnTo>
                    <a:pt x="384" y="650"/>
                  </a:lnTo>
                  <a:lnTo>
                    <a:pt x="394" y="649"/>
                  </a:lnTo>
                  <a:lnTo>
                    <a:pt x="404" y="646"/>
                  </a:lnTo>
                  <a:lnTo>
                    <a:pt x="412" y="640"/>
                  </a:lnTo>
                  <a:lnTo>
                    <a:pt x="419" y="635"/>
                  </a:lnTo>
                  <a:lnTo>
                    <a:pt x="425" y="628"/>
                  </a:lnTo>
                  <a:lnTo>
                    <a:pt x="429" y="620"/>
                  </a:lnTo>
                  <a:lnTo>
                    <a:pt x="432" y="611"/>
                  </a:lnTo>
                  <a:lnTo>
                    <a:pt x="433" y="601"/>
                  </a:lnTo>
                  <a:lnTo>
                    <a:pt x="433" y="594"/>
                  </a:lnTo>
                  <a:lnTo>
                    <a:pt x="435" y="588"/>
                  </a:lnTo>
                  <a:lnTo>
                    <a:pt x="439" y="582"/>
                  </a:lnTo>
                  <a:lnTo>
                    <a:pt x="443" y="575"/>
                  </a:lnTo>
                  <a:lnTo>
                    <a:pt x="448" y="571"/>
                  </a:lnTo>
                  <a:lnTo>
                    <a:pt x="454" y="568"/>
                  </a:lnTo>
                  <a:lnTo>
                    <a:pt x="461" y="566"/>
                  </a:lnTo>
                  <a:lnTo>
                    <a:pt x="469" y="565"/>
                  </a:lnTo>
                  <a:lnTo>
                    <a:pt x="476" y="566"/>
                  </a:lnTo>
                  <a:lnTo>
                    <a:pt x="483" y="568"/>
                  </a:lnTo>
                  <a:lnTo>
                    <a:pt x="489" y="571"/>
                  </a:lnTo>
                  <a:lnTo>
                    <a:pt x="494" y="575"/>
                  </a:lnTo>
                  <a:lnTo>
                    <a:pt x="498" y="582"/>
                  </a:lnTo>
                  <a:lnTo>
                    <a:pt x="502" y="588"/>
                  </a:lnTo>
                  <a:lnTo>
                    <a:pt x="504" y="594"/>
                  </a:lnTo>
                  <a:lnTo>
                    <a:pt x="505" y="601"/>
                  </a:lnTo>
                  <a:lnTo>
                    <a:pt x="505" y="611"/>
                  </a:lnTo>
                  <a:lnTo>
                    <a:pt x="508" y="620"/>
                  </a:lnTo>
                  <a:lnTo>
                    <a:pt x="513" y="628"/>
                  </a:lnTo>
                  <a:lnTo>
                    <a:pt x="518" y="635"/>
                  </a:lnTo>
                  <a:lnTo>
                    <a:pt x="525" y="640"/>
                  </a:lnTo>
                  <a:lnTo>
                    <a:pt x="534" y="646"/>
                  </a:lnTo>
                  <a:lnTo>
                    <a:pt x="543" y="649"/>
                  </a:lnTo>
                  <a:lnTo>
                    <a:pt x="553" y="650"/>
                  </a:lnTo>
                  <a:lnTo>
                    <a:pt x="562" y="649"/>
                  </a:lnTo>
                  <a:lnTo>
                    <a:pt x="571" y="646"/>
                  </a:lnTo>
                  <a:lnTo>
                    <a:pt x="579" y="640"/>
                  </a:lnTo>
                  <a:lnTo>
                    <a:pt x="586" y="635"/>
                  </a:lnTo>
                  <a:lnTo>
                    <a:pt x="593" y="628"/>
                  </a:lnTo>
                  <a:lnTo>
                    <a:pt x="597" y="620"/>
                  </a:lnTo>
                  <a:lnTo>
                    <a:pt x="600" y="611"/>
                  </a:lnTo>
                  <a:lnTo>
                    <a:pt x="601" y="601"/>
                  </a:lnTo>
                  <a:lnTo>
                    <a:pt x="600" y="597"/>
                  </a:lnTo>
                  <a:lnTo>
                    <a:pt x="598" y="593"/>
                  </a:lnTo>
                  <a:lnTo>
                    <a:pt x="594" y="590"/>
                  </a:lnTo>
                  <a:lnTo>
                    <a:pt x="588" y="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823"/>
            <p:cNvSpPr>
              <a:spLocks/>
            </p:cNvSpPr>
            <p:nvPr/>
          </p:nvSpPr>
          <p:spPr bwMode="auto">
            <a:xfrm>
              <a:off x="5586413" y="5449888"/>
              <a:ext cx="76200" cy="11113"/>
            </a:xfrm>
            <a:custGeom>
              <a:avLst/>
              <a:gdLst>
                <a:gd name="T0" fmla="*/ 192 w 192"/>
                <a:gd name="T1" fmla="*/ 12 h 24"/>
                <a:gd name="T2" fmla="*/ 192 w 192"/>
                <a:gd name="T3" fmla="*/ 8 h 24"/>
                <a:gd name="T4" fmla="*/ 189 w 192"/>
                <a:gd name="T5" fmla="*/ 4 h 24"/>
                <a:gd name="T6" fmla="*/ 185 w 192"/>
                <a:gd name="T7" fmla="*/ 1 h 24"/>
                <a:gd name="T8" fmla="*/ 181 w 192"/>
                <a:gd name="T9" fmla="*/ 0 h 24"/>
                <a:gd name="T10" fmla="*/ 13 w 192"/>
                <a:gd name="T11" fmla="*/ 0 h 24"/>
                <a:gd name="T12" fmla="*/ 8 w 192"/>
                <a:gd name="T13" fmla="*/ 1 h 24"/>
                <a:gd name="T14" fmla="*/ 4 w 192"/>
                <a:gd name="T15" fmla="*/ 4 h 24"/>
                <a:gd name="T16" fmla="*/ 1 w 192"/>
                <a:gd name="T17" fmla="*/ 8 h 24"/>
                <a:gd name="T18" fmla="*/ 0 w 192"/>
                <a:gd name="T19" fmla="*/ 12 h 24"/>
                <a:gd name="T20" fmla="*/ 1 w 192"/>
                <a:gd name="T21" fmla="*/ 17 h 24"/>
                <a:gd name="T22" fmla="*/ 4 w 192"/>
                <a:gd name="T23" fmla="*/ 21 h 24"/>
                <a:gd name="T24" fmla="*/ 8 w 192"/>
                <a:gd name="T25" fmla="*/ 23 h 24"/>
                <a:gd name="T26" fmla="*/ 13 w 192"/>
                <a:gd name="T27" fmla="*/ 24 h 24"/>
                <a:gd name="T28" fmla="*/ 181 w 192"/>
                <a:gd name="T29" fmla="*/ 24 h 24"/>
                <a:gd name="T30" fmla="*/ 185 w 192"/>
                <a:gd name="T31" fmla="*/ 23 h 24"/>
                <a:gd name="T32" fmla="*/ 189 w 192"/>
                <a:gd name="T33" fmla="*/ 21 h 24"/>
                <a:gd name="T34" fmla="*/ 192 w 192"/>
                <a:gd name="T35" fmla="*/ 17 h 24"/>
                <a:gd name="T36" fmla="*/ 192 w 192"/>
                <a:gd name="T3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24">
                  <a:moveTo>
                    <a:pt x="192" y="12"/>
                  </a:moveTo>
                  <a:lnTo>
                    <a:pt x="192" y="8"/>
                  </a:lnTo>
                  <a:lnTo>
                    <a:pt x="189" y="4"/>
                  </a:lnTo>
                  <a:lnTo>
                    <a:pt x="185" y="1"/>
                  </a:lnTo>
                  <a:lnTo>
                    <a:pt x="181" y="0"/>
                  </a:lnTo>
                  <a:lnTo>
                    <a:pt x="13" y="0"/>
                  </a:lnTo>
                  <a:lnTo>
                    <a:pt x="8" y="1"/>
                  </a:lnTo>
                  <a:lnTo>
                    <a:pt x="4" y="4"/>
                  </a:lnTo>
                  <a:lnTo>
                    <a:pt x="1" y="8"/>
                  </a:lnTo>
                  <a:lnTo>
                    <a:pt x="0" y="12"/>
                  </a:lnTo>
                  <a:lnTo>
                    <a:pt x="1" y="17"/>
                  </a:lnTo>
                  <a:lnTo>
                    <a:pt x="4" y="21"/>
                  </a:lnTo>
                  <a:lnTo>
                    <a:pt x="8" y="23"/>
                  </a:lnTo>
                  <a:lnTo>
                    <a:pt x="13" y="24"/>
                  </a:lnTo>
                  <a:lnTo>
                    <a:pt x="181" y="24"/>
                  </a:lnTo>
                  <a:lnTo>
                    <a:pt x="185" y="23"/>
                  </a:lnTo>
                  <a:lnTo>
                    <a:pt x="189" y="21"/>
                  </a:lnTo>
                  <a:lnTo>
                    <a:pt x="192" y="17"/>
                  </a:lnTo>
                  <a:lnTo>
                    <a:pt x="1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24"/>
            <p:cNvSpPr>
              <a:spLocks/>
            </p:cNvSpPr>
            <p:nvPr/>
          </p:nvSpPr>
          <p:spPr bwMode="auto">
            <a:xfrm>
              <a:off x="5600700" y="5364163"/>
              <a:ext cx="47625" cy="20638"/>
            </a:xfrm>
            <a:custGeom>
              <a:avLst/>
              <a:gdLst>
                <a:gd name="T0" fmla="*/ 120 w 120"/>
                <a:gd name="T1" fmla="*/ 12 h 49"/>
                <a:gd name="T2" fmla="*/ 119 w 120"/>
                <a:gd name="T3" fmla="*/ 8 h 49"/>
                <a:gd name="T4" fmla="*/ 117 w 120"/>
                <a:gd name="T5" fmla="*/ 4 h 49"/>
                <a:gd name="T6" fmla="*/ 113 w 120"/>
                <a:gd name="T7" fmla="*/ 1 h 49"/>
                <a:gd name="T8" fmla="*/ 108 w 120"/>
                <a:gd name="T9" fmla="*/ 0 h 49"/>
                <a:gd name="T10" fmla="*/ 12 w 120"/>
                <a:gd name="T11" fmla="*/ 0 h 49"/>
                <a:gd name="T12" fmla="*/ 7 w 120"/>
                <a:gd name="T13" fmla="*/ 1 h 49"/>
                <a:gd name="T14" fmla="*/ 3 w 120"/>
                <a:gd name="T15" fmla="*/ 4 h 49"/>
                <a:gd name="T16" fmla="*/ 1 w 120"/>
                <a:gd name="T17" fmla="*/ 8 h 49"/>
                <a:gd name="T18" fmla="*/ 0 w 120"/>
                <a:gd name="T19" fmla="*/ 12 h 49"/>
                <a:gd name="T20" fmla="*/ 0 w 120"/>
                <a:gd name="T21" fmla="*/ 49 h 49"/>
                <a:gd name="T22" fmla="*/ 120 w 120"/>
                <a:gd name="T23" fmla="*/ 49 h 49"/>
                <a:gd name="T24" fmla="*/ 120 w 120"/>
                <a:gd name="T25"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49">
                  <a:moveTo>
                    <a:pt x="120" y="12"/>
                  </a:moveTo>
                  <a:lnTo>
                    <a:pt x="119" y="8"/>
                  </a:lnTo>
                  <a:lnTo>
                    <a:pt x="117" y="4"/>
                  </a:lnTo>
                  <a:lnTo>
                    <a:pt x="113" y="1"/>
                  </a:lnTo>
                  <a:lnTo>
                    <a:pt x="108" y="0"/>
                  </a:lnTo>
                  <a:lnTo>
                    <a:pt x="12" y="0"/>
                  </a:lnTo>
                  <a:lnTo>
                    <a:pt x="7" y="1"/>
                  </a:lnTo>
                  <a:lnTo>
                    <a:pt x="3" y="4"/>
                  </a:lnTo>
                  <a:lnTo>
                    <a:pt x="1" y="8"/>
                  </a:lnTo>
                  <a:lnTo>
                    <a:pt x="0" y="12"/>
                  </a:lnTo>
                  <a:lnTo>
                    <a:pt x="0" y="49"/>
                  </a:lnTo>
                  <a:lnTo>
                    <a:pt x="120" y="49"/>
                  </a:lnTo>
                  <a:lnTo>
                    <a:pt x="1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81675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Sales Charts</a:t>
            </a:r>
          </a:p>
        </p:txBody>
      </p:sp>
      <p:graphicFrame>
        <p:nvGraphicFramePr>
          <p:cNvPr id="8" name="Chart 7"/>
          <p:cNvGraphicFramePr/>
          <p:nvPr>
            <p:extLst>
              <p:ext uri="{D42A27DB-BD31-4B8C-83A1-F6EECF244321}">
                <p14:modId xmlns:p14="http://schemas.microsoft.com/office/powerpoint/2010/main" val="4031572520"/>
              </p:ext>
            </p:extLst>
          </p:nvPr>
        </p:nvGraphicFramePr>
        <p:xfrm>
          <a:off x="839787" y="2574980"/>
          <a:ext cx="10512425" cy="34035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25"/>
          <p:cNvSpPr txBox="1"/>
          <p:nvPr/>
        </p:nvSpPr>
        <p:spPr>
          <a:xfrm>
            <a:off x="1938466" y="1951616"/>
            <a:ext cx="387972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 </a:t>
            </a:r>
          </a:p>
        </p:txBody>
      </p:sp>
      <p:sp>
        <p:nvSpPr>
          <p:cNvPr id="19" name="TextBox 25"/>
          <p:cNvSpPr txBox="1"/>
          <p:nvPr/>
        </p:nvSpPr>
        <p:spPr>
          <a:xfrm>
            <a:off x="1938466" y="1620733"/>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grpSp>
        <p:nvGrpSpPr>
          <p:cNvPr id="24" name="Group 23"/>
          <p:cNvGrpSpPr/>
          <p:nvPr/>
        </p:nvGrpSpPr>
        <p:grpSpPr>
          <a:xfrm>
            <a:off x="936303" y="1724748"/>
            <a:ext cx="731771" cy="559571"/>
            <a:chOff x="936303" y="1724748"/>
            <a:chExt cx="731771" cy="559571"/>
          </a:xfrm>
        </p:grpSpPr>
        <p:sp>
          <p:nvSpPr>
            <p:cNvPr id="20" name="Rectangle: Rounded Corners 19"/>
            <p:cNvSpPr/>
            <p:nvPr/>
          </p:nvSpPr>
          <p:spPr>
            <a:xfrm rot="18900000">
              <a:off x="1300213" y="1820604"/>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rot="2700000">
              <a:off x="936303" y="1724748"/>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p:cNvGrpSpPr/>
          <p:nvPr/>
        </p:nvGrpSpPr>
        <p:grpSpPr>
          <a:xfrm>
            <a:off x="1051582" y="1864661"/>
            <a:ext cx="303349" cy="263126"/>
            <a:chOff x="2598738" y="2530475"/>
            <a:chExt cx="287338" cy="249238"/>
          </a:xfrm>
          <a:solidFill>
            <a:schemeClr val="bg1"/>
          </a:solidFill>
        </p:grpSpPr>
        <p:sp>
          <p:nvSpPr>
            <p:cNvPr id="10" name="Freeform 527"/>
            <p:cNvSpPr>
              <a:spLocks/>
            </p:cNvSpPr>
            <p:nvPr/>
          </p:nvSpPr>
          <p:spPr bwMode="auto">
            <a:xfrm>
              <a:off x="2655888" y="2625725"/>
              <a:ext cx="123825" cy="134938"/>
            </a:xfrm>
            <a:custGeom>
              <a:avLst/>
              <a:gdLst>
                <a:gd name="T0" fmla="*/ 187 w 391"/>
                <a:gd name="T1" fmla="*/ 0 h 421"/>
                <a:gd name="T2" fmla="*/ 172 w 391"/>
                <a:gd name="T3" fmla="*/ 19 h 421"/>
                <a:gd name="T4" fmla="*/ 155 w 391"/>
                <a:gd name="T5" fmla="*/ 36 h 421"/>
                <a:gd name="T6" fmla="*/ 135 w 391"/>
                <a:gd name="T7" fmla="*/ 52 h 421"/>
                <a:gd name="T8" fmla="*/ 113 w 391"/>
                <a:gd name="T9" fmla="*/ 65 h 421"/>
                <a:gd name="T10" fmla="*/ 91 w 391"/>
                <a:gd name="T11" fmla="*/ 76 h 421"/>
                <a:gd name="T12" fmla="*/ 67 w 391"/>
                <a:gd name="T13" fmla="*/ 83 h 421"/>
                <a:gd name="T14" fmla="*/ 41 w 391"/>
                <a:gd name="T15" fmla="*/ 89 h 421"/>
                <a:gd name="T16" fmla="*/ 15 w 391"/>
                <a:gd name="T17" fmla="*/ 90 h 421"/>
                <a:gd name="T18" fmla="*/ 0 w 391"/>
                <a:gd name="T19" fmla="*/ 89 h 421"/>
                <a:gd name="T20" fmla="*/ 1 w 391"/>
                <a:gd name="T21" fmla="*/ 410 h 421"/>
                <a:gd name="T22" fmla="*/ 3 w 391"/>
                <a:gd name="T23" fmla="*/ 415 h 421"/>
                <a:gd name="T24" fmla="*/ 6 w 391"/>
                <a:gd name="T25" fmla="*/ 418 h 421"/>
                <a:gd name="T26" fmla="*/ 11 w 391"/>
                <a:gd name="T27" fmla="*/ 421 h 421"/>
                <a:gd name="T28" fmla="*/ 77 w 391"/>
                <a:gd name="T29" fmla="*/ 421 h 421"/>
                <a:gd name="T30" fmla="*/ 75 w 391"/>
                <a:gd name="T31" fmla="*/ 406 h 421"/>
                <a:gd name="T32" fmla="*/ 77 w 391"/>
                <a:gd name="T33" fmla="*/ 385 h 421"/>
                <a:gd name="T34" fmla="*/ 83 w 391"/>
                <a:gd name="T35" fmla="*/ 366 h 421"/>
                <a:gd name="T36" fmla="*/ 93 w 391"/>
                <a:gd name="T37" fmla="*/ 347 h 421"/>
                <a:gd name="T38" fmla="*/ 106 w 391"/>
                <a:gd name="T39" fmla="*/ 331 h 421"/>
                <a:gd name="T40" fmla="*/ 122 w 391"/>
                <a:gd name="T41" fmla="*/ 318 h 421"/>
                <a:gd name="T42" fmla="*/ 139 w 391"/>
                <a:gd name="T43" fmla="*/ 309 h 421"/>
                <a:gd name="T44" fmla="*/ 159 w 391"/>
                <a:gd name="T45" fmla="*/ 303 h 421"/>
                <a:gd name="T46" fmla="*/ 181 w 391"/>
                <a:gd name="T47" fmla="*/ 301 h 421"/>
                <a:gd name="T48" fmla="*/ 201 w 391"/>
                <a:gd name="T49" fmla="*/ 303 h 421"/>
                <a:gd name="T50" fmla="*/ 222 w 391"/>
                <a:gd name="T51" fmla="*/ 309 h 421"/>
                <a:gd name="T52" fmla="*/ 240 w 391"/>
                <a:gd name="T53" fmla="*/ 318 h 421"/>
                <a:gd name="T54" fmla="*/ 255 w 391"/>
                <a:gd name="T55" fmla="*/ 331 h 421"/>
                <a:gd name="T56" fmla="*/ 268 w 391"/>
                <a:gd name="T57" fmla="*/ 347 h 421"/>
                <a:gd name="T58" fmla="*/ 277 w 391"/>
                <a:gd name="T59" fmla="*/ 366 h 421"/>
                <a:gd name="T60" fmla="*/ 284 w 391"/>
                <a:gd name="T61" fmla="*/ 385 h 421"/>
                <a:gd name="T62" fmla="*/ 286 w 391"/>
                <a:gd name="T63" fmla="*/ 406 h 421"/>
                <a:gd name="T64" fmla="*/ 285 w 391"/>
                <a:gd name="T65" fmla="*/ 421 h 421"/>
                <a:gd name="T66" fmla="*/ 379 w 391"/>
                <a:gd name="T67" fmla="*/ 420 h 421"/>
                <a:gd name="T68" fmla="*/ 385 w 391"/>
                <a:gd name="T69" fmla="*/ 418 h 421"/>
                <a:gd name="T70" fmla="*/ 389 w 391"/>
                <a:gd name="T71" fmla="*/ 415 h 421"/>
                <a:gd name="T72" fmla="*/ 391 w 391"/>
                <a:gd name="T73" fmla="*/ 410 h 421"/>
                <a:gd name="T74" fmla="*/ 391 w 391"/>
                <a:gd name="T75" fmla="*/ 15 h 421"/>
                <a:gd name="T76" fmla="*/ 390 w 391"/>
                <a:gd name="T77" fmla="*/ 8 h 421"/>
                <a:gd name="T78" fmla="*/ 387 w 391"/>
                <a:gd name="T79" fmla="*/ 4 h 421"/>
                <a:gd name="T80" fmla="*/ 382 w 391"/>
                <a:gd name="T81" fmla="*/ 1 h 421"/>
                <a:gd name="T82" fmla="*/ 376 w 391"/>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42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528"/>
            <p:cNvSpPr>
              <a:spLocks/>
            </p:cNvSpPr>
            <p:nvPr/>
          </p:nvSpPr>
          <p:spPr bwMode="auto">
            <a:xfrm>
              <a:off x="2598738" y="2692400"/>
              <a:ext cx="47625" cy="9525"/>
            </a:xfrm>
            <a:custGeom>
              <a:avLst/>
              <a:gdLst>
                <a:gd name="T0" fmla="*/ 136 w 151"/>
                <a:gd name="T1" fmla="*/ 0 h 30"/>
                <a:gd name="T2" fmla="*/ 15 w 151"/>
                <a:gd name="T3" fmla="*/ 0 h 30"/>
                <a:gd name="T4" fmla="*/ 12 w 151"/>
                <a:gd name="T5" fmla="*/ 1 h 30"/>
                <a:gd name="T6" fmla="*/ 9 w 151"/>
                <a:gd name="T7" fmla="*/ 1 h 30"/>
                <a:gd name="T8" fmla="*/ 7 w 151"/>
                <a:gd name="T9" fmla="*/ 3 h 30"/>
                <a:gd name="T10" fmla="*/ 5 w 151"/>
                <a:gd name="T11" fmla="*/ 4 h 30"/>
                <a:gd name="T12" fmla="*/ 3 w 151"/>
                <a:gd name="T13" fmla="*/ 6 h 30"/>
                <a:gd name="T14" fmla="*/ 2 w 151"/>
                <a:gd name="T15" fmla="*/ 10 h 30"/>
                <a:gd name="T16" fmla="*/ 0 w 151"/>
                <a:gd name="T17" fmla="*/ 13 h 30"/>
                <a:gd name="T18" fmla="*/ 0 w 151"/>
                <a:gd name="T19" fmla="*/ 15 h 30"/>
                <a:gd name="T20" fmla="*/ 0 w 151"/>
                <a:gd name="T21" fmla="*/ 18 h 30"/>
                <a:gd name="T22" fmla="*/ 2 w 151"/>
                <a:gd name="T23" fmla="*/ 21 h 30"/>
                <a:gd name="T24" fmla="*/ 3 w 151"/>
                <a:gd name="T25" fmla="*/ 24 h 30"/>
                <a:gd name="T26" fmla="*/ 5 w 151"/>
                <a:gd name="T27" fmla="*/ 26 h 30"/>
                <a:gd name="T28" fmla="*/ 7 w 151"/>
                <a:gd name="T29" fmla="*/ 28 h 30"/>
                <a:gd name="T30" fmla="*/ 9 w 151"/>
                <a:gd name="T31" fmla="*/ 29 h 30"/>
                <a:gd name="T32" fmla="*/ 12 w 151"/>
                <a:gd name="T33" fmla="*/ 30 h 30"/>
                <a:gd name="T34" fmla="*/ 15 w 151"/>
                <a:gd name="T35" fmla="*/ 30 h 30"/>
                <a:gd name="T36" fmla="*/ 136 w 151"/>
                <a:gd name="T37" fmla="*/ 30 h 30"/>
                <a:gd name="T38" fmla="*/ 139 w 151"/>
                <a:gd name="T39" fmla="*/ 30 h 30"/>
                <a:gd name="T40" fmla="*/ 142 w 151"/>
                <a:gd name="T41" fmla="*/ 29 h 30"/>
                <a:gd name="T42" fmla="*/ 144 w 151"/>
                <a:gd name="T43" fmla="*/ 28 h 30"/>
                <a:gd name="T44" fmla="*/ 146 w 151"/>
                <a:gd name="T45" fmla="*/ 26 h 30"/>
                <a:gd name="T46" fmla="*/ 148 w 151"/>
                <a:gd name="T47" fmla="*/ 24 h 30"/>
                <a:gd name="T48" fmla="*/ 150 w 151"/>
                <a:gd name="T49" fmla="*/ 21 h 30"/>
                <a:gd name="T50" fmla="*/ 151 w 151"/>
                <a:gd name="T51" fmla="*/ 18 h 30"/>
                <a:gd name="T52" fmla="*/ 151 w 151"/>
                <a:gd name="T53" fmla="*/ 15 h 30"/>
                <a:gd name="T54" fmla="*/ 151 w 151"/>
                <a:gd name="T55" fmla="*/ 13 h 30"/>
                <a:gd name="T56" fmla="*/ 150 w 151"/>
                <a:gd name="T57" fmla="*/ 10 h 30"/>
                <a:gd name="T58" fmla="*/ 148 w 151"/>
                <a:gd name="T59" fmla="*/ 8 h 30"/>
                <a:gd name="T60" fmla="*/ 146 w 151"/>
                <a:gd name="T61" fmla="*/ 4 h 30"/>
                <a:gd name="T62" fmla="*/ 144 w 151"/>
                <a:gd name="T63" fmla="*/ 3 h 30"/>
                <a:gd name="T64" fmla="*/ 142 w 151"/>
                <a:gd name="T65" fmla="*/ 1 h 30"/>
                <a:gd name="T66" fmla="*/ 139 w 151"/>
                <a:gd name="T67" fmla="*/ 1 h 30"/>
                <a:gd name="T68" fmla="*/ 136 w 15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30">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529"/>
            <p:cNvSpPr>
              <a:spLocks/>
            </p:cNvSpPr>
            <p:nvPr/>
          </p:nvSpPr>
          <p:spPr bwMode="auto">
            <a:xfrm>
              <a:off x="2617788" y="2711450"/>
              <a:ext cx="28575" cy="11113"/>
            </a:xfrm>
            <a:custGeom>
              <a:avLst/>
              <a:gdLst>
                <a:gd name="T0" fmla="*/ 76 w 91"/>
                <a:gd name="T1" fmla="*/ 0 h 31"/>
                <a:gd name="T2" fmla="*/ 16 w 91"/>
                <a:gd name="T3" fmla="*/ 0 h 31"/>
                <a:gd name="T4" fmla="*/ 12 w 91"/>
                <a:gd name="T5" fmla="*/ 1 h 31"/>
                <a:gd name="T6" fmla="*/ 10 w 91"/>
                <a:gd name="T7" fmla="*/ 1 h 31"/>
                <a:gd name="T8" fmla="*/ 7 w 91"/>
                <a:gd name="T9" fmla="*/ 3 h 31"/>
                <a:gd name="T10" fmla="*/ 5 w 91"/>
                <a:gd name="T11" fmla="*/ 5 h 31"/>
                <a:gd name="T12" fmla="*/ 3 w 91"/>
                <a:gd name="T13" fmla="*/ 8 h 31"/>
                <a:gd name="T14" fmla="*/ 2 w 91"/>
                <a:gd name="T15" fmla="*/ 10 h 31"/>
                <a:gd name="T16" fmla="*/ 0 w 91"/>
                <a:gd name="T17" fmla="*/ 13 h 31"/>
                <a:gd name="T18" fmla="*/ 0 w 91"/>
                <a:gd name="T19" fmla="*/ 15 h 31"/>
                <a:gd name="T20" fmla="*/ 0 w 91"/>
                <a:gd name="T21" fmla="*/ 18 h 31"/>
                <a:gd name="T22" fmla="*/ 2 w 91"/>
                <a:gd name="T23" fmla="*/ 22 h 31"/>
                <a:gd name="T24" fmla="*/ 3 w 91"/>
                <a:gd name="T25" fmla="*/ 24 h 31"/>
                <a:gd name="T26" fmla="*/ 5 w 91"/>
                <a:gd name="T27" fmla="*/ 26 h 31"/>
                <a:gd name="T28" fmla="*/ 7 w 91"/>
                <a:gd name="T29" fmla="*/ 28 h 31"/>
                <a:gd name="T30" fmla="*/ 10 w 91"/>
                <a:gd name="T31" fmla="*/ 29 h 31"/>
                <a:gd name="T32" fmla="*/ 12 w 91"/>
                <a:gd name="T33" fmla="*/ 30 h 31"/>
                <a:gd name="T34" fmla="*/ 16 w 91"/>
                <a:gd name="T35" fmla="*/ 31 h 31"/>
                <a:gd name="T36" fmla="*/ 76 w 91"/>
                <a:gd name="T37" fmla="*/ 31 h 31"/>
                <a:gd name="T38" fmla="*/ 79 w 91"/>
                <a:gd name="T39" fmla="*/ 30 h 31"/>
                <a:gd name="T40" fmla="*/ 82 w 91"/>
                <a:gd name="T41" fmla="*/ 29 h 31"/>
                <a:gd name="T42" fmla="*/ 84 w 91"/>
                <a:gd name="T43" fmla="*/ 28 h 31"/>
                <a:gd name="T44" fmla="*/ 86 w 91"/>
                <a:gd name="T45" fmla="*/ 26 h 31"/>
                <a:gd name="T46" fmla="*/ 88 w 91"/>
                <a:gd name="T47" fmla="*/ 24 h 31"/>
                <a:gd name="T48" fmla="*/ 90 w 91"/>
                <a:gd name="T49" fmla="*/ 22 h 31"/>
                <a:gd name="T50" fmla="*/ 91 w 91"/>
                <a:gd name="T51" fmla="*/ 18 h 31"/>
                <a:gd name="T52" fmla="*/ 91 w 91"/>
                <a:gd name="T53" fmla="*/ 15 h 31"/>
                <a:gd name="T54" fmla="*/ 91 w 91"/>
                <a:gd name="T55" fmla="*/ 13 h 31"/>
                <a:gd name="T56" fmla="*/ 90 w 91"/>
                <a:gd name="T57" fmla="*/ 10 h 31"/>
                <a:gd name="T58" fmla="*/ 88 w 91"/>
                <a:gd name="T59" fmla="*/ 8 h 31"/>
                <a:gd name="T60" fmla="*/ 86 w 91"/>
                <a:gd name="T61" fmla="*/ 5 h 31"/>
                <a:gd name="T62" fmla="*/ 84 w 91"/>
                <a:gd name="T63" fmla="*/ 3 h 31"/>
                <a:gd name="T64" fmla="*/ 82 w 91"/>
                <a:gd name="T65" fmla="*/ 2 h 31"/>
                <a:gd name="T66" fmla="*/ 79 w 91"/>
                <a:gd name="T67" fmla="*/ 1 h 31"/>
                <a:gd name="T68" fmla="*/ 76 w 91"/>
                <a:gd name="T69" fmla="*/ 0 h 31"/>
                <a:gd name="T70" fmla="*/ 76 w 91"/>
                <a:gd name="T7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3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530"/>
            <p:cNvSpPr>
              <a:spLocks/>
            </p:cNvSpPr>
            <p:nvPr/>
          </p:nvSpPr>
          <p:spPr bwMode="auto">
            <a:xfrm>
              <a:off x="2627313" y="2732088"/>
              <a:ext cx="19050" cy="9525"/>
            </a:xfrm>
            <a:custGeom>
              <a:avLst/>
              <a:gdLst>
                <a:gd name="T0" fmla="*/ 45 w 60"/>
                <a:gd name="T1" fmla="*/ 0 h 30"/>
                <a:gd name="T2" fmla="*/ 15 w 60"/>
                <a:gd name="T3" fmla="*/ 0 h 30"/>
                <a:gd name="T4" fmla="*/ 11 w 60"/>
                <a:gd name="T5" fmla="*/ 0 h 30"/>
                <a:gd name="T6" fmla="*/ 9 w 60"/>
                <a:gd name="T7" fmla="*/ 1 h 30"/>
                <a:gd name="T8" fmla="*/ 6 w 60"/>
                <a:gd name="T9" fmla="*/ 2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7 h 30"/>
                <a:gd name="T22" fmla="*/ 1 w 60"/>
                <a:gd name="T23" fmla="*/ 21 h 30"/>
                <a:gd name="T24" fmla="*/ 2 w 60"/>
                <a:gd name="T25" fmla="*/ 23 h 30"/>
                <a:gd name="T26" fmla="*/ 4 w 60"/>
                <a:gd name="T27" fmla="*/ 26 h 30"/>
                <a:gd name="T28" fmla="*/ 6 w 60"/>
                <a:gd name="T29" fmla="*/ 27 h 30"/>
                <a:gd name="T30" fmla="*/ 9 w 60"/>
                <a:gd name="T31" fmla="*/ 29 h 30"/>
                <a:gd name="T32" fmla="*/ 11 w 60"/>
                <a:gd name="T33" fmla="*/ 29 h 30"/>
                <a:gd name="T34" fmla="*/ 15 w 60"/>
                <a:gd name="T35" fmla="*/ 30 h 30"/>
                <a:gd name="T36" fmla="*/ 45 w 60"/>
                <a:gd name="T37" fmla="*/ 30 h 30"/>
                <a:gd name="T38" fmla="*/ 48 w 60"/>
                <a:gd name="T39" fmla="*/ 29 h 30"/>
                <a:gd name="T40" fmla="*/ 51 w 60"/>
                <a:gd name="T41" fmla="*/ 29 h 30"/>
                <a:gd name="T42" fmla="*/ 53 w 60"/>
                <a:gd name="T43" fmla="*/ 27 h 30"/>
                <a:gd name="T44" fmla="*/ 55 w 60"/>
                <a:gd name="T45" fmla="*/ 26 h 30"/>
                <a:gd name="T46" fmla="*/ 57 w 60"/>
                <a:gd name="T47" fmla="*/ 23 h 30"/>
                <a:gd name="T48" fmla="*/ 59 w 60"/>
                <a:gd name="T49" fmla="*/ 21 h 30"/>
                <a:gd name="T50" fmla="*/ 60 w 60"/>
                <a:gd name="T51" fmla="*/ 17 h 30"/>
                <a:gd name="T52" fmla="*/ 60 w 60"/>
                <a:gd name="T53" fmla="*/ 15 h 30"/>
                <a:gd name="T54" fmla="*/ 60 w 60"/>
                <a:gd name="T55" fmla="*/ 12 h 30"/>
                <a:gd name="T56" fmla="*/ 59 w 60"/>
                <a:gd name="T57" fmla="*/ 9 h 30"/>
                <a:gd name="T58" fmla="*/ 57 w 60"/>
                <a:gd name="T59" fmla="*/ 7 h 30"/>
                <a:gd name="T60" fmla="*/ 55 w 60"/>
                <a:gd name="T61" fmla="*/ 5 h 30"/>
                <a:gd name="T62" fmla="*/ 53 w 60"/>
                <a:gd name="T63" fmla="*/ 2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531"/>
            <p:cNvSpPr>
              <a:spLocks noEditPoints="1"/>
            </p:cNvSpPr>
            <p:nvPr/>
          </p:nvSpPr>
          <p:spPr bwMode="auto">
            <a:xfrm>
              <a:off x="2603500" y="2530475"/>
              <a:ext cx="114300" cy="114300"/>
            </a:xfrm>
            <a:custGeom>
              <a:avLst/>
              <a:gdLst>
                <a:gd name="T0" fmla="*/ 167 w 362"/>
                <a:gd name="T1" fmla="*/ 103 h 362"/>
                <a:gd name="T2" fmla="*/ 169 w 362"/>
                <a:gd name="T3" fmla="*/ 98 h 362"/>
                <a:gd name="T4" fmla="*/ 172 w 362"/>
                <a:gd name="T5" fmla="*/ 94 h 362"/>
                <a:gd name="T6" fmla="*/ 177 w 362"/>
                <a:gd name="T7" fmla="*/ 92 h 362"/>
                <a:gd name="T8" fmla="*/ 184 w 362"/>
                <a:gd name="T9" fmla="*/ 92 h 362"/>
                <a:gd name="T10" fmla="*/ 189 w 362"/>
                <a:gd name="T11" fmla="*/ 94 h 362"/>
                <a:gd name="T12" fmla="*/ 193 w 362"/>
                <a:gd name="T13" fmla="*/ 98 h 362"/>
                <a:gd name="T14" fmla="*/ 196 w 362"/>
                <a:gd name="T15" fmla="*/ 103 h 362"/>
                <a:gd name="T16" fmla="*/ 196 w 362"/>
                <a:gd name="T17" fmla="*/ 181 h 362"/>
                <a:gd name="T18" fmla="*/ 244 w 362"/>
                <a:gd name="T19" fmla="*/ 182 h 362"/>
                <a:gd name="T20" fmla="*/ 249 w 362"/>
                <a:gd name="T21" fmla="*/ 184 h 362"/>
                <a:gd name="T22" fmla="*/ 254 w 362"/>
                <a:gd name="T23" fmla="*/ 188 h 362"/>
                <a:gd name="T24" fmla="*/ 256 w 362"/>
                <a:gd name="T25" fmla="*/ 193 h 362"/>
                <a:gd name="T26" fmla="*/ 256 w 362"/>
                <a:gd name="T27" fmla="*/ 199 h 362"/>
                <a:gd name="T28" fmla="*/ 254 w 362"/>
                <a:gd name="T29" fmla="*/ 204 h 362"/>
                <a:gd name="T30" fmla="*/ 249 w 362"/>
                <a:gd name="T31" fmla="*/ 208 h 362"/>
                <a:gd name="T32" fmla="*/ 244 w 362"/>
                <a:gd name="T33" fmla="*/ 211 h 362"/>
                <a:gd name="T34" fmla="*/ 181 w 362"/>
                <a:gd name="T35" fmla="*/ 212 h 362"/>
                <a:gd name="T36" fmla="*/ 175 w 362"/>
                <a:gd name="T37" fmla="*/ 211 h 362"/>
                <a:gd name="T38" fmla="*/ 170 w 362"/>
                <a:gd name="T39" fmla="*/ 206 h 362"/>
                <a:gd name="T40" fmla="*/ 167 w 362"/>
                <a:gd name="T41" fmla="*/ 202 h 362"/>
                <a:gd name="T42" fmla="*/ 166 w 362"/>
                <a:gd name="T43" fmla="*/ 197 h 362"/>
                <a:gd name="T44" fmla="*/ 181 w 362"/>
                <a:gd name="T45" fmla="*/ 362 h 362"/>
                <a:gd name="T46" fmla="*/ 217 w 362"/>
                <a:gd name="T47" fmla="*/ 359 h 362"/>
                <a:gd name="T48" fmla="*/ 251 w 362"/>
                <a:gd name="T49" fmla="*/ 348 h 362"/>
                <a:gd name="T50" fmla="*/ 281 w 362"/>
                <a:gd name="T51" fmla="*/ 331 h 362"/>
                <a:gd name="T52" fmla="*/ 308 w 362"/>
                <a:gd name="T53" fmla="*/ 309 h 362"/>
                <a:gd name="T54" fmla="*/ 331 w 362"/>
                <a:gd name="T55" fmla="*/ 282 h 362"/>
                <a:gd name="T56" fmla="*/ 347 w 362"/>
                <a:gd name="T57" fmla="*/ 251 h 362"/>
                <a:gd name="T58" fmla="*/ 358 w 362"/>
                <a:gd name="T59" fmla="*/ 217 h 362"/>
                <a:gd name="T60" fmla="*/ 362 w 362"/>
                <a:gd name="T61" fmla="*/ 182 h 362"/>
                <a:gd name="T62" fmla="*/ 358 w 362"/>
                <a:gd name="T63" fmla="*/ 145 h 362"/>
                <a:gd name="T64" fmla="*/ 347 w 362"/>
                <a:gd name="T65" fmla="*/ 111 h 362"/>
                <a:gd name="T66" fmla="*/ 331 w 362"/>
                <a:gd name="T67" fmla="*/ 80 h 362"/>
                <a:gd name="T68" fmla="*/ 308 w 362"/>
                <a:gd name="T69" fmla="*/ 53 h 362"/>
                <a:gd name="T70" fmla="*/ 281 w 362"/>
                <a:gd name="T71" fmla="*/ 31 h 362"/>
                <a:gd name="T72" fmla="*/ 251 w 362"/>
                <a:gd name="T73" fmla="*/ 14 h 362"/>
                <a:gd name="T74" fmla="*/ 217 w 362"/>
                <a:gd name="T75" fmla="*/ 5 h 362"/>
                <a:gd name="T76" fmla="*/ 181 w 362"/>
                <a:gd name="T77" fmla="*/ 0 h 362"/>
                <a:gd name="T78" fmla="*/ 144 w 362"/>
                <a:gd name="T79" fmla="*/ 5 h 362"/>
                <a:gd name="T80" fmla="*/ 111 w 362"/>
                <a:gd name="T81" fmla="*/ 14 h 362"/>
                <a:gd name="T82" fmla="*/ 80 w 362"/>
                <a:gd name="T83" fmla="*/ 31 h 362"/>
                <a:gd name="T84" fmla="*/ 53 w 362"/>
                <a:gd name="T85" fmla="*/ 53 h 362"/>
                <a:gd name="T86" fmla="*/ 32 w 362"/>
                <a:gd name="T87" fmla="*/ 80 h 362"/>
                <a:gd name="T88" fmla="*/ 14 w 362"/>
                <a:gd name="T89" fmla="*/ 111 h 362"/>
                <a:gd name="T90" fmla="*/ 4 w 362"/>
                <a:gd name="T91" fmla="*/ 145 h 362"/>
                <a:gd name="T92" fmla="*/ 0 w 362"/>
                <a:gd name="T93" fmla="*/ 182 h 362"/>
                <a:gd name="T94" fmla="*/ 4 w 362"/>
                <a:gd name="T95" fmla="*/ 217 h 362"/>
                <a:gd name="T96" fmla="*/ 14 w 362"/>
                <a:gd name="T97" fmla="*/ 251 h 362"/>
                <a:gd name="T98" fmla="*/ 32 w 362"/>
                <a:gd name="T99" fmla="*/ 282 h 362"/>
                <a:gd name="T100" fmla="*/ 53 w 362"/>
                <a:gd name="T101" fmla="*/ 309 h 362"/>
                <a:gd name="T102" fmla="*/ 80 w 362"/>
                <a:gd name="T103" fmla="*/ 331 h 362"/>
                <a:gd name="T104" fmla="*/ 111 w 362"/>
                <a:gd name="T105" fmla="*/ 348 h 362"/>
                <a:gd name="T106" fmla="*/ 144 w 362"/>
                <a:gd name="T107" fmla="*/ 359 h 362"/>
                <a:gd name="T108" fmla="*/ 181 w 362"/>
                <a:gd name="T10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2" h="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532"/>
            <p:cNvSpPr>
              <a:spLocks/>
            </p:cNvSpPr>
            <p:nvPr/>
          </p:nvSpPr>
          <p:spPr bwMode="auto">
            <a:xfrm>
              <a:off x="2689225" y="2732088"/>
              <a:ext cx="47625" cy="47625"/>
            </a:xfrm>
            <a:custGeom>
              <a:avLst/>
              <a:gdLst>
                <a:gd name="T0" fmla="*/ 67 w 150"/>
                <a:gd name="T1" fmla="*/ 0 h 150"/>
                <a:gd name="T2" fmla="*/ 52 w 150"/>
                <a:gd name="T3" fmla="*/ 3 h 150"/>
                <a:gd name="T4" fmla="*/ 38 w 150"/>
                <a:gd name="T5" fmla="*/ 9 h 150"/>
                <a:gd name="T6" fmla="*/ 27 w 150"/>
                <a:gd name="T7" fmla="*/ 17 h 150"/>
                <a:gd name="T8" fmla="*/ 17 w 150"/>
                <a:gd name="T9" fmla="*/ 27 h 150"/>
                <a:gd name="T10" fmla="*/ 8 w 150"/>
                <a:gd name="T11" fmla="*/ 39 h 150"/>
                <a:gd name="T12" fmla="*/ 3 w 150"/>
                <a:gd name="T13" fmla="*/ 53 h 150"/>
                <a:gd name="T14" fmla="*/ 0 w 150"/>
                <a:gd name="T15" fmla="*/ 68 h 150"/>
                <a:gd name="T16" fmla="*/ 0 w 150"/>
                <a:gd name="T17" fmla="*/ 83 h 150"/>
                <a:gd name="T18" fmla="*/ 3 w 150"/>
                <a:gd name="T19" fmla="*/ 98 h 150"/>
                <a:gd name="T20" fmla="*/ 8 w 150"/>
                <a:gd name="T21" fmla="*/ 111 h 150"/>
                <a:gd name="T22" fmla="*/ 17 w 150"/>
                <a:gd name="T23" fmla="*/ 123 h 150"/>
                <a:gd name="T24" fmla="*/ 27 w 150"/>
                <a:gd name="T25" fmla="*/ 133 h 150"/>
                <a:gd name="T26" fmla="*/ 38 w 150"/>
                <a:gd name="T27" fmla="*/ 141 h 150"/>
                <a:gd name="T28" fmla="*/ 52 w 150"/>
                <a:gd name="T29" fmla="*/ 147 h 150"/>
                <a:gd name="T30" fmla="*/ 67 w 150"/>
                <a:gd name="T31" fmla="*/ 150 h 150"/>
                <a:gd name="T32" fmla="*/ 82 w 150"/>
                <a:gd name="T33" fmla="*/ 150 h 150"/>
                <a:gd name="T34" fmla="*/ 97 w 150"/>
                <a:gd name="T35" fmla="*/ 147 h 150"/>
                <a:gd name="T36" fmla="*/ 110 w 150"/>
                <a:gd name="T37" fmla="*/ 141 h 150"/>
                <a:gd name="T38" fmla="*/ 122 w 150"/>
                <a:gd name="T39" fmla="*/ 133 h 150"/>
                <a:gd name="T40" fmla="*/ 133 w 150"/>
                <a:gd name="T41" fmla="*/ 123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39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533"/>
            <p:cNvSpPr>
              <a:spLocks noEditPoints="1"/>
            </p:cNvSpPr>
            <p:nvPr/>
          </p:nvSpPr>
          <p:spPr bwMode="auto">
            <a:xfrm>
              <a:off x="2789238" y="2654300"/>
              <a:ext cx="96838" cy="106363"/>
            </a:xfrm>
            <a:custGeom>
              <a:avLst/>
              <a:gdLst>
                <a:gd name="T0" fmla="*/ 30 w 301"/>
                <a:gd name="T1" fmla="*/ 30 h 331"/>
                <a:gd name="T2" fmla="*/ 250 w 301"/>
                <a:gd name="T3" fmla="*/ 150 h 331"/>
                <a:gd name="T4" fmla="*/ 301 w 301"/>
                <a:gd name="T5" fmla="*/ 165 h 331"/>
                <a:gd name="T6" fmla="*/ 300 w 301"/>
                <a:gd name="T7" fmla="*/ 161 h 331"/>
                <a:gd name="T8" fmla="*/ 300 w 301"/>
                <a:gd name="T9" fmla="*/ 160 h 331"/>
                <a:gd name="T10" fmla="*/ 297 w 301"/>
                <a:gd name="T11" fmla="*/ 155 h 331"/>
                <a:gd name="T12" fmla="*/ 297 w 301"/>
                <a:gd name="T13" fmla="*/ 155 h 331"/>
                <a:gd name="T14" fmla="*/ 144 w 301"/>
                <a:gd name="T15" fmla="*/ 2 h 331"/>
                <a:gd name="T16" fmla="*/ 138 w 301"/>
                <a:gd name="T17" fmla="*/ 0 h 331"/>
                <a:gd name="T18" fmla="*/ 15 w 301"/>
                <a:gd name="T19" fmla="*/ 0 h 331"/>
                <a:gd name="T20" fmla="*/ 10 w 301"/>
                <a:gd name="T21" fmla="*/ 1 h 331"/>
                <a:gd name="T22" fmla="*/ 4 w 301"/>
                <a:gd name="T23" fmla="*/ 4 h 331"/>
                <a:gd name="T24" fmla="*/ 1 w 301"/>
                <a:gd name="T25" fmla="*/ 10 h 331"/>
                <a:gd name="T26" fmla="*/ 0 w 301"/>
                <a:gd name="T27" fmla="*/ 15 h 331"/>
                <a:gd name="T28" fmla="*/ 0 w 301"/>
                <a:gd name="T29" fmla="*/ 316 h 331"/>
                <a:gd name="T30" fmla="*/ 1 w 301"/>
                <a:gd name="T31" fmla="*/ 322 h 331"/>
                <a:gd name="T32" fmla="*/ 4 w 301"/>
                <a:gd name="T33" fmla="*/ 327 h 331"/>
                <a:gd name="T34" fmla="*/ 10 w 301"/>
                <a:gd name="T35" fmla="*/ 330 h 331"/>
                <a:gd name="T36" fmla="*/ 15 w 301"/>
                <a:gd name="T37" fmla="*/ 331 h 331"/>
                <a:gd name="T38" fmla="*/ 31 w 301"/>
                <a:gd name="T39" fmla="*/ 324 h 331"/>
                <a:gd name="T40" fmla="*/ 31 w 301"/>
                <a:gd name="T41" fmla="*/ 306 h 331"/>
                <a:gd name="T42" fmla="*/ 35 w 301"/>
                <a:gd name="T43" fmla="*/ 285 h 331"/>
                <a:gd name="T44" fmla="*/ 43 w 301"/>
                <a:gd name="T45" fmla="*/ 266 h 331"/>
                <a:gd name="T46" fmla="*/ 55 w 301"/>
                <a:gd name="T47" fmla="*/ 249 h 331"/>
                <a:gd name="T48" fmla="*/ 69 w 301"/>
                <a:gd name="T49" fmla="*/ 235 h 331"/>
                <a:gd name="T50" fmla="*/ 86 w 301"/>
                <a:gd name="T51" fmla="*/ 223 h 331"/>
                <a:gd name="T52" fmla="*/ 104 w 301"/>
                <a:gd name="T53" fmla="*/ 215 h 331"/>
                <a:gd name="T54" fmla="*/ 126 w 301"/>
                <a:gd name="T55" fmla="*/ 211 h 331"/>
                <a:gd name="T56" fmla="*/ 147 w 301"/>
                <a:gd name="T57" fmla="*/ 211 h 331"/>
                <a:gd name="T58" fmla="*/ 167 w 301"/>
                <a:gd name="T59" fmla="*/ 215 h 331"/>
                <a:gd name="T60" fmla="*/ 186 w 301"/>
                <a:gd name="T61" fmla="*/ 223 h 331"/>
                <a:gd name="T62" fmla="*/ 203 w 301"/>
                <a:gd name="T63" fmla="*/ 235 h 331"/>
                <a:gd name="T64" fmla="*/ 217 w 301"/>
                <a:gd name="T65" fmla="*/ 249 h 331"/>
                <a:gd name="T66" fmla="*/ 229 w 301"/>
                <a:gd name="T67" fmla="*/ 266 h 331"/>
                <a:gd name="T68" fmla="*/ 236 w 301"/>
                <a:gd name="T69" fmla="*/ 285 h 331"/>
                <a:gd name="T70" fmla="*/ 240 w 301"/>
                <a:gd name="T71" fmla="*/ 306 h 331"/>
                <a:gd name="T72" fmla="*/ 241 w 301"/>
                <a:gd name="T73" fmla="*/ 324 h 331"/>
                <a:gd name="T74" fmla="*/ 286 w 301"/>
                <a:gd name="T75" fmla="*/ 331 h 331"/>
                <a:gd name="T76" fmla="*/ 292 w 301"/>
                <a:gd name="T77" fmla="*/ 330 h 331"/>
                <a:gd name="T78" fmla="*/ 297 w 301"/>
                <a:gd name="T79" fmla="*/ 327 h 331"/>
                <a:gd name="T80" fmla="*/ 300 w 301"/>
                <a:gd name="T81" fmla="*/ 322 h 331"/>
                <a:gd name="T82" fmla="*/ 301 w 301"/>
                <a:gd name="T83" fmla="*/ 316 h 331"/>
                <a:gd name="T84" fmla="*/ 301 w 301"/>
                <a:gd name="T85"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1" h="33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534"/>
            <p:cNvSpPr>
              <a:spLocks/>
            </p:cNvSpPr>
            <p:nvPr/>
          </p:nvSpPr>
          <p:spPr bwMode="auto">
            <a:xfrm>
              <a:off x="2808288" y="2732088"/>
              <a:ext cx="49213" cy="47625"/>
            </a:xfrm>
            <a:custGeom>
              <a:avLst/>
              <a:gdLst>
                <a:gd name="T0" fmla="*/ 68 w 151"/>
                <a:gd name="T1" fmla="*/ 0 h 150"/>
                <a:gd name="T2" fmla="*/ 54 w 151"/>
                <a:gd name="T3" fmla="*/ 3 h 150"/>
                <a:gd name="T4" fmla="*/ 40 w 151"/>
                <a:gd name="T5" fmla="*/ 9 h 150"/>
                <a:gd name="T6" fmla="*/ 28 w 151"/>
                <a:gd name="T7" fmla="*/ 17 h 150"/>
                <a:gd name="T8" fmla="*/ 17 w 151"/>
                <a:gd name="T9" fmla="*/ 27 h 150"/>
                <a:gd name="T10" fmla="*/ 10 w 151"/>
                <a:gd name="T11" fmla="*/ 39 h 150"/>
                <a:gd name="T12" fmla="*/ 4 w 151"/>
                <a:gd name="T13" fmla="*/ 53 h 150"/>
                <a:gd name="T14" fmla="*/ 1 w 151"/>
                <a:gd name="T15" fmla="*/ 68 h 150"/>
                <a:gd name="T16" fmla="*/ 1 w 151"/>
                <a:gd name="T17" fmla="*/ 83 h 150"/>
                <a:gd name="T18" fmla="*/ 4 w 151"/>
                <a:gd name="T19" fmla="*/ 98 h 150"/>
                <a:gd name="T20" fmla="*/ 10 w 151"/>
                <a:gd name="T21" fmla="*/ 111 h 150"/>
                <a:gd name="T22" fmla="*/ 17 w 151"/>
                <a:gd name="T23" fmla="*/ 123 h 150"/>
                <a:gd name="T24" fmla="*/ 28 w 151"/>
                <a:gd name="T25" fmla="*/ 133 h 150"/>
                <a:gd name="T26" fmla="*/ 40 w 151"/>
                <a:gd name="T27" fmla="*/ 141 h 150"/>
                <a:gd name="T28" fmla="*/ 54 w 151"/>
                <a:gd name="T29" fmla="*/ 147 h 150"/>
                <a:gd name="T30" fmla="*/ 68 w 151"/>
                <a:gd name="T31" fmla="*/ 150 h 150"/>
                <a:gd name="T32" fmla="*/ 84 w 151"/>
                <a:gd name="T33" fmla="*/ 150 h 150"/>
                <a:gd name="T34" fmla="*/ 98 w 151"/>
                <a:gd name="T35" fmla="*/ 147 h 150"/>
                <a:gd name="T36" fmla="*/ 112 w 151"/>
                <a:gd name="T37" fmla="*/ 141 h 150"/>
                <a:gd name="T38" fmla="*/ 124 w 151"/>
                <a:gd name="T39" fmla="*/ 133 h 150"/>
                <a:gd name="T40" fmla="*/ 134 w 151"/>
                <a:gd name="T41" fmla="*/ 123 h 150"/>
                <a:gd name="T42" fmla="*/ 142 w 151"/>
                <a:gd name="T43" fmla="*/ 111 h 150"/>
                <a:gd name="T44" fmla="*/ 148 w 151"/>
                <a:gd name="T45" fmla="*/ 98 h 150"/>
                <a:gd name="T46" fmla="*/ 150 w 151"/>
                <a:gd name="T47" fmla="*/ 83 h 150"/>
                <a:gd name="T48" fmla="*/ 150 w 151"/>
                <a:gd name="T49" fmla="*/ 68 h 150"/>
                <a:gd name="T50" fmla="*/ 148 w 151"/>
                <a:gd name="T51" fmla="*/ 53 h 150"/>
                <a:gd name="T52" fmla="*/ 142 w 151"/>
                <a:gd name="T53" fmla="*/ 39 h 150"/>
                <a:gd name="T54" fmla="*/ 134 w 151"/>
                <a:gd name="T55" fmla="*/ 27 h 150"/>
                <a:gd name="T56" fmla="*/ 124 w 151"/>
                <a:gd name="T57" fmla="*/ 17 h 150"/>
                <a:gd name="T58" fmla="*/ 112 w 151"/>
                <a:gd name="T59" fmla="*/ 9 h 150"/>
                <a:gd name="T60" fmla="*/ 98 w 151"/>
                <a:gd name="T61" fmla="*/ 3 h 150"/>
                <a:gd name="T62" fmla="*/ 84 w 151"/>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0">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p:nvPr/>
        </p:nvGrpSpPr>
        <p:grpSpPr>
          <a:xfrm>
            <a:off x="1783203" y="3474957"/>
            <a:ext cx="221898" cy="221898"/>
            <a:chOff x="1783203" y="3474957"/>
            <a:chExt cx="221898" cy="221898"/>
          </a:xfrm>
        </p:grpSpPr>
        <p:sp>
          <p:nvSpPr>
            <p:cNvPr id="23" name="Rectangle: Rounded Corners 22"/>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6</a:t>
              </a:r>
            </a:p>
          </p:txBody>
        </p:sp>
      </p:grpSp>
      <p:grpSp>
        <p:nvGrpSpPr>
          <p:cNvPr id="27" name="Group 26"/>
          <p:cNvGrpSpPr/>
          <p:nvPr/>
        </p:nvGrpSpPr>
        <p:grpSpPr>
          <a:xfrm>
            <a:off x="3816767" y="4031069"/>
            <a:ext cx="221898" cy="221898"/>
            <a:chOff x="1783203" y="3474957"/>
            <a:chExt cx="221898" cy="221898"/>
          </a:xfrm>
        </p:grpSpPr>
        <p:sp>
          <p:nvSpPr>
            <p:cNvPr id="28" name="Rectangle: Rounded Corners 27"/>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4</a:t>
              </a:r>
            </a:p>
          </p:txBody>
        </p:sp>
      </p:grpSp>
      <p:grpSp>
        <p:nvGrpSpPr>
          <p:cNvPr id="30" name="Group 29"/>
          <p:cNvGrpSpPr/>
          <p:nvPr/>
        </p:nvGrpSpPr>
        <p:grpSpPr>
          <a:xfrm>
            <a:off x="5862196" y="3742812"/>
            <a:ext cx="221898" cy="221898"/>
            <a:chOff x="1783203" y="3474957"/>
            <a:chExt cx="221898" cy="221898"/>
          </a:xfrm>
        </p:grpSpPr>
        <p:sp>
          <p:nvSpPr>
            <p:cNvPr id="31" name="Rectangle: Rounded Corners 30"/>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5</a:t>
              </a:r>
            </a:p>
          </p:txBody>
        </p:sp>
      </p:grpSp>
      <p:grpSp>
        <p:nvGrpSpPr>
          <p:cNvPr id="33" name="Group 32"/>
          <p:cNvGrpSpPr/>
          <p:nvPr/>
        </p:nvGrpSpPr>
        <p:grpSpPr>
          <a:xfrm>
            <a:off x="7900546" y="3184806"/>
            <a:ext cx="221898" cy="221898"/>
            <a:chOff x="1783203" y="3474957"/>
            <a:chExt cx="221898" cy="221898"/>
          </a:xfrm>
        </p:grpSpPr>
        <p:sp>
          <p:nvSpPr>
            <p:cNvPr id="34" name="Rectangle: Rounded Corners 33"/>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7</a:t>
              </a:r>
            </a:p>
          </p:txBody>
        </p:sp>
      </p:grpSp>
      <p:grpSp>
        <p:nvGrpSpPr>
          <p:cNvPr id="36" name="Group 35"/>
          <p:cNvGrpSpPr/>
          <p:nvPr/>
        </p:nvGrpSpPr>
        <p:grpSpPr>
          <a:xfrm>
            <a:off x="9943586" y="3469073"/>
            <a:ext cx="221898" cy="221898"/>
            <a:chOff x="1783203" y="3474957"/>
            <a:chExt cx="221898" cy="221898"/>
          </a:xfrm>
        </p:grpSpPr>
        <p:sp>
          <p:nvSpPr>
            <p:cNvPr id="37" name="Rectangle: Rounded Corners 36"/>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6</a:t>
              </a:r>
            </a:p>
          </p:txBody>
        </p:sp>
      </p:grpSp>
      <p:grpSp>
        <p:nvGrpSpPr>
          <p:cNvPr id="39" name="Group 38"/>
          <p:cNvGrpSpPr/>
          <p:nvPr/>
        </p:nvGrpSpPr>
        <p:grpSpPr>
          <a:xfrm>
            <a:off x="2323747" y="4310831"/>
            <a:ext cx="221898" cy="221898"/>
            <a:chOff x="1783203" y="3474957"/>
            <a:chExt cx="221898" cy="221898"/>
          </a:xfrm>
        </p:grpSpPr>
        <p:sp>
          <p:nvSpPr>
            <p:cNvPr id="40" name="Rectangle: Rounded Corners 39"/>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3</a:t>
              </a:r>
            </a:p>
          </p:txBody>
        </p:sp>
      </p:grpSp>
      <p:grpSp>
        <p:nvGrpSpPr>
          <p:cNvPr id="45" name="Group 44"/>
          <p:cNvGrpSpPr/>
          <p:nvPr/>
        </p:nvGrpSpPr>
        <p:grpSpPr>
          <a:xfrm>
            <a:off x="4367799" y="4031069"/>
            <a:ext cx="221898" cy="221898"/>
            <a:chOff x="1783203" y="3474957"/>
            <a:chExt cx="221898" cy="221898"/>
          </a:xfrm>
        </p:grpSpPr>
        <p:sp>
          <p:nvSpPr>
            <p:cNvPr id="46" name="Rectangle: Rounded Corners 45"/>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4</a:t>
              </a:r>
            </a:p>
          </p:txBody>
        </p:sp>
      </p:grpSp>
      <p:grpSp>
        <p:nvGrpSpPr>
          <p:cNvPr id="51" name="Group 50"/>
          <p:cNvGrpSpPr/>
          <p:nvPr/>
        </p:nvGrpSpPr>
        <p:grpSpPr>
          <a:xfrm>
            <a:off x="6410500" y="3742812"/>
            <a:ext cx="221898" cy="221898"/>
            <a:chOff x="1783203" y="3474957"/>
            <a:chExt cx="221898" cy="221898"/>
          </a:xfrm>
        </p:grpSpPr>
        <p:sp>
          <p:nvSpPr>
            <p:cNvPr id="52" name="Rectangle: Rounded Corners 51"/>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5</a:t>
              </a:r>
            </a:p>
          </p:txBody>
        </p:sp>
      </p:grpSp>
      <p:grpSp>
        <p:nvGrpSpPr>
          <p:cNvPr id="54" name="Group 53"/>
          <p:cNvGrpSpPr/>
          <p:nvPr/>
        </p:nvGrpSpPr>
        <p:grpSpPr>
          <a:xfrm>
            <a:off x="8443985" y="3469073"/>
            <a:ext cx="221898" cy="221898"/>
            <a:chOff x="1783203" y="3474957"/>
            <a:chExt cx="221898" cy="221898"/>
          </a:xfrm>
        </p:grpSpPr>
        <p:sp>
          <p:nvSpPr>
            <p:cNvPr id="55" name="Rectangle: Rounded Corners 54"/>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6</a:t>
              </a:r>
            </a:p>
          </p:txBody>
        </p:sp>
      </p:grpSp>
      <p:grpSp>
        <p:nvGrpSpPr>
          <p:cNvPr id="57" name="Group 56"/>
          <p:cNvGrpSpPr/>
          <p:nvPr/>
        </p:nvGrpSpPr>
        <p:grpSpPr>
          <a:xfrm>
            <a:off x="10487538" y="2902866"/>
            <a:ext cx="221898" cy="221898"/>
            <a:chOff x="1783203" y="3474957"/>
            <a:chExt cx="221898" cy="221898"/>
          </a:xfrm>
        </p:grpSpPr>
        <p:sp>
          <p:nvSpPr>
            <p:cNvPr id="58" name="Rectangle: Rounded Corners 57"/>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8</a:t>
              </a:r>
            </a:p>
          </p:txBody>
        </p:sp>
      </p:grpSp>
    </p:spTree>
    <p:extLst>
      <p:ext uri="{BB962C8B-B14F-4D97-AF65-F5344CB8AC3E}">
        <p14:creationId xmlns:p14="http://schemas.microsoft.com/office/powerpoint/2010/main" val="2070485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7812" b="15580"/>
          <a:stretch/>
        </p:blipFill>
        <p:spPr>
          <a:xfrm>
            <a:off x="0" y="0"/>
            <a:ext cx="12192000" cy="6234249"/>
          </a:xfrm>
          <a:prstGeom prst="rect">
            <a:avLst/>
          </a:prstGeom>
        </p:spPr>
      </p:pic>
      <p:sp>
        <p:nvSpPr>
          <p:cNvPr id="9" name="Rectangle 8"/>
          <p:cNvSpPr/>
          <p:nvPr/>
        </p:nvSpPr>
        <p:spPr>
          <a:xfrm>
            <a:off x="0" y="0"/>
            <a:ext cx="12192000" cy="6234249"/>
          </a:xfrm>
          <a:prstGeom prst="rect">
            <a:avLst/>
          </a:prstGeom>
          <a:solidFill>
            <a:srgbClr val="0C34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BFBEBE"/>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Image Slide</a:t>
            </a:r>
          </a:p>
        </p:txBody>
      </p:sp>
      <p:grpSp>
        <p:nvGrpSpPr>
          <p:cNvPr id="8" name="Group 7"/>
          <p:cNvGrpSpPr/>
          <p:nvPr/>
        </p:nvGrpSpPr>
        <p:grpSpPr>
          <a:xfrm>
            <a:off x="1139119" y="3061729"/>
            <a:ext cx="1166638" cy="734542"/>
            <a:chOff x="920816" y="2053524"/>
            <a:chExt cx="1294484" cy="815037"/>
          </a:xfrm>
        </p:grpSpPr>
        <p:sp>
          <p:nvSpPr>
            <p:cNvPr id="10"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9" name="TextBox 25"/>
          <p:cNvSpPr txBox="1"/>
          <p:nvPr/>
        </p:nvSpPr>
        <p:spPr>
          <a:xfrm>
            <a:off x="839788"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50" name="TextBox 25"/>
          <p:cNvSpPr txBox="1"/>
          <p:nvPr/>
        </p:nvSpPr>
        <p:spPr>
          <a:xfrm>
            <a:off x="839788"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55" name="Group 54"/>
          <p:cNvGrpSpPr/>
          <p:nvPr/>
        </p:nvGrpSpPr>
        <p:grpSpPr>
          <a:xfrm>
            <a:off x="3325900" y="3061729"/>
            <a:ext cx="1166638" cy="734542"/>
            <a:chOff x="920816" y="2053524"/>
            <a:chExt cx="1294484" cy="815037"/>
          </a:xfrm>
        </p:grpSpPr>
        <p:sp>
          <p:nvSpPr>
            <p:cNvPr id="58"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TextBox 25"/>
          <p:cNvSpPr txBox="1"/>
          <p:nvPr/>
        </p:nvSpPr>
        <p:spPr>
          <a:xfrm>
            <a:off x="3026569"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57" name="TextBox 25"/>
          <p:cNvSpPr txBox="1"/>
          <p:nvPr/>
        </p:nvSpPr>
        <p:spPr>
          <a:xfrm>
            <a:off x="3026569"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62" name="Group 61"/>
          <p:cNvGrpSpPr/>
          <p:nvPr/>
        </p:nvGrpSpPr>
        <p:grpSpPr>
          <a:xfrm>
            <a:off x="5512681" y="3061729"/>
            <a:ext cx="1166638" cy="734542"/>
            <a:chOff x="920816" y="2053524"/>
            <a:chExt cx="1294484" cy="815037"/>
          </a:xfrm>
        </p:grpSpPr>
        <p:sp>
          <p:nvSpPr>
            <p:cNvPr id="65"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3" name="TextBox 25"/>
          <p:cNvSpPr txBox="1"/>
          <p:nvPr/>
        </p:nvSpPr>
        <p:spPr>
          <a:xfrm>
            <a:off x="5213350"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64" name="TextBox 25"/>
          <p:cNvSpPr txBox="1"/>
          <p:nvPr/>
        </p:nvSpPr>
        <p:spPr>
          <a:xfrm>
            <a:off x="5213350"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69" name="Group 68"/>
          <p:cNvGrpSpPr/>
          <p:nvPr/>
        </p:nvGrpSpPr>
        <p:grpSpPr>
          <a:xfrm>
            <a:off x="7699462" y="3061729"/>
            <a:ext cx="1166638" cy="734542"/>
            <a:chOff x="920816" y="2053524"/>
            <a:chExt cx="1294484" cy="815037"/>
          </a:xfrm>
        </p:grpSpPr>
        <p:sp>
          <p:nvSpPr>
            <p:cNvPr id="72"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0" name="TextBox 25"/>
          <p:cNvSpPr txBox="1"/>
          <p:nvPr/>
        </p:nvSpPr>
        <p:spPr>
          <a:xfrm>
            <a:off x="7400131"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71" name="TextBox 25"/>
          <p:cNvSpPr txBox="1"/>
          <p:nvPr/>
        </p:nvSpPr>
        <p:spPr>
          <a:xfrm>
            <a:off x="7400131"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76" name="Group 75"/>
          <p:cNvGrpSpPr/>
          <p:nvPr/>
        </p:nvGrpSpPr>
        <p:grpSpPr>
          <a:xfrm>
            <a:off x="9886244" y="3061729"/>
            <a:ext cx="1166638" cy="734542"/>
            <a:chOff x="920816" y="2053524"/>
            <a:chExt cx="1294484" cy="815037"/>
          </a:xfrm>
        </p:grpSpPr>
        <p:sp>
          <p:nvSpPr>
            <p:cNvPr id="79"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7" name="TextBox 25"/>
          <p:cNvSpPr txBox="1"/>
          <p:nvPr/>
        </p:nvSpPr>
        <p:spPr>
          <a:xfrm>
            <a:off x="9586913"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78" name="TextBox 25"/>
          <p:cNvSpPr txBox="1"/>
          <p:nvPr/>
        </p:nvSpPr>
        <p:spPr>
          <a:xfrm>
            <a:off x="9586913"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87" name="Group 86"/>
          <p:cNvGrpSpPr/>
          <p:nvPr/>
        </p:nvGrpSpPr>
        <p:grpSpPr>
          <a:xfrm>
            <a:off x="4549860" y="1657485"/>
            <a:ext cx="1026740" cy="886905"/>
            <a:chOff x="4859710" y="1476475"/>
            <a:chExt cx="1236290" cy="1067916"/>
          </a:xfrm>
          <a:gradFill>
            <a:gsLst>
              <a:gs pos="0">
                <a:srgbClr val="0C344C"/>
              </a:gs>
              <a:gs pos="100000">
                <a:srgbClr val="D80F79"/>
              </a:gs>
            </a:gsLst>
            <a:lin ang="13500000" scaled="1"/>
          </a:gradFill>
        </p:grpSpPr>
        <p:sp>
          <p:nvSpPr>
            <p:cNvPr id="85" name="Freeform 5"/>
            <p:cNvSpPr>
              <a:spLocks/>
            </p:cNvSpPr>
            <p:nvPr/>
          </p:nvSpPr>
          <p:spPr bwMode="auto">
            <a:xfrm>
              <a:off x="4859710" y="1476475"/>
              <a:ext cx="536371" cy="1067916"/>
            </a:xfrm>
            <a:custGeom>
              <a:avLst/>
              <a:gdLst>
                <a:gd name="T0" fmla="*/ 151 w 328"/>
                <a:gd name="T1" fmla="*/ 326 h 653"/>
                <a:gd name="T2" fmla="*/ 227 w 328"/>
                <a:gd name="T3" fmla="*/ 104 h 653"/>
                <a:gd name="T4" fmla="*/ 227 w 328"/>
                <a:gd name="T5" fmla="*/ 0 h 653"/>
                <a:gd name="T6" fmla="*/ 0 w 328"/>
                <a:gd name="T7" fmla="*/ 326 h 653"/>
                <a:gd name="T8" fmla="*/ 0 w 328"/>
                <a:gd name="T9" fmla="*/ 653 h 653"/>
                <a:gd name="T10" fmla="*/ 328 w 328"/>
                <a:gd name="T11" fmla="*/ 653 h 653"/>
                <a:gd name="T12" fmla="*/ 328 w 328"/>
                <a:gd name="T13" fmla="*/ 326 h 653"/>
                <a:gd name="T14" fmla="*/ 151 w 328"/>
                <a:gd name="T15" fmla="*/ 326 h 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653">
                  <a:moveTo>
                    <a:pt x="151" y="326"/>
                  </a:moveTo>
                  <a:cubicBezTo>
                    <a:pt x="125" y="122"/>
                    <a:pt x="227" y="104"/>
                    <a:pt x="227" y="104"/>
                  </a:cubicBezTo>
                  <a:cubicBezTo>
                    <a:pt x="227" y="0"/>
                    <a:pt x="227" y="0"/>
                    <a:pt x="227" y="0"/>
                  </a:cubicBezTo>
                  <a:cubicBezTo>
                    <a:pt x="109" y="0"/>
                    <a:pt x="0" y="93"/>
                    <a:pt x="0" y="326"/>
                  </a:cubicBezTo>
                  <a:cubicBezTo>
                    <a:pt x="0" y="653"/>
                    <a:pt x="0" y="653"/>
                    <a:pt x="0" y="653"/>
                  </a:cubicBezTo>
                  <a:cubicBezTo>
                    <a:pt x="328" y="653"/>
                    <a:pt x="328" y="653"/>
                    <a:pt x="328" y="653"/>
                  </a:cubicBezTo>
                  <a:cubicBezTo>
                    <a:pt x="328" y="326"/>
                    <a:pt x="328" y="326"/>
                    <a:pt x="328" y="326"/>
                  </a:cubicBezTo>
                  <a:lnTo>
                    <a:pt x="151"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
            <p:cNvSpPr>
              <a:spLocks/>
            </p:cNvSpPr>
            <p:nvPr/>
          </p:nvSpPr>
          <p:spPr bwMode="auto">
            <a:xfrm>
              <a:off x="5559629" y="1476475"/>
              <a:ext cx="536371" cy="1067916"/>
            </a:xfrm>
            <a:custGeom>
              <a:avLst/>
              <a:gdLst>
                <a:gd name="T0" fmla="*/ 151 w 328"/>
                <a:gd name="T1" fmla="*/ 326 h 653"/>
                <a:gd name="T2" fmla="*/ 227 w 328"/>
                <a:gd name="T3" fmla="*/ 104 h 653"/>
                <a:gd name="T4" fmla="*/ 227 w 328"/>
                <a:gd name="T5" fmla="*/ 0 h 653"/>
                <a:gd name="T6" fmla="*/ 0 w 328"/>
                <a:gd name="T7" fmla="*/ 326 h 653"/>
                <a:gd name="T8" fmla="*/ 0 w 328"/>
                <a:gd name="T9" fmla="*/ 653 h 653"/>
                <a:gd name="T10" fmla="*/ 328 w 328"/>
                <a:gd name="T11" fmla="*/ 653 h 653"/>
                <a:gd name="T12" fmla="*/ 328 w 328"/>
                <a:gd name="T13" fmla="*/ 326 h 653"/>
                <a:gd name="T14" fmla="*/ 151 w 328"/>
                <a:gd name="T15" fmla="*/ 326 h 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653">
                  <a:moveTo>
                    <a:pt x="151" y="326"/>
                  </a:moveTo>
                  <a:cubicBezTo>
                    <a:pt x="125" y="122"/>
                    <a:pt x="227" y="104"/>
                    <a:pt x="227" y="104"/>
                  </a:cubicBezTo>
                  <a:cubicBezTo>
                    <a:pt x="227" y="0"/>
                    <a:pt x="227" y="0"/>
                    <a:pt x="227" y="0"/>
                  </a:cubicBezTo>
                  <a:cubicBezTo>
                    <a:pt x="109" y="0"/>
                    <a:pt x="0" y="93"/>
                    <a:pt x="0" y="326"/>
                  </a:cubicBezTo>
                  <a:cubicBezTo>
                    <a:pt x="0" y="653"/>
                    <a:pt x="0" y="653"/>
                    <a:pt x="0" y="653"/>
                  </a:cubicBezTo>
                  <a:cubicBezTo>
                    <a:pt x="328" y="653"/>
                    <a:pt x="328" y="653"/>
                    <a:pt x="328" y="653"/>
                  </a:cubicBezTo>
                  <a:cubicBezTo>
                    <a:pt x="328" y="326"/>
                    <a:pt x="328" y="326"/>
                    <a:pt x="328" y="326"/>
                  </a:cubicBezTo>
                  <a:lnTo>
                    <a:pt x="151"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8" name="TextBox 25"/>
          <p:cNvSpPr txBox="1"/>
          <p:nvPr/>
        </p:nvSpPr>
        <p:spPr>
          <a:xfrm>
            <a:off x="5841221" y="1607299"/>
            <a:ext cx="5510991"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dirty="0">
                <a:solidFill>
                  <a:schemeClr val="bg1"/>
                </a:solidFill>
                <a:latin typeface="+mj-lt"/>
                <a:cs typeface="Calibri Light" panose="020F0302020204030204" pitchFamily="34" charset="0"/>
              </a:rPr>
              <a:t>Contrary to popular belief, Lorem Ipsum is not simply random text. It has roots in a piece of classical Latin literature from 45 BC, making it over 2000 years old. Richard McClintock.</a:t>
            </a:r>
          </a:p>
        </p:txBody>
      </p:sp>
      <p:grpSp>
        <p:nvGrpSpPr>
          <p:cNvPr id="89" name="Group 88"/>
          <p:cNvGrpSpPr/>
          <p:nvPr/>
        </p:nvGrpSpPr>
        <p:grpSpPr>
          <a:xfrm>
            <a:off x="1542257" y="3248025"/>
            <a:ext cx="360362" cy="361951"/>
            <a:chOff x="5554663" y="3971925"/>
            <a:chExt cx="360362" cy="361951"/>
          </a:xfrm>
          <a:solidFill>
            <a:srgbClr val="0C344C"/>
          </a:solidFill>
        </p:grpSpPr>
        <p:sp>
          <p:nvSpPr>
            <p:cNvPr id="90" name="Freeform 89"/>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90"/>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2" name="Freeform 91"/>
          <p:cNvSpPr>
            <a:spLocks noEditPoints="1"/>
          </p:cNvSpPr>
          <p:nvPr/>
        </p:nvSpPr>
        <p:spPr bwMode="auto">
          <a:xfrm>
            <a:off x="3729038" y="3247231"/>
            <a:ext cx="360363" cy="363538"/>
          </a:xfrm>
          <a:custGeom>
            <a:avLst/>
            <a:gdLst>
              <a:gd name="T0" fmla="*/ 30 w 96"/>
              <a:gd name="T1" fmla="*/ 96 h 96"/>
              <a:gd name="T2" fmla="*/ 60 w 96"/>
              <a:gd name="T3" fmla="*/ 66 h 96"/>
              <a:gd name="T4" fmla="*/ 57 w 96"/>
              <a:gd name="T5" fmla="*/ 54 h 96"/>
              <a:gd name="T6" fmla="*/ 69 w 96"/>
              <a:gd name="T7" fmla="*/ 42 h 96"/>
              <a:gd name="T8" fmla="*/ 76 w 96"/>
              <a:gd name="T9" fmla="*/ 42 h 96"/>
              <a:gd name="T10" fmla="*/ 76 w 96"/>
              <a:gd name="T11" fmla="*/ 35 h 96"/>
              <a:gd name="T12" fmla="*/ 77 w 96"/>
              <a:gd name="T13" fmla="*/ 34 h 96"/>
              <a:gd name="T14" fmla="*/ 84 w 96"/>
              <a:gd name="T15" fmla="*/ 34 h 96"/>
              <a:gd name="T16" fmla="*/ 84 w 96"/>
              <a:gd name="T17" fmla="*/ 27 h 96"/>
              <a:gd name="T18" fmla="*/ 85 w 96"/>
              <a:gd name="T19" fmla="*/ 26 h 96"/>
              <a:gd name="T20" fmla="*/ 92 w 96"/>
              <a:gd name="T21" fmla="*/ 26 h 96"/>
              <a:gd name="T22" fmla="*/ 92 w 96"/>
              <a:gd name="T23" fmla="*/ 19 h 96"/>
              <a:gd name="T24" fmla="*/ 96 w 96"/>
              <a:gd name="T25" fmla="*/ 15 h 96"/>
              <a:gd name="T26" fmla="*/ 96 w 96"/>
              <a:gd name="T27" fmla="*/ 0 h 96"/>
              <a:gd name="T28" fmla="*/ 81 w 96"/>
              <a:gd name="T29" fmla="*/ 0 h 96"/>
              <a:gd name="T30" fmla="*/ 42 w 96"/>
              <a:gd name="T31" fmla="*/ 39 h 96"/>
              <a:gd name="T32" fmla="*/ 30 w 96"/>
              <a:gd name="T33" fmla="*/ 36 h 96"/>
              <a:gd name="T34" fmla="*/ 0 w 96"/>
              <a:gd name="T35" fmla="*/ 66 h 96"/>
              <a:gd name="T36" fmla="*/ 30 w 96"/>
              <a:gd name="T37" fmla="*/ 96 h 96"/>
              <a:gd name="T38" fmla="*/ 22 w 96"/>
              <a:gd name="T39" fmla="*/ 66 h 96"/>
              <a:gd name="T40" fmla="*/ 30 w 96"/>
              <a:gd name="T41" fmla="*/ 74 h 96"/>
              <a:gd name="T42" fmla="*/ 22 w 96"/>
              <a:gd name="T43" fmla="*/ 82 h 96"/>
              <a:gd name="T44" fmla="*/ 14 w 96"/>
              <a:gd name="T45" fmla="*/ 74 h 96"/>
              <a:gd name="T46" fmla="*/ 22 w 96"/>
              <a:gd name="T47" fmla="*/ 6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30" y="96"/>
                </a:moveTo>
                <a:cubicBezTo>
                  <a:pt x="47" y="96"/>
                  <a:pt x="60" y="83"/>
                  <a:pt x="60" y="66"/>
                </a:cubicBezTo>
                <a:cubicBezTo>
                  <a:pt x="60" y="62"/>
                  <a:pt x="59" y="57"/>
                  <a:pt x="57" y="54"/>
                </a:cubicBezTo>
                <a:cubicBezTo>
                  <a:pt x="69" y="42"/>
                  <a:pt x="69" y="42"/>
                  <a:pt x="69" y="42"/>
                </a:cubicBezTo>
                <a:cubicBezTo>
                  <a:pt x="76" y="42"/>
                  <a:pt x="76" y="42"/>
                  <a:pt x="76" y="42"/>
                </a:cubicBezTo>
                <a:cubicBezTo>
                  <a:pt x="76" y="35"/>
                  <a:pt x="76" y="35"/>
                  <a:pt x="76" y="35"/>
                </a:cubicBezTo>
                <a:cubicBezTo>
                  <a:pt x="77" y="34"/>
                  <a:pt x="77" y="34"/>
                  <a:pt x="77" y="34"/>
                </a:cubicBezTo>
                <a:cubicBezTo>
                  <a:pt x="84" y="34"/>
                  <a:pt x="84" y="34"/>
                  <a:pt x="84" y="34"/>
                </a:cubicBezTo>
                <a:cubicBezTo>
                  <a:pt x="84" y="27"/>
                  <a:pt x="84" y="27"/>
                  <a:pt x="84" y="27"/>
                </a:cubicBezTo>
                <a:cubicBezTo>
                  <a:pt x="85" y="26"/>
                  <a:pt x="85" y="26"/>
                  <a:pt x="85" y="26"/>
                </a:cubicBezTo>
                <a:cubicBezTo>
                  <a:pt x="92" y="26"/>
                  <a:pt x="92" y="26"/>
                  <a:pt x="92" y="26"/>
                </a:cubicBezTo>
                <a:cubicBezTo>
                  <a:pt x="92" y="19"/>
                  <a:pt x="92" y="19"/>
                  <a:pt x="92" y="19"/>
                </a:cubicBezTo>
                <a:cubicBezTo>
                  <a:pt x="96" y="15"/>
                  <a:pt x="96" y="15"/>
                  <a:pt x="96" y="15"/>
                </a:cubicBezTo>
                <a:cubicBezTo>
                  <a:pt x="96" y="0"/>
                  <a:pt x="96" y="0"/>
                  <a:pt x="96" y="0"/>
                </a:cubicBezTo>
                <a:cubicBezTo>
                  <a:pt x="81" y="0"/>
                  <a:pt x="81" y="0"/>
                  <a:pt x="81" y="0"/>
                </a:cubicBezTo>
                <a:cubicBezTo>
                  <a:pt x="42" y="39"/>
                  <a:pt x="42" y="39"/>
                  <a:pt x="42" y="39"/>
                </a:cubicBezTo>
                <a:cubicBezTo>
                  <a:pt x="39" y="37"/>
                  <a:pt x="34" y="36"/>
                  <a:pt x="30" y="36"/>
                </a:cubicBezTo>
                <a:cubicBezTo>
                  <a:pt x="13" y="36"/>
                  <a:pt x="0" y="49"/>
                  <a:pt x="0" y="66"/>
                </a:cubicBezTo>
                <a:cubicBezTo>
                  <a:pt x="0" y="83"/>
                  <a:pt x="13" y="96"/>
                  <a:pt x="30" y="96"/>
                </a:cubicBezTo>
                <a:close/>
                <a:moveTo>
                  <a:pt x="22" y="66"/>
                </a:moveTo>
                <a:cubicBezTo>
                  <a:pt x="26" y="66"/>
                  <a:pt x="30" y="70"/>
                  <a:pt x="30" y="74"/>
                </a:cubicBezTo>
                <a:cubicBezTo>
                  <a:pt x="30" y="78"/>
                  <a:pt x="26" y="82"/>
                  <a:pt x="22" y="82"/>
                </a:cubicBezTo>
                <a:cubicBezTo>
                  <a:pt x="18" y="82"/>
                  <a:pt x="14" y="78"/>
                  <a:pt x="14" y="74"/>
                </a:cubicBezTo>
                <a:cubicBezTo>
                  <a:pt x="14" y="70"/>
                  <a:pt x="18" y="66"/>
                  <a:pt x="22" y="66"/>
                </a:cubicBez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93" name="Group 92"/>
          <p:cNvGrpSpPr/>
          <p:nvPr/>
        </p:nvGrpSpPr>
        <p:grpSpPr>
          <a:xfrm>
            <a:off x="10288588" y="3256202"/>
            <a:ext cx="361950" cy="361950"/>
            <a:chOff x="3390900" y="3248025"/>
            <a:chExt cx="361950" cy="361950"/>
          </a:xfrm>
          <a:solidFill>
            <a:srgbClr val="0C344C"/>
          </a:solidFill>
        </p:grpSpPr>
        <p:sp>
          <p:nvSpPr>
            <p:cNvPr id="94" name="Freeform 93"/>
            <p:cNvSpPr>
              <a:spLocks/>
            </p:cNvSpPr>
            <p:nvPr/>
          </p:nvSpPr>
          <p:spPr bwMode="auto">
            <a:xfrm>
              <a:off x="3436938" y="3324225"/>
              <a:ext cx="269875" cy="225425"/>
            </a:xfrm>
            <a:custGeom>
              <a:avLst/>
              <a:gdLst>
                <a:gd name="T0" fmla="*/ 70 w 72"/>
                <a:gd name="T1" fmla="*/ 56 h 60"/>
                <a:gd name="T2" fmla="*/ 64 w 72"/>
                <a:gd name="T3" fmla="*/ 50 h 60"/>
                <a:gd name="T4" fmla="*/ 64 w 72"/>
                <a:gd name="T5" fmla="*/ 36 h 60"/>
                <a:gd name="T6" fmla="*/ 48 w 72"/>
                <a:gd name="T7" fmla="*/ 11 h 60"/>
                <a:gd name="T8" fmla="*/ 36 w 72"/>
                <a:gd name="T9" fmla="*/ 0 h 60"/>
                <a:gd name="T10" fmla="*/ 24 w 72"/>
                <a:gd name="T11" fmla="*/ 11 h 60"/>
                <a:gd name="T12" fmla="*/ 8 w 72"/>
                <a:gd name="T13" fmla="*/ 36 h 60"/>
                <a:gd name="T14" fmla="*/ 8 w 72"/>
                <a:gd name="T15" fmla="*/ 50 h 60"/>
                <a:gd name="T16" fmla="*/ 2 w 72"/>
                <a:gd name="T17" fmla="*/ 56 h 60"/>
                <a:gd name="T18" fmla="*/ 0 w 72"/>
                <a:gd name="T19" fmla="*/ 58 h 60"/>
                <a:gd name="T20" fmla="*/ 2 w 72"/>
                <a:gd name="T21" fmla="*/ 60 h 60"/>
                <a:gd name="T22" fmla="*/ 70 w 72"/>
                <a:gd name="T23" fmla="*/ 60 h 60"/>
                <a:gd name="T24" fmla="*/ 72 w 72"/>
                <a:gd name="T25" fmla="*/ 58 h 60"/>
                <a:gd name="T26" fmla="*/ 70 w 72"/>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60">
                  <a:moveTo>
                    <a:pt x="70" y="56"/>
                  </a:moveTo>
                  <a:cubicBezTo>
                    <a:pt x="67" y="56"/>
                    <a:pt x="64" y="53"/>
                    <a:pt x="64" y="50"/>
                  </a:cubicBezTo>
                  <a:cubicBezTo>
                    <a:pt x="64" y="36"/>
                    <a:pt x="64" y="36"/>
                    <a:pt x="64" y="36"/>
                  </a:cubicBezTo>
                  <a:cubicBezTo>
                    <a:pt x="64" y="25"/>
                    <a:pt x="58" y="15"/>
                    <a:pt x="48" y="11"/>
                  </a:cubicBezTo>
                  <a:cubicBezTo>
                    <a:pt x="47" y="5"/>
                    <a:pt x="42" y="0"/>
                    <a:pt x="36" y="0"/>
                  </a:cubicBezTo>
                  <a:cubicBezTo>
                    <a:pt x="30" y="0"/>
                    <a:pt x="25" y="5"/>
                    <a:pt x="24" y="11"/>
                  </a:cubicBezTo>
                  <a:cubicBezTo>
                    <a:pt x="14" y="15"/>
                    <a:pt x="8" y="25"/>
                    <a:pt x="8" y="36"/>
                  </a:cubicBezTo>
                  <a:cubicBezTo>
                    <a:pt x="8" y="50"/>
                    <a:pt x="8" y="50"/>
                    <a:pt x="8" y="50"/>
                  </a:cubicBezTo>
                  <a:cubicBezTo>
                    <a:pt x="8" y="53"/>
                    <a:pt x="5" y="56"/>
                    <a:pt x="2" y="56"/>
                  </a:cubicBezTo>
                  <a:cubicBezTo>
                    <a:pt x="1" y="56"/>
                    <a:pt x="0" y="57"/>
                    <a:pt x="0" y="58"/>
                  </a:cubicBezTo>
                  <a:cubicBezTo>
                    <a:pt x="0" y="59"/>
                    <a:pt x="1" y="60"/>
                    <a:pt x="2" y="60"/>
                  </a:cubicBezTo>
                  <a:cubicBezTo>
                    <a:pt x="70" y="60"/>
                    <a:pt x="70" y="60"/>
                    <a:pt x="70" y="60"/>
                  </a:cubicBezTo>
                  <a:cubicBezTo>
                    <a:pt x="71" y="60"/>
                    <a:pt x="72" y="59"/>
                    <a:pt x="72" y="58"/>
                  </a:cubicBezTo>
                  <a:cubicBezTo>
                    <a:pt x="72" y="57"/>
                    <a:pt x="71" y="56"/>
                    <a:pt x="7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94"/>
            <p:cNvSpPr>
              <a:spLocks/>
            </p:cNvSpPr>
            <p:nvPr/>
          </p:nvSpPr>
          <p:spPr bwMode="auto">
            <a:xfrm>
              <a:off x="3533775" y="3565525"/>
              <a:ext cx="76200" cy="44450"/>
            </a:xfrm>
            <a:custGeom>
              <a:avLst/>
              <a:gdLst>
                <a:gd name="T0" fmla="*/ 18 w 20"/>
                <a:gd name="T1" fmla="*/ 0 h 12"/>
                <a:gd name="T2" fmla="*/ 2 w 20"/>
                <a:gd name="T3" fmla="*/ 0 h 12"/>
                <a:gd name="T4" fmla="*/ 0 w 20"/>
                <a:gd name="T5" fmla="*/ 2 h 12"/>
                <a:gd name="T6" fmla="*/ 10 w 20"/>
                <a:gd name="T7" fmla="*/ 12 h 12"/>
                <a:gd name="T8" fmla="*/ 20 w 20"/>
                <a:gd name="T9" fmla="*/ 2 h 12"/>
                <a:gd name="T10" fmla="*/ 18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18" y="0"/>
                  </a:moveTo>
                  <a:cubicBezTo>
                    <a:pt x="2" y="0"/>
                    <a:pt x="2" y="0"/>
                    <a:pt x="2" y="0"/>
                  </a:cubicBezTo>
                  <a:cubicBezTo>
                    <a:pt x="1" y="0"/>
                    <a:pt x="0" y="1"/>
                    <a:pt x="0" y="2"/>
                  </a:cubicBezTo>
                  <a:cubicBezTo>
                    <a:pt x="0" y="8"/>
                    <a:pt x="4" y="12"/>
                    <a:pt x="10" y="12"/>
                  </a:cubicBezTo>
                  <a:cubicBezTo>
                    <a:pt x="16" y="12"/>
                    <a:pt x="20" y="8"/>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95"/>
            <p:cNvSpPr>
              <a:spLocks/>
            </p:cNvSpPr>
            <p:nvPr/>
          </p:nvSpPr>
          <p:spPr bwMode="auto">
            <a:xfrm>
              <a:off x="3436938" y="3294063"/>
              <a:ext cx="96838"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96"/>
            <p:cNvSpPr>
              <a:spLocks/>
            </p:cNvSpPr>
            <p:nvPr/>
          </p:nvSpPr>
          <p:spPr bwMode="auto">
            <a:xfrm>
              <a:off x="3390900" y="3248025"/>
              <a:ext cx="142875" cy="142875"/>
            </a:xfrm>
            <a:custGeom>
              <a:avLst/>
              <a:gdLst>
                <a:gd name="T0" fmla="*/ 36 w 38"/>
                <a:gd name="T1" fmla="*/ 4 h 38"/>
                <a:gd name="T2" fmla="*/ 38 w 38"/>
                <a:gd name="T3" fmla="*/ 2 h 38"/>
                <a:gd name="T4" fmla="*/ 36 w 38"/>
                <a:gd name="T5" fmla="*/ 0 h 38"/>
                <a:gd name="T6" fmla="*/ 0 w 38"/>
                <a:gd name="T7" fmla="*/ 36 h 38"/>
                <a:gd name="T8" fmla="*/ 2 w 38"/>
                <a:gd name="T9" fmla="*/ 38 h 38"/>
                <a:gd name="T10" fmla="*/ 4 w 38"/>
                <a:gd name="T11" fmla="*/ 36 h 38"/>
                <a:gd name="T12" fmla="*/ 36 w 38"/>
                <a:gd name="T13" fmla="*/ 4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36" y="4"/>
                  </a:moveTo>
                  <a:cubicBezTo>
                    <a:pt x="37" y="4"/>
                    <a:pt x="38" y="3"/>
                    <a:pt x="38" y="2"/>
                  </a:cubicBezTo>
                  <a:cubicBezTo>
                    <a:pt x="38" y="1"/>
                    <a:pt x="37" y="0"/>
                    <a:pt x="36" y="0"/>
                  </a:cubicBezTo>
                  <a:cubicBezTo>
                    <a:pt x="16" y="0"/>
                    <a:pt x="0" y="16"/>
                    <a:pt x="0" y="36"/>
                  </a:cubicBezTo>
                  <a:cubicBezTo>
                    <a:pt x="0" y="37"/>
                    <a:pt x="1" y="38"/>
                    <a:pt x="2" y="38"/>
                  </a:cubicBezTo>
                  <a:cubicBezTo>
                    <a:pt x="3" y="38"/>
                    <a:pt x="4" y="37"/>
                    <a:pt x="4" y="36"/>
                  </a:cubicBezTo>
                  <a:cubicBezTo>
                    <a:pt x="4" y="18"/>
                    <a:pt x="18" y="4"/>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97"/>
            <p:cNvSpPr>
              <a:spLocks/>
            </p:cNvSpPr>
            <p:nvPr/>
          </p:nvSpPr>
          <p:spPr bwMode="auto">
            <a:xfrm>
              <a:off x="3609975" y="3294063"/>
              <a:ext cx="96838" cy="96838"/>
            </a:xfrm>
            <a:custGeom>
              <a:avLst/>
              <a:gdLst>
                <a:gd name="T0" fmla="*/ 2 w 26"/>
                <a:gd name="T1" fmla="*/ 0 h 26"/>
                <a:gd name="T2" fmla="*/ 0 w 26"/>
                <a:gd name="T3" fmla="*/ 2 h 26"/>
                <a:gd name="T4" fmla="*/ 2 w 26"/>
                <a:gd name="T5" fmla="*/ 4 h 26"/>
                <a:gd name="T6" fmla="*/ 22 w 26"/>
                <a:gd name="T7" fmla="*/ 24 h 26"/>
                <a:gd name="T8" fmla="*/ 24 w 26"/>
                <a:gd name="T9" fmla="*/ 26 h 26"/>
                <a:gd name="T10" fmla="*/ 26 w 26"/>
                <a:gd name="T11" fmla="*/ 24 h 26"/>
                <a:gd name="T12" fmla="*/ 2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 y="0"/>
                  </a:moveTo>
                  <a:cubicBezTo>
                    <a:pt x="1" y="0"/>
                    <a:pt x="0" y="1"/>
                    <a:pt x="0" y="2"/>
                  </a:cubicBezTo>
                  <a:cubicBezTo>
                    <a:pt x="0" y="3"/>
                    <a:pt x="1" y="4"/>
                    <a:pt x="2" y="4"/>
                  </a:cubicBezTo>
                  <a:cubicBezTo>
                    <a:pt x="13" y="4"/>
                    <a:pt x="22" y="13"/>
                    <a:pt x="22" y="24"/>
                  </a:cubicBezTo>
                  <a:cubicBezTo>
                    <a:pt x="22" y="25"/>
                    <a:pt x="23" y="26"/>
                    <a:pt x="24" y="26"/>
                  </a:cubicBezTo>
                  <a:cubicBezTo>
                    <a:pt x="25" y="26"/>
                    <a:pt x="26" y="25"/>
                    <a:pt x="26" y="24"/>
                  </a:cubicBezTo>
                  <a:cubicBezTo>
                    <a:pt x="26" y="11"/>
                    <a:pt x="1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98"/>
            <p:cNvSpPr>
              <a:spLocks/>
            </p:cNvSpPr>
            <p:nvPr/>
          </p:nvSpPr>
          <p:spPr bwMode="auto">
            <a:xfrm>
              <a:off x="3609975" y="3248025"/>
              <a:ext cx="142875" cy="142875"/>
            </a:xfrm>
            <a:custGeom>
              <a:avLst/>
              <a:gdLst>
                <a:gd name="T0" fmla="*/ 2 w 38"/>
                <a:gd name="T1" fmla="*/ 0 h 38"/>
                <a:gd name="T2" fmla="*/ 0 w 38"/>
                <a:gd name="T3" fmla="*/ 2 h 38"/>
                <a:gd name="T4" fmla="*/ 2 w 38"/>
                <a:gd name="T5" fmla="*/ 4 h 38"/>
                <a:gd name="T6" fmla="*/ 34 w 38"/>
                <a:gd name="T7" fmla="*/ 36 h 38"/>
                <a:gd name="T8" fmla="*/ 36 w 38"/>
                <a:gd name="T9" fmla="*/ 38 h 38"/>
                <a:gd name="T10" fmla="*/ 38 w 38"/>
                <a:gd name="T11" fmla="*/ 36 h 38"/>
                <a:gd name="T12" fmla="*/ 2 w 3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2" y="0"/>
                  </a:moveTo>
                  <a:cubicBezTo>
                    <a:pt x="1" y="0"/>
                    <a:pt x="0" y="1"/>
                    <a:pt x="0" y="2"/>
                  </a:cubicBezTo>
                  <a:cubicBezTo>
                    <a:pt x="0" y="3"/>
                    <a:pt x="1" y="4"/>
                    <a:pt x="2" y="4"/>
                  </a:cubicBezTo>
                  <a:cubicBezTo>
                    <a:pt x="20" y="4"/>
                    <a:pt x="34" y="18"/>
                    <a:pt x="34" y="36"/>
                  </a:cubicBezTo>
                  <a:cubicBezTo>
                    <a:pt x="34" y="37"/>
                    <a:pt x="35" y="38"/>
                    <a:pt x="36" y="38"/>
                  </a:cubicBezTo>
                  <a:cubicBezTo>
                    <a:pt x="37" y="38"/>
                    <a:pt x="38" y="37"/>
                    <a:pt x="38" y="36"/>
                  </a:cubicBezTo>
                  <a:cubicBezTo>
                    <a:pt x="38" y="16"/>
                    <a:pt x="2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0" name="Group 99"/>
          <p:cNvGrpSpPr/>
          <p:nvPr/>
        </p:nvGrpSpPr>
        <p:grpSpPr>
          <a:xfrm>
            <a:off x="5915819" y="3248025"/>
            <a:ext cx="360363" cy="361950"/>
            <a:chOff x="5554663" y="3248025"/>
            <a:chExt cx="360363" cy="361950"/>
          </a:xfrm>
          <a:solidFill>
            <a:srgbClr val="0C344C"/>
          </a:solidFill>
        </p:grpSpPr>
        <p:sp>
          <p:nvSpPr>
            <p:cNvPr id="101" name="Rectangle 100"/>
            <p:cNvSpPr>
              <a:spLocks noChangeArrowheads="1"/>
            </p:cNvSpPr>
            <p:nvPr/>
          </p:nvSpPr>
          <p:spPr bwMode="auto">
            <a:xfrm>
              <a:off x="574357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Rectangle 101"/>
            <p:cNvSpPr>
              <a:spLocks noChangeArrowheads="1"/>
            </p:cNvSpPr>
            <p:nvPr/>
          </p:nvSpPr>
          <p:spPr bwMode="auto">
            <a:xfrm>
              <a:off x="566102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Rectangle 102"/>
            <p:cNvSpPr>
              <a:spLocks noChangeArrowheads="1"/>
            </p:cNvSpPr>
            <p:nvPr/>
          </p:nvSpPr>
          <p:spPr bwMode="auto">
            <a:xfrm>
              <a:off x="574357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Rectangle 103"/>
            <p:cNvSpPr>
              <a:spLocks noChangeArrowheads="1"/>
            </p:cNvSpPr>
            <p:nvPr/>
          </p:nvSpPr>
          <p:spPr bwMode="auto">
            <a:xfrm>
              <a:off x="566102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4"/>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5"/>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7" name="Group 106"/>
          <p:cNvGrpSpPr/>
          <p:nvPr/>
        </p:nvGrpSpPr>
        <p:grpSpPr>
          <a:xfrm>
            <a:off x="8130381" y="3248025"/>
            <a:ext cx="361951" cy="361951"/>
            <a:chOff x="3390900" y="3248025"/>
            <a:chExt cx="361951" cy="361951"/>
          </a:xfrm>
          <a:solidFill>
            <a:srgbClr val="0C344C"/>
          </a:solidFill>
        </p:grpSpPr>
        <p:sp>
          <p:nvSpPr>
            <p:cNvPr id="108" name="Freeform 31"/>
            <p:cNvSpPr>
              <a:spLocks/>
            </p:cNvSpPr>
            <p:nvPr/>
          </p:nvSpPr>
          <p:spPr bwMode="auto">
            <a:xfrm>
              <a:off x="3390900" y="3248025"/>
              <a:ext cx="241300" cy="301625"/>
            </a:xfrm>
            <a:custGeom>
              <a:avLst/>
              <a:gdLst>
                <a:gd name="T0" fmla="*/ 64 w 64"/>
                <a:gd name="T1" fmla="*/ 54 h 80"/>
                <a:gd name="T2" fmla="*/ 56 w 64"/>
                <a:gd name="T3" fmla="*/ 51 h 80"/>
                <a:gd name="T4" fmla="*/ 48 w 64"/>
                <a:gd name="T5" fmla="*/ 48 h 80"/>
                <a:gd name="T6" fmla="*/ 48 w 64"/>
                <a:gd name="T7" fmla="*/ 41 h 80"/>
                <a:gd name="T8" fmla="*/ 54 w 64"/>
                <a:gd name="T9" fmla="*/ 29 h 80"/>
                <a:gd name="T10" fmla="*/ 56 w 64"/>
                <a:gd name="T11" fmla="*/ 24 h 80"/>
                <a:gd name="T12" fmla="*/ 54 w 64"/>
                <a:gd name="T13" fmla="*/ 18 h 80"/>
                <a:gd name="T14" fmla="*/ 56 w 64"/>
                <a:gd name="T15" fmla="*/ 7 h 80"/>
                <a:gd name="T16" fmla="*/ 41 w 64"/>
                <a:gd name="T17" fmla="*/ 0 h 80"/>
                <a:gd name="T18" fmla="*/ 41 w 64"/>
                <a:gd name="T19" fmla="*/ 0 h 80"/>
                <a:gd name="T20" fmla="*/ 27 w 64"/>
                <a:gd name="T21" fmla="*/ 6 h 80"/>
                <a:gd name="T22" fmla="*/ 22 w 64"/>
                <a:gd name="T23" fmla="*/ 7 h 80"/>
                <a:gd name="T24" fmla="*/ 22 w 64"/>
                <a:gd name="T25" fmla="*/ 19 h 80"/>
                <a:gd name="T26" fmla="*/ 20 w 64"/>
                <a:gd name="T27" fmla="*/ 20 h 80"/>
                <a:gd name="T28" fmla="*/ 20 w 64"/>
                <a:gd name="T29" fmla="*/ 24 h 80"/>
                <a:gd name="T30" fmla="*/ 22 w 64"/>
                <a:gd name="T31" fmla="*/ 29 h 80"/>
                <a:gd name="T32" fmla="*/ 28 w 64"/>
                <a:gd name="T33" fmla="*/ 41 h 80"/>
                <a:gd name="T34" fmla="*/ 28 w 64"/>
                <a:gd name="T35" fmla="*/ 48 h 80"/>
                <a:gd name="T36" fmla="*/ 20 w 64"/>
                <a:gd name="T37" fmla="*/ 51 h 80"/>
                <a:gd name="T38" fmla="*/ 2 w 64"/>
                <a:gd name="T39" fmla="*/ 61 h 80"/>
                <a:gd name="T40" fmla="*/ 0 w 64"/>
                <a:gd name="T41" fmla="*/ 78 h 80"/>
                <a:gd name="T42" fmla="*/ 1 w 64"/>
                <a:gd name="T43" fmla="*/ 79 h 80"/>
                <a:gd name="T44" fmla="*/ 2 w 64"/>
                <a:gd name="T45" fmla="*/ 80 h 80"/>
                <a:gd name="T46" fmla="*/ 54 w 64"/>
                <a:gd name="T47" fmla="*/ 80 h 80"/>
                <a:gd name="T48" fmla="*/ 52 w 64"/>
                <a:gd name="T49" fmla="*/ 72 h 80"/>
                <a:gd name="T50" fmla="*/ 64 w 64"/>
                <a:gd name="T51"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80">
                  <a:moveTo>
                    <a:pt x="64" y="54"/>
                  </a:moveTo>
                  <a:cubicBezTo>
                    <a:pt x="61" y="53"/>
                    <a:pt x="59" y="52"/>
                    <a:pt x="56" y="51"/>
                  </a:cubicBezTo>
                  <a:cubicBezTo>
                    <a:pt x="53" y="50"/>
                    <a:pt x="50" y="49"/>
                    <a:pt x="48" y="48"/>
                  </a:cubicBezTo>
                  <a:cubicBezTo>
                    <a:pt x="48" y="41"/>
                    <a:pt x="48" y="41"/>
                    <a:pt x="48" y="41"/>
                  </a:cubicBezTo>
                  <a:cubicBezTo>
                    <a:pt x="50" y="40"/>
                    <a:pt x="54" y="36"/>
                    <a:pt x="54" y="29"/>
                  </a:cubicBezTo>
                  <a:cubicBezTo>
                    <a:pt x="55" y="28"/>
                    <a:pt x="56" y="26"/>
                    <a:pt x="56" y="24"/>
                  </a:cubicBezTo>
                  <a:cubicBezTo>
                    <a:pt x="56" y="21"/>
                    <a:pt x="56" y="19"/>
                    <a:pt x="54" y="18"/>
                  </a:cubicBezTo>
                  <a:cubicBezTo>
                    <a:pt x="55" y="16"/>
                    <a:pt x="57" y="12"/>
                    <a:pt x="56" y="7"/>
                  </a:cubicBezTo>
                  <a:cubicBezTo>
                    <a:pt x="55" y="2"/>
                    <a:pt x="47" y="0"/>
                    <a:pt x="41" y="0"/>
                  </a:cubicBezTo>
                  <a:cubicBezTo>
                    <a:pt x="41" y="0"/>
                    <a:pt x="41" y="0"/>
                    <a:pt x="41" y="0"/>
                  </a:cubicBezTo>
                  <a:cubicBezTo>
                    <a:pt x="36" y="0"/>
                    <a:pt x="29" y="1"/>
                    <a:pt x="27" y="6"/>
                  </a:cubicBezTo>
                  <a:cubicBezTo>
                    <a:pt x="25" y="5"/>
                    <a:pt x="23" y="6"/>
                    <a:pt x="22" y="7"/>
                  </a:cubicBezTo>
                  <a:cubicBezTo>
                    <a:pt x="19" y="10"/>
                    <a:pt x="21" y="16"/>
                    <a:pt x="22" y="19"/>
                  </a:cubicBezTo>
                  <a:cubicBezTo>
                    <a:pt x="21" y="19"/>
                    <a:pt x="21" y="19"/>
                    <a:pt x="20" y="20"/>
                  </a:cubicBezTo>
                  <a:cubicBezTo>
                    <a:pt x="20" y="21"/>
                    <a:pt x="20" y="22"/>
                    <a:pt x="20" y="24"/>
                  </a:cubicBezTo>
                  <a:cubicBezTo>
                    <a:pt x="20" y="26"/>
                    <a:pt x="21" y="28"/>
                    <a:pt x="22" y="29"/>
                  </a:cubicBezTo>
                  <a:cubicBezTo>
                    <a:pt x="22" y="36"/>
                    <a:pt x="26" y="40"/>
                    <a:pt x="28" y="41"/>
                  </a:cubicBezTo>
                  <a:cubicBezTo>
                    <a:pt x="28" y="48"/>
                    <a:pt x="28" y="48"/>
                    <a:pt x="28" y="48"/>
                  </a:cubicBezTo>
                  <a:cubicBezTo>
                    <a:pt x="26" y="49"/>
                    <a:pt x="23" y="50"/>
                    <a:pt x="20" y="51"/>
                  </a:cubicBezTo>
                  <a:cubicBezTo>
                    <a:pt x="11" y="54"/>
                    <a:pt x="4" y="56"/>
                    <a:pt x="2" y="61"/>
                  </a:cubicBezTo>
                  <a:cubicBezTo>
                    <a:pt x="0" y="67"/>
                    <a:pt x="0" y="78"/>
                    <a:pt x="0" y="78"/>
                  </a:cubicBezTo>
                  <a:cubicBezTo>
                    <a:pt x="0" y="79"/>
                    <a:pt x="0" y="79"/>
                    <a:pt x="1" y="79"/>
                  </a:cubicBezTo>
                  <a:cubicBezTo>
                    <a:pt x="1" y="80"/>
                    <a:pt x="1" y="80"/>
                    <a:pt x="2" y="80"/>
                  </a:cubicBezTo>
                  <a:cubicBezTo>
                    <a:pt x="54" y="80"/>
                    <a:pt x="54" y="80"/>
                    <a:pt x="54" y="80"/>
                  </a:cubicBezTo>
                  <a:cubicBezTo>
                    <a:pt x="53" y="78"/>
                    <a:pt x="52" y="75"/>
                    <a:pt x="52" y="72"/>
                  </a:cubicBezTo>
                  <a:cubicBezTo>
                    <a:pt x="52" y="64"/>
                    <a:pt x="57" y="57"/>
                    <a:pt x="6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32"/>
            <p:cNvSpPr>
              <a:spLocks noEditPoints="1"/>
            </p:cNvSpPr>
            <p:nvPr/>
          </p:nvSpPr>
          <p:spPr bwMode="auto">
            <a:xfrm>
              <a:off x="3602038" y="3459163"/>
              <a:ext cx="150813" cy="150813"/>
            </a:xfrm>
            <a:custGeom>
              <a:avLst/>
              <a:gdLst>
                <a:gd name="T0" fmla="*/ 39 w 40"/>
                <a:gd name="T1" fmla="*/ 37 h 40"/>
                <a:gd name="T2" fmla="*/ 31 w 40"/>
                <a:gd name="T3" fmla="*/ 29 h 40"/>
                <a:gd name="T4" fmla="*/ 29 w 40"/>
                <a:gd name="T5" fmla="*/ 26 h 40"/>
                <a:gd name="T6" fmla="*/ 32 w 40"/>
                <a:gd name="T7" fmla="*/ 16 h 40"/>
                <a:gd name="T8" fmla="*/ 16 w 40"/>
                <a:gd name="T9" fmla="*/ 0 h 40"/>
                <a:gd name="T10" fmla="*/ 0 w 40"/>
                <a:gd name="T11" fmla="*/ 16 h 40"/>
                <a:gd name="T12" fmla="*/ 16 w 40"/>
                <a:gd name="T13" fmla="*/ 32 h 40"/>
                <a:gd name="T14" fmla="*/ 26 w 40"/>
                <a:gd name="T15" fmla="*/ 29 h 40"/>
                <a:gd name="T16" fmla="*/ 29 w 40"/>
                <a:gd name="T17" fmla="*/ 31 h 40"/>
                <a:gd name="T18" fmla="*/ 37 w 40"/>
                <a:gd name="T19" fmla="*/ 39 h 40"/>
                <a:gd name="T20" fmla="*/ 38 w 40"/>
                <a:gd name="T21" fmla="*/ 40 h 40"/>
                <a:gd name="T22" fmla="*/ 39 w 40"/>
                <a:gd name="T23" fmla="*/ 39 h 40"/>
                <a:gd name="T24" fmla="*/ 39 w 40"/>
                <a:gd name="T25" fmla="*/ 37 h 40"/>
                <a:gd name="T26" fmla="*/ 16 w 40"/>
                <a:gd name="T27" fmla="*/ 28 h 40"/>
                <a:gd name="T28" fmla="*/ 4 w 40"/>
                <a:gd name="T29" fmla="*/ 16 h 40"/>
                <a:gd name="T30" fmla="*/ 16 w 40"/>
                <a:gd name="T31" fmla="*/ 4 h 40"/>
                <a:gd name="T32" fmla="*/ 28 w 40"/>
                <a:gd name="T33" fmla="*/ 16 h 40"/>
                <a:gd name="T34" fmla="*/ 16 w 40"/>
                <a:gd name="T3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0">
                  <a:moveTo>
                    <a:pt x="39" y="37"/>
                  </a:moveTo>
                  <a:cubicBezTo>
                    <a:pt x="31" y="29"/>
                    <a:pt x="31" y="29"/>
                    <a:pt x="31" y="29"/>
                  </a:cubicBezTo>
                  <a:cubicBezTo>
                    <a:pt x="29" y="26"/>
                    <a:pt x="29" y="26"/>
                    <a:pt x="29" y="26"/>
                  </a:cubicBezTo>
                  <a:cubicBezTo>
                    <a:pt x="31" y="23"/>
                    <a:pt x="32" y="20"/>
                    <a:pt x="32" y="16"/>
                  </a:cubicBezTo>
                  <a:cubicBezTo>
                    <a:pt x="32" y="7"/>
                    <a:pt x="25" y="0"/>
                    <a:pt x="16" y="0"/>
                  </a:cubicBezTo>
                  <a:cubicBezTo>
                    <a:pt x="7" y="0"/>
                    <a:pt x="0" y="7"/>
                    <a:pt x="0" y="16"/>
                  </a:cubicBezTo>
                  <a:cubicBezTo>
                    <a:pt x="0" y="25"/>
                    <a:pt x="7" y="32"/>
                    <a:pt x="16" y="32"/>
                  </a:cubicBezTo>
                  <a:cubicBezTo>
                    <a:pt x="20" y="32"/>
                    <a:pt x="23" y="31"/>
                    <a:pt x="26" y="29"/>
                  </a:cubicBezTo>
                  <a:cubicBezTo>
                    <a:pt x="29" y="31"/>
                    <a:pt x="29" y="31"/>
                    <a:pt x="29" y="31"/>
                  </a:cubicBezTo>
                  <a:cubicBezTo>
                    <a:pt x="37" y="39"/>
                    <a:pt x="37" y="39"/>
                    <a:pt x="37" y="39"/>
                  </a:cubicBezTo>
                  <a:cubicBezTo>
                    <a:pt x="37" y="40"/>
                    <a:pt x="37" y="40"/>
                    <a:pt x="38" y="40"/>
                  </a:cubicBezTo>
                  <a:cubicBezTo>
                    <a:pt x="39" y="40"/>
                    <a:pt x="39" y="40"/>
                    <a:pt x="39" y="39"/>
                  </a:cubicBezTo>
                  <a:cubicBezTo>
                    <a:pt x="40" y="39"/>
                    <a:pt x="40" y="37"/>
                    <a:pt x="39" y="37"/>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3162828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GB" sz="2800" dirty="0">
                <a:solidFill>
                  <a:srgbClr val="0C344C"/>
                </a:solidFill>
                <a:latin typeface="+mj-lt"/>
              </a:rPr>
              <a:t>3 Steps Graphic</a:t>
            </a:r>
            <a:endParaRPr lang="en-US" sz="2800" dirty="0">
              <a:solidFill>
                <a:srgbClr val="0C344C"/>
              </a:solidFill>
              <a:latin typeface="+mj-lt"/>
            </a:endParaRPr>
          </a:p>
        </p:txBody>
      </p:sp>
      <p:sp>
        <p:nvSpPr>
          <p:cNvPr id="6"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grpSp>
        <p:nvGrpSpPr>
          <p:cNvPr id="18" name="Group 14"/>
          <p:cNvGrpSpPr>
            <a:grpSpLocks noChangeAspect="1"/>
          </p:cNvGrpSpPr>
          <p:nvPr/>
        </p:nvGrpSpPr>
        <p:grpSpPr bwMode="auto">
          <a:xfrm>
            <a:off x="6366797" y="1529468"/>
            <a:ext cx="4834690" cy="4325331"/>
            <a:chOff x="4" y="-1"/>
            <a:chExt cx="7451" cy="6666"/>
          </a:xfrm>
        </p:grpSpPr>
        <p:sp>
          <p:nvSpPr>
            <p:cNvPr id="20" name="Freeform 15"/>
            <p:cNvSpPr>
              <a:spLocks/>
            </p:cNvSpPr>
            <p:nvPr/>
          </p:nvSpPr>
          <p:spPr bwMode="auto">
            <a:xfrm>
              <a:off x="5660" y="-1"/>
              <a:ext cx="1795" cy="3159"/>
            </a:xfrm>
            <a:custGeom>
              <a:avLst/>
              <a:gdLst>
                <a:gd name="T0" fmla="*/ 1795 w 1795"/>
                <a:gd name="T1" fmla="*/ 636 h 3159"/>
                <a:gd name="T2" fmla="*/ 1374 w 1795"/>
                <a:gd name="T3" fmla="*/ 0 h 3159"/>
                <a:gd name="T4" fmla="*/ 660 w 1795"/>
                <a:gd name="T5" fmla="*/ 636 h 3159"/>
                <a:gd name="T6" fmla="*/ 854 w 1795"/>
                <a:gd name="T7" fmla="*/ 636 h 3159"/>
                <a:gd name="T8" fmla="*/ 0 w 1795"/>
                <a:gd name="T9" fmla="*/ 3159 h 3159"/>
                <a:gd name="T10" fmla="*/ 728 w 1795"/>
                <a:gd name="T11" fmla="*/ 3159 h 3159"/>
                <a:gd name="T12" fmla="*/ 1582 w 1795"/>
                <a:gd name="T13" fmla="*/ 636 h 3159"/>
                <a:gd name="T14" fmla="*/ 1795 w 1795"/>
                <a:gd name="T15" fmla="*/ 636 h 3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5" h="3159">
                  <a:moveTo>
                    <a:pt x="1795" y="636"/>
                  </a:moveTo>
                  <a:lnTo>
                    <a:pt x="1374" y="0"/>
                  </a:lnTo>
                  <a:lnTo>
                    <a:pt x="660" y="636"/>
                  </a:lnTo>
                  <a:lnTo>
                    <a:pt x="854" y="636"/>
                  </a:lnTo>
                  <a:lnTo>
                    <a:pt x="0" y="3159"/>
                  </a:lnTo>
                  <a:lnTo>
                    <a:pt x="728" y="3159"/>
                  </a:lnTo>
                  <a:lnTo>
                    <a:pt x="1582" y="636"/>
                  </a:lnTo>
                  <a:lnTo>
                    <a:pt x="1795" y="636"/>
                  </a:lnTo>
                  <a:close/>
                </a:path>
              </a:pathLst>
            </a:custGeom>
            <a:gradFill flip="none" rotWithShape="1">
              <a:gsLst>
                <a:gs pos="0">
                  <a:srgbClr val="0C344C"/>
                </a:gs>
                <a:gs pos="100000">
                  <a:srgbClr val="D80F79"/>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4785" y="1328"/>
              <a:ext cx="1603" cy="1830"/>
            </a:xfrm>
            <a:custGeom>
              <a:avLst/>
              <a:gdLst>
                <a:gd name="T0" fmla="*/ 728 w 1603"/>
                <a:gd name="T1" fmla="*/ 0 h 1830"/>
                <a:gd name="T2" fmla="*/ 1603 w 1603"/>
                <a:gd name="T3" fmla="*/ 1830 h 1830"/>
                <a:gd name="T4" fmla="*/ 875 w 1603"/>
                <a:gd name="T5" fmla="*/ 1830 h 1830"/>
                <a:gd name="T6" fmla="*/ 0 w 1603"/>
                <a:gd name="T7" fmla="*/ 0 h 1830"/>
                <a:gd name="T8" fmla="*/ 728 w 1603"/>
                <a:gd name="T9" fmla="*/ 0 h 1830"/>
              </a:gdLst>
              <a:ahLst/>
              <a:cxnLst>
                <a:cxn ang="0">
                  <a:pos x="T0" y="T1"/>
                </a:cxn>
                <a:cxn ang="0">
                  <a:pos x="T2" y="T3"/>
                </a:cxn>
                <a:cxn ang="0">
                  <a:pos x="T4" y="T5"/>
                </a:cxn>
                <a:cxn ang="0">
                  <a:pos x="T6" y="T7"/>
                </a:cxn>
                <a:cxn ang="0">
                  <a:pos x="T8" y="T9"/>
                </a:cxn>
              </a:cxnLst>
              <a:rect l="0" t="0" r="r" b="b"/>
              <a:pathLst>
                <a:path w="1603" h="1830">
                  <a:moveTo>
                    <a:pt x="728" y="0"/>
                  </a:moveTo>
                  <a:lnTo>
                    <a:pt x="1603" y="1830"/>
                  </a:lnTo>
                  <a:lnTo>
                    <a:pt x="875" y="1830"/>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p:cNvSpPr>
            <p:nvPr/>
          </p:nvSpPr>
          <p:spPr bwMode="auto">
            <a:xfrm>
              <a:off x="3719" y="1328"/>
              <a:ext cx="1794" cy="3159"/>
            </a:xfrm>
            <a:custGeom>
              <a:avLst/>
              <a:gdLst>
                <a:gd name="T0" fmla="*/ 726 w 1794"/>
                <a:gd name="T1" fmla="*/ 3159 h 3159"/>
                <a:gd name="T2" fmla="*/ 1794 w 1794"/>
                <a:gd name="T3" fmla="*/ 0 h 3159"/>
                <a:gd name="T4" fmla="*/ 1066 w 1794"/>
                <a:gd name="T5" fmla="*/ 0 h 3159"/>
                <a:gd name="T6" fmla="*/ 0 w 1794"/>
                <a:gd name="T7" fmla="*/ 3159 h 3159"/>
                <a:gd name="T8" fmla="*/ 726 w 1794"/>
                <a:gd name="T9" fmla="*/ 3159 h 3159"/>
              </a:gdLst>
              <a:ahLst/>
              <a:cxnLst>
                <a:cxn ang="0">
                  <a:pos x="T0" y="T1"/>
                </a:cxn>
                <a:cxn ang="0">
                  <a:pos x="T2" y="T3"/>
                </a:cxn>
                <a:cxn ang="0">
                  <a:pos x="T4" y="T5"/>
                </a:cxn>
                <a:cxn ang="0">
                  <a:pos x="T6" y="T7"/>
                </a:cxn>
                <a:cxn ang="0">
                  <a:pos x="T8" y="T9"/>
                </a:cxn>
              </a:cxnLst>
              <a:rect l="0" t="0" r="r" b="b"/>
              <a:pathLst>
                <a:path w="1794" h="3159">
                  <a:moveTo>
                    <a:pt x="726" y="3159"/>
                  </a:moveTo>
                  <a:lnTo>
                    <a:pt x="1794" y="0"/>
                  </a:lnTo>
                  <a:lnTo>
                    <a:pt x="1066" y="0"/>
                  </a:lnTo>
                  <a:lnTo>
                    <a:pt x="0" y="3159"/>
                  </a:lnTo>
                  <a:lnTo>
                    <a:pt x="726" y="3159"/>
                  </a:lnTo>
                  <a:close/>
                </a:path>
              </a:pathLst>
            </a:custGeom>
            <a:gradFill flip="none" rotWithShape="1">
              <a:gsLst>
                <a:gs pos="0">
                  <a:srgbClr val="0C344C"/>
                </a:gs>
                <a:gs pos="100000">
                  <a:srgbClr val="19627F"/>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p:nvSpPr>
          <p:spPr bwMode="auto">
            <a:xfrm>
              <a:off x="2844" y="2654"/>
              <a:ext cx="1601" cy="1833"/>
            </a:xfrm>
            <a:custGeom>
              <a:avLst/>
              <a:gdLst>
                <a:gd name="T0" fmla="*/ 728 w 1601"/>
                <a:gd name="T1" fmla="*/ 0 h 1833"/>
                <a:gd name="T2" fmla="*/ 1601 w 1601"/>
                <a:gd name="T3" fmla="*/ 1833 h 1833"/>
                <a:gd name="T4" fmla="*/ 875 w 1601"/>
                <a:gd name="T5" fmla="*/ 1833 h 1833"/>
                <a:gd name="T6" fmla="*/ 0 w 1601"/>
                <a:gd name="T7" fmla="*/ 0 h 1833"/>
                <a:gd name="T8" fmla="*/ 728 w 1601"/>
                <a:gd name="T9" fmla="*/ 0 h 1833"/>
              </a:gdLst>
              <a:ahLst/>
              <a:cxnLst>
                <a:cxn ang="0">
                  <a:pos x="T0" y="T1"/>
                </a:cxn>
                <a:cxn ang="0">
                  <a:pos x="T2" y="T3"/>
                </a:cxn>
                <a:cxn ang="0">
                  <a:pos x="T4" y="T5"/>
                </a:cxn>
                <a:cxn ang="0">
                  <a:pos x="T6" y="T7"/>
                </a:cxn>
                <a:cxn ang="0">
                  <a:pos x="T8" y="T9"/>
                </a:cxn>
              </a:cxnLst>
              <a:rect l="0" t="0" r="r" b="b"/>
              <a:pathLst>
                <a:path w="1601" h="1833">
                  <a:moveTo>
                    <a:pt x="728" y="0"/>
                  </a:moveTo>
                  <a:lnTo>
                    <a:pt x="1601" y="1833"/>
                  </a:lnTo>
                  <a:lnTo>
                    <a:pt x="875" y="1833"/>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1775" y="2654"/>
              <a:ext cx="1797" cy="3160"/>
            </a:xfrm>
            <a:custGeom>
              <a:avLst/>
              <a:gdLst>
                <a:gd name="T0" fmla="*/ 729 w 1797"/>
                <a:gd name="T1" fmla="*/ 3160 h 3160"/>
                <a:gd name="T2" fmla="*/ 1797 w 1797"/>
                <a:gd name="T3" fmla="*/ 0 h 3160"/>
                <a:gd name="T4" fmla="*/ 1069 w 1797"/>
                <a:gd name="T5" fmla="*/ 0 h 3160"/>
                <a:gd name="T6" fmla="*/ 0 w 1797"/>
                <a:gd name="T7" fmla="*/ 3160 h 3160"/>
                <a:gd name="T8" fmla="*/ 729 w 1797"/>
                <a:gd name="T9" fmla="*/ 3160 h 3160"/>
              </a:gdLst>
              <a:ahLst/>
              <a:cxnLst>
                <a:cxn ang="0">
                  <a:pos x="T0" y="T1"/>
                </a:cxn>
                <a:cxn ang="0">
                  <a:pos x="T2" y="T3"/>
                </a:cxn>
                <a:cxn ang="0">
                  <a:pos x="T4" y="T5"/>
                </a:cxn>
                <a:cxn ang="0">
                  <a:pos x="T6" y="T7"/>
                </a:cxn>
                <a:cxn ang="0">
                  <a:pos x="T8" y="T9"/>
                </a:cxn>
              </a:cxnLst>
              <a:rect l="0" t="0" r="r" b="b"/>
              <a:pathLst>
                <a:path w="1797" h="3160">
                  <a:moveTo>
                    <a:pt x="729" y="3160"/>
                  </a:moveTo>
                  <a:lnTo>
                    <a:pt x="1797" y="0"/>
                  </a:lnTo>
                  <a:lnTo>
                    <a:pt x="1069" y="0"/>
                  </a:lnTo>
                  <a:lnTo>
                    <a:pt x="0" y="3160"/>
                  </a:lnTo>
                  <a:lnTo>
                    <a:pt x="729" y="3160"/>
                  </a:lnTo>
                  <a:close/>
                </a:path>
              </a:pathLst>
            </a:custGeom>
            <a:gradFill flip="none" rotWithShape="1">
              <a:gsLst>
                <a:gs pos="0">
                  <a:srgbClr val="6F878C"/>
                </a:gs>
                <a:gs pos="100000">
                  <a:srgbClr val="19627F"/>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p:cNvSpPr>
            <p:nvPr/>
          </p:nvSpPr>
          <p:spPr bwMode="auto">
            <a:xfrm>
              <a:off x="903" y="3983"/>
              <a:ext cx="1601" cy="1831"/>
            </a:xfrm>
            <a:custGeom>
              <a:avLst/>
              <a:gdLst>
                <a:gd name="T0" fmla="*/ 728 w 1601"/>
                <a:gd name="T1" fmla="*/ 0 h 1831"/>
                <a:gd name="T2" fmla="*/ 1601 w 1601"/>
                <a:gd name="T3" fmla="*/ 1831 h 1831"/>
                <a:gd name="T4" fmla="*/ 872 w 1601"/>
                <a:gd name="T5" fmla="*/ 1831 h 1831"/>
                <a:gd name="T6" fmla="*/ 0 w 1601"/>
                <a:gd name="T7" fmla="*/ 0 h 1831"/>
                <a:gd name="T8" fmla="*/ 728 w 1601"/>
                <a:gd name="T9" fmla="*/ 0 h 1831"/>
              </a:gdLst>
              <a:ahLst/>
              <a:cxnLst>
                <a:cxn ang="0">
                  <a:pos x="T0" y="T1"/>
                </a:cxn>
                <a:cxn ang="0">
                  <a:pos x="T2" y="T3"/>
                </a:cxn>
                <a:cxn ang="0">
                  <a:pos x="T4" y="T5"/>
                </a:cxn>
                <a:cxn ang="0">
                  <a:pos x="T6" y="T7"/>
                </a:cxn>
                <a:cxn ang="0">
                  <a:pos x="T8" y="T9"/>
                </a:cxn>
              </a:cxnLst>
              <a:rect l="0" t="0" r="r" b="b"/>
              <a:pathLst>
                <a:path w="1601" h="1831">
                  <a:moveTo>
                    <a:pt x="728" y="0"/>
                  </a:moveTo>
                  <a:lnTo>
                    <a:pt x="1601" y="1831"/>
                  </a:lnTo>
                  <a:lnTo>
                    <a:pt x="872" y="1831"/>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p:cNvSpPr>
            <p:nvPr/>
          </p:nvSpPr>
          <p:spPr bwMode="auto">
            <a:xfrm>
              <a:off x="4" y="3983"/>
              <a:ext cx="1627" cy="2682"/>
            </a:xfrm>
            <a:custGeom>
              <a:avLst/>
              <a:gdLst>
                <a:gd name="T0" fmla="*/ 729 w 1627"/>
                <a:gd name="T1" fmla="*/ 2682 h 2682"/>
                <a:gd name="T2" fmla="*/ 1627 w 1627"/>
                <a:gd name="T3" fmla="*/ 0 h 2682"/>
                <a:gd name="T4" fmla="*/ 899 w 1627"/>
                <a:gd name="T5" fmla="*/ 0 h 2682"/>
                <a:gd name="T6" fmla="*/ 0 w 1627"/>
                <a:gd name="T7" fmla="*/ 2682 h 2682"/>
                <a:gd name="T8" fmla="*/ 729 w 1627"/>
                <a:gd name="T9" fmla="*/ 2682 h 2682"/>
              </a:gdLst>
              <a:ahLst/>
              <a:cxnLst>
                <a:cxn ang="0">
                  <a:pos x="T0" y="T1"/>
                </a:cxn>
                <a:cxn ang="0">
                  <a:pos x="T2" y="T3"/>
                </a:cxn>
                <a:cxn ang="0">
                  <a:pos x="T4" y="T5"/>
                </a:cxn>
                <a:cxn ang="0">
                  <a:pos x="T6" y="T7"/>
                </a:cxn>
                <a:cxn ang="0">
                  <a:pos x="T8" y="T9"/>
                </a:cxn>
              </a:cxnLst>
              <a:rect l="0" t="0" r="r" b="b"/>
              <a:pathLst>
                <a:path w="1627" h="2682">
                  <a:moveTo>
                    <a:pt x="729" y="2682"/>
                  </a:moveTo>
                  <a:lnTo>
                    <a:pt x="1627" y="0"/>
                  </a:lnTo>
                  <a:lnTo>
                    <a:pt x="899" y="0"/>
                  </a:lnTo>
                  <a:lnTo>
                    <a:pt x="0" y="2682"/>
                  </a:lnTo>
                  <a:lnTo>
                    <a:pt x="729" y="2682"/>
                  </a:lnTo>
                  <a:close/>
                </a:path>
              </a:pathLst>
            </a:custGeom>
            <a:gradFill flip="none" rotWithShape="1">
              <a:gsLst>
                <a:gs pos="0">
                  <a:srgbClr val="6F878C"/>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8253284" y="2668724"/>
            <a:ext cx="360363" cy="361950"/>
            <a:chOff x="9161463" y="1803400"/>
            <a:chExt cx="360363" cy="361950"/>
          </a:xfrm>
          <a:solidFill>
            <a:srgbClr val="19627F"/>
          </a:solidFill>
        </p:grpSpPr>
        <p:sp>
          <p:nvSpPr>
            <p:cNvPr id="28" name="Freeform 101"/>
            <p:cNvSpPr>
              <a:spLocks/>
            </p:cNvSpPr>
            <p:nvPr/>
          </p:nvSpPr>
          <p:spPr bwMode="auto">
            <a:xfrm>
              <a:off x="9161463" y="1965325"/>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102"/>
            <p:cNvSpPr>
              <a:spLocks/>
            </p:cNvSpPr>
            <p:nvPr/>
          </p:nvSpPr>
          <p:spPr bwMode="auto">
            <a:xfrm>
              <a:off x="9161463" y="1897063"/>
              <a:ext cx="300038"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103"/>
            <p:cNvSpPr>
              <a:spLocks/>
            </p:cNvSpPr>
            <p:nvPr/>
          </p:nvSpPr>
          <p:spPr bwMode="auto">
            <a:xfrm>
              <a:off x="9161463" y="1803400"/>
              <a:ext cx="300038"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104"/>
            <p:cNvSpPr>
              <a:spLocks/>
            </p:cNvSpPr>
            <p:nvPr/>
          </p:nvSpPr>
          <p:spPr bwMode="auto">
            <a:xfrm>
              <a:off x="9161463"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105"/>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3" name="Group 32"/>
          <p:cNvGrpSpPr/>
          <p:nvPr/>
        </p:nvGrpSpPr>
        <p:grpSpPr>
          <a:xfrm>
            <a:off x="7018280" y="3625885"/>
            <a:ext cx="360363" cy="301626"/>
            <a:chOff x="2670175" y="2916238"/>
            <a:chExt cx="360363" cy="301626"/>
          </a:xfrm>
          <a:solidFill>
            <a:srgbClr val="6F878C"/>
          </a:solidFill>
        </p:grpSpPr>
        <p:sp>
          <p:nvSpPr>
            <p:cNvPr id="34" name="Freeform 33"/>
            <p:cNvSpPr>
              <a:spLocks/>
            </p:cNvSpPr>
            <p:nvPr/>
          </p:nvSpPr>
          <p:spPr bwMode="auto">
            <a:xfrm>
              <a:off x="2970213" y="3067051"/>
              <a:ext cx="60325" cy="136525"/>
            </a:xfrm>
            <a:custGeom>
              <a:avLst/>
              <a:gdLst>
                <a:gd name="T0" fmla="*/ 14 w 16"/>
                <a:gd name="T1" fmla="*/ 0 h 36"/>
                <a:gd name="T2" fmla="*/ 2 w 16"/>
                <a:gd name="T3" fmla="*/ 0 h 36"/>
                <a:gd name="T4" fmla="*/ 0 w 16"/>
                <a:gd name="T5" fmla="*/ 2 h 36"/>
                <a:gd name="T6" fmla="*/ 0 w 16"/>
                <a:gd name="T7" fmla="*/ 34 h 36"/>
                <a:gd name="T8" fmla="*/ 2 w 16"/>
                <a:gd name="T9" fmla="*/ 36 h 36"/>
                <a:gd name="T10" fmla="*/ 14 w 16"/>
                <a:gd name="T11" fmla="*/ 36 h 36"/>
                <a:gd name="T12" fmla="*/ 16 w 16"/>
                <a:gd name="T13" fmla="*/ 34 h 36"/>
                <a:gd name="T14" fmla="*/ 16 w 16"/>
                <a:gd name="T15" fmla="*/ 2 h 36"/>
                <a:gd name="T16" fmla="*/ 14 w 1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6">
                  <a:moveTo>
                    <a:pt x="14" y="0"/>
                  </a:moveTo>
                  <a:cubicBezTo>
                    <a:pt x="2" y="0"/>
                    <a:pt x="2" y="0"/>
                    <a:pt x="2" y="0"/>
                  </a:cubicBezTo>
                  <a:cubicBezTo>
                    <a:pt x="1" y="0"/>
                    <a:pt x="0" y="1"/>
                    <a:pt x="0" y="2"/>
                  </a:cubicBezTo>
                  <a:cubicBezTo>
                    <a:pt x="0" y="34"/>
                    <a:pt x="0" y="34"/>
                    <a:pt x="0" y="34"/>
                  </a:cubicBezTo>
                  <a:cubicBezTo>
                    <a:pt x="0" y="35"/>
                    <a:pt x="1" y="36"/>
                    <a:pt x="2" y="36"/>
                  </a:cubicBezTo>
                  <a:cubicBezTo>
                    <a:pt x="14" y="36"/>
                    <a:pt x="14" y="36"/>
                    <a:pt x="14" y="36"/>
                  </a:cubicBezTo>
                  <a:cubicBezTo>
                    <a:pt x="15" y="36"/>
                    <a:pt x="16" y="35"/>
                    <a:pt x="16" y="34"/>
                  </a:cubicBezTo>
                  <a:cubicBezTo>
                    <a:pt x="16" y="2"/>
                    <a:pt x="16" y="2"/>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4"/>
            <p:cNvSpPr>
              <a:spLocks/>
            </p:cNvSpPr>
            <p:nvPr/>
          </p:nvSpPr>
          <p:spPr bwMode="auto">
            <a:xfrm>
              <a:off x="2714625" y="2916238"/>
              <a:ext cx="225425" cy="196850"/>
            </a:xfrm>
            <a:custGeom>
              <a:avLst/>
              <a:gdLst>
                <a:gd name="T0" fmla="*/ 58 w 60"/>
                <a:gd name="T1" fmla="*/ 0 h 52"/>
                <a:gd name="T2" fmla="*/ 42 w 60"/>
                <a:gd name="T3" fmla="*/ 0 h 52"/>
                <a:gd name="T4" fmla="*/ 42 w 60"/>
                <a:gd name="T5" fmla="*/ 34 h 52"/>
                <a:gd name="T6" fmla="*/ 30 w 60"/>
                <a:gd name="T7" fmla="*/ 24 h 52"/>
                <a:gd name="T8" fmla="*/ 18 w 60"/>
                <a:gd name="T9" fmla="*/ 34 h 52"/>
                <a:gd name="T10" fmla="*/ 18 w 60"/>
                <a:gd name="T11" fmla="*/ 0 h 52"/>
                <a:gd name="T12" fmla="*/ 2 w 60"/>
                <a:gd name="T13" fmla="*/ 0 h 52"/>
                <a:gd name="T14" fmla="*/ 0 w 60"/>
                <a:gd name="T15" fmla="*/ 2 h 52"/>
                <a:gd name="T16" fmla="*/ 0 w 60"/>
                <a:gd name="T17" fmla="*/ 48 h 52"/>
                <a:gd name="T18" fmla="*/ 4 w 60"/>
                <a:gd name="T19" fmla="*/ 48 h 52"/>
                <a:gd name="T20" fmla="*/ 15 w 60"/>
                <a:gd name="T21" fmla="*/ 52 h 52"/>
                <a:gd name="T22" fmla="*/ 22 w 60"/>
                <a:gd name="T23" fmla="*/ 48 h 52"/>
                <a:gd name="T24" fmla="*/ 35 w 60"/>
                <a:gd name="T25" fmla="*/ 48 h 52"/>
                <a:gd name="T26" fmla="*/ 36 w 60"/>
                <a:gd name="T27" fmla="*/ 47 h 52"/>
                <a:gd name="T28" fmla="*/ 54 w 60"/>
                <a:gd name="T29" fmla="*/ 40 h 52"/>
                <a:gd name="T30" fmla="*/ 60 w 60"/>
                <a:gd name="T31" fmla="*/ 40 h 52"/>
                <a:gd name="T32" fmla="*/ 60 w 60"/>
                <a:gd name="T33" fmla="*/ 2 h 52"/>
                <a:gd name="T34" fmla="*/ 58 w 60"/>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52">
                  <a:moveTo>
                    <a:pt x="58" y="0"/>
                  </a:moveTo>
                  <a:cubicBezTo>
                    <a:pt x="42" y="0"/>
                    <a:pt x="42" y="0"/>
                    <a:pt x="42" y="0"/>
                  </a:cubicBezTo>
                  <a:cubicBezTo>
                    <a:pt x="42" y="34"/>
                    <a:pt x="42" y="34"/>
                    <a:pt x="42" y="34"/>
                  </a:cubicBezTo>
                  <a:cubicBezTo>
                    <a:pt x="30" y="24"/>
                    <a:pt x="30" y="24"/>
                    <a:pt x="30" y="24"/>
                  </a:cubicBezTo>
                  <a:cubicBezTo>
                    <a:pt x="18" y="34"/>
                    <a:pt x="18" y="34"/>
                    <a:pt x="18" y="34"/>
                  </a:cubicBezTo>
                  <a:cubicBezTo>
                    <a:pt x="18" y="0"/>
                    <a:pt x="18" y="0"/>
                    <a:pt x="18" y="0"/>
                  </a:cubicBezTo>
                  <a:cubicBezTo>
                    <a:pt x="2" y="0"/>
                    <a:pt x="2" y="0"/>
                    <a:pt x="2" y="0"/>
                  </a:cubicBezTo>
                  <a:cubicBezTo>
                    <a:pt x="1" y="0"/>
                    <a:pt x="0" y="1"/>
                    <a:pt x="0" y="2"/>
                  </a:cubicBezTo>
                  <a:cubicBezTo>
                    <a:pt x="0" y="48"/>
                    <a:pt x="0" y="48"/>
                    <a:pt x="0" y="48"/>
                  </a:cubicBezTo>
                  <a:cubicBezTo>
                    <a:pt x="1" y="48"/>
                    <a:pt x="2" y="48"/>
                    <a:pt x="4" y="48"/>
                  </a:cubicBezTo>
                  <a:cubicBezTo>
                    <a:pt x="15" y="52"/>
                    <a:pt x="15" y="52"/>
                    <a:pt x="15" y="52"/>
                  </a:cubicBezTo>
                  <a:cubicBezTo>
                    <a:pt x="16" y="50"/>
                    <a:pt x="19" y="48"/>
                    <a:pt x="22" y="48"/>
                  </a:cubicBezTo>
                  <a:cubicBezTo>
                    <a:pt x="35" y="48"/>
                    <a:pt x="35" y="48"/>
                    <a:pt x="35" y="48"/>
                  </a:cubicBezTo>
                  <a:cubicBezTo>
                    <a:pt x="35" y="48"/>
                    <a:pt x="35" y="48"/>
                    <a:pt x="36" y="47"/>
                  </a:cubicBezTo>
                  <a:cubicBezTo>
                    <a:pt x="39" y="45"/>
                    <a:pt x="46" y="40"/>
                    <a:pt x="54" y="40"/>
                  </a:cubicBezTo>
                  <a:cubicBezTo>
                    <a:pt x="60" y="40"/>
                    <a:pt x="60" y="40"/>
                    <a:pt x="60" y="40"/>
                  </a:cubicBezTo>
                  <a:cubicBezTo>
                    <a:pt x="60" y="2"/>
                    <a:pt x="60" y="2"/>
                    <a:pt x="60" y="2"/>
                  </a:cubicBezTo>
                  <a:cubicBezTo>
                    <a:pt x="60" y="1"/>
                    <a:pt x="5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5"/>
            <p:cNvSpPr>
              <a:spLocks/>
            </p:cNvSpPr>
            <p:nvPr/>
          </p:nvSpPr>
          <p:spPr bwMode="auto">
            <a:xfrm>
              <a:off x="2670175" y="3082926"/>
              <a:ext cx="285750" cy="134938"/>
            </a:xfrm>
            <a:custGeom>
              <a:avLst/>
              <a:gdLst>
                <a:gd name="T0" fmla="*/ 76 w 76"/>
                <a:gd name="T1" fmla="*/ 0 h 36"/>
                <a:gd name="T2" fmla="*/ 66 w 76"/>
                <a:gd name="T3" fmla="*/ 0 h 36"/>
                <a:gd name="T4" fmla="*/ 50 w 76"/>
                <a:gd name="T5" fmla="*/ 6 h 36"/>
                <a:gd name="T6" fmla="*/ 48 w 76"/>
                <a:gd name="T7" fmla="*/ 8 h 36"/>
                <a:gd name="T8" fmla="*/ 46 w 76"/>
                <a:gd name="T9" fmla="*/ 8 h 36"/>
                <a:gd name="T10" fmla="*/ 34 w 76"/>
                <a:gd name="T11" fmla="*/ 8 h 36"/>
                <a:gd name="T12" fmla="*/ 32 w 76"/>
                <a:gd name="T13" fmla="*/ 8 h 36"/>
                <a:gd name="T14" fmla="*/ 32 w 76"/>
                <a:gd name="T15" fmla="*/ 8 h 36"/>
                <a:gd name="T16" fmla="*/ 31 w 76"/>
                <a:gd name="T17" fmla="*/ 9 h 36"/>
                <a:gd name="T18" fmla="*/ 30 w 76"/>
                <a:gd name="T19" fmla="*/ 12 h 36"/>
                <a:gd name="T20" fmla="*/ 34 w 76"/>
                <a:gd name="T21" fmla="*/ 16 h 36"/>
                <a:gd name="T22" fmla="*/ 56 w 76"/>
                <a:gd name="T23" fmla="*/ 16 h 36"/>
                <a:gd name="T24" fmla="*/ 58 w 76"/>
                <a:gd name="T25" fmla="*/ 18 h 36"/>
                <a:gd name="T26" fmla="*/ 56 w 76"/>
                <a:gd name="T27" fmla="*/ 20 h 36"/>
                <a:gd name="T28" fmla="*/ 34 w 76"/>
                <a:gd name="T29" fmla="*/ 20 h 36"/>
                <a:gd name="T30" fmla="*/ 26 w 76"/>
                <a:gd name="T31" fmla="*/ 12 h 36"/>
                <a:gd name="T32" fmla="*/ 26 w 76"/>
                <a:gd name="T33" fmla="*/ 12 h 36"/>
                <a:gd name="T34" fmla="*/ 15 w 76"/>
                <a:gd name="T35" fmla="*/ 8 h 36"/>
                <a:gd name="T36" fmla="*/ 1 w 76"/>
                <a:gd name="T37" fmla="*/ 13 h 36"/>
                <a:gd name="T38" fmla="*/ 0 w 76"/>
                <a:gd name="T39" fmla="*/ 15 h 36"/>
                <a:gd name="T40" fmla="*/ 1 w 76"/>
                <a:gd name="T41" fmla="*/ 16 h 36"/>
                <a:gd name="T42" fmla="*/ 21 w 76"/>
                <a:gd name="T43" fmla="*/ 26 h 36"/>
                <a:gd name="T44" fmla="*/ 45 w 76"/>
                <a:gd name="T45" fmla="*/ 36 h 36"/>
                <a:gd name="T46" fmla="*/ 67 w 76"/>
                <a:gd name="T47" fmla="*/ 30 h 36"/>
                <a:gd name="T48" fmla="*/ 76 w 76"/>
                <a:gd name="T49" fmla="*/ 27 h 36"/>
                <a:gd name="T50" fmla="*/ 76 w 76"/>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36">
                  <a:moveTo>
                    <a:pt x="76" y="0"/>
                  </a:moveTo>
                  <a:cubicBezTo>
                    <a:pt x="66" y="0"/>
                    <a:pt x="66" y="0"/>
                    <a:pt x="66" y="0"/>
                  </a:cubicBezTo>
                  <a:cubicBezTo>
                    <a:pt x="59" y="0"/>
                    <a:pt x="53" y="4"/>
                    <a:pt x="50" y="6"/>
                  </a:cubicBezTo>
                  <a:cubicBezTo>
                    <a:pt x="49" y="7"/>
                    <a:pt x="48" y="8"/>
                    <a:pt x="48" y="8"/>
                  </a:cubicBezTo>
                  <a:cubicBezTo>
                    <a:pt x="46" y="8"/>
                    <a:pt x="46" y="8"/>
                    <a:pt x="46" y="8"/>
                  </a:cubicBezTo>
                  <a:cubicBezTo>
                    <a:pt x="34" y="8"/>
                    <a:pt x="34" y="8"/>
                    <a:pt x="34" y="8"/>
                  </a:cubicBezTo>
                  <a:cubicBezTo>
                    <a:pt x="33" y="8"/>
                    <a:pt x="33" y="8"/>
                    <a:pt x="32" y="8"/>
                  </a:cubicBezTo>
                  <a:cubicBezTo>
                    <a:pt x="32" y="8"/>
                    <a:pt x="32" y="8"/>
                    <a:pt x="32" y="8"/>
                  </a:cubicBezTo>
                  <a:cubicBezTo>
                    <a:pt x="32" y="9"/>
                    <a:pt x="31" y="9"/>
                    <a:pt x="31" y="9"/>
                  </a:cubicBezTo>
                  <a:cubicBezTo>
                    <a:pt x="30" y="10"/>
                    <a:pt x="30" y="11"/>
                    <a:pt x="30" y="12"/>
                  </a:cubicBezTo>
                  <a:cubicBezTo>
                    <a:pt x="30" y="14"/>
                    <a:pt x="31" y="16"/>
                    <a:pt x="34" y="16"/>
                  </a:cubicBezTo>
                  <a:cubicBezTo>
                    <a:pt x="56" y="16"/>
                    <a:pt x="56" y="16"/>
                    <a:pt x="56" y="16"/>
                  </a:cubicBezTo>
                  <a:cubicBezTo>
                    <a:pt x="57" y="16"/>
                    <a:pt x="58" y="17"/>
                    <a:pt x="58" y="18"/>
                  </a:cubicBezTo>
                  <a:cubicBezTo>
                    <a:pt x="58" y="19"/>
                    <a:pt x="57" y="20"/>
                    <a:pt x="56" y="20"/>
                  </a:cubicBezTo>
                  <a:cubicBezTo>
                    <a:pt x="34" y="20"/>
                    <a:pt x="34" y="20"/>
                    <a:pt x="34" y="20"/>
                  </a:cubicBezTo>
                  <a:cubicBezTo>
                    <a:pt x="29" y="20"/>
                    <a:pt x="26" y="16"/>
                    <a:pt x="26" y="12"/>
                  </a:cubicBezTo>
                  <a:cubicBezTo>
                    <a:pt x="26" y="12"/>
                    <a:pt x="26" y="12"/>
                    <a:pt x="26" y="12"/>
                  </a:cubicBezTo>
                  <a:cubicBezTo>
                    <a:pt x="15" y="8"/>
                    <a:pt x="15" y="8"/>
                    <a:pt x="15" y="8"/>
                  </a:cubicBezTo>
                  <a:cubicBezTo>
                    <a:pt x="9" y="7"/>
                    <a:pt x="5" y="8"/>
                    <a:pt x="1" y="13"/>
                  </a:cubicBezTo>
                  <a:cubicBezTo>
                    <a:pt x="0" y="13"/>
                    <a:pt x="0" y="14"/>
                    <a:pt x="0" y="15"/>
                  </a:cubicBezTo>
                  <a:cubicBezTo>
                    <a:pt x="0" y="15"/>
                    <a:pt x="1" y="16"/>
                    <a:pt x="1" y="16"/>
                  </a:cubicBezTo>
                  <a:cubicBezTo>
                    <a:pt x="9" y="20"/>
                    <a:pt x="16" y="24"/>
                    <a:pt x="21" y="26"/>
                  </a:cubicBezTo>
                  <a:cubicBezTo>
                    <a:pt x="33" y="33"/>
                    <a:pt x="39" y="36"/>
                    <a:pt x="45" y="36"/>
                  </a:cubicBezTo>
                  <a:cubicBezTo>
                    <a:pt x="51" y="36"/>
                    <a:pt x="56" y="34"/>
                    <a:pt x="67" y="30"/>
                  </a:cubicBezTo>
                  <a:cubicBezTo>
                    <a:pt x="70" y="29"/>
                    <a:pt x="73" y="28"/>
                    <a:pt x="76" y="27"/>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7" name="Group 36"/>
          <p:cNvGrpSpPr/>
          <p:nvPr/>
        </p:nvGrpSpPr>
        <p:grpSpPr>
          <a:xfrm>
            <a:off x="9469019" y="1781617"/>
            <a:ext cx="436166" cy="374950"/>
            <a:chOff x="5554663" y="2179638"/>
            <a:chExt cx="361950" cy="311151"/>
          </a:xfrm>
          <a:solidFill>
            <a:srgbClr val="0C344C"/>
          </a:solidFill>
        </p:grpSpPr>
        <p:sp>
          <p:nvSpPr>
            <p:cNvPr id="38" name="Freeform 37"/>
            <p:cNvSpPr>
              <a:spLocks/>
            </p:cNvSpPr>
            <p:nvPr/>
          </p:nvSpPr>
          <p:spPr bwMode="auto">
            <a:xfrm>
              <a:off x="5630863" y="2298701"/>
              <a:ext cx="165100" cy="174625"/>
            </a:xfrm>
            <a:custGeom>
              <a:avLst/>
              <a:gdLst>
                <a:gd name="T0" fmla="*/ 42 w 44"/>
                <a:gd name="T1" fmla="*/ 0 h 46"/>
                <a:gd name="T2" fmla="*/ 21 w 44"/>
                <a:gd name="T3" fmla="*/ 0 h 46"/>
                <a:gd name="T4" fmla="*/ 0 w 44"/>
                <a:gd name="T5" fmla="*/ 12 h 46"/>
                <a:gd name="T6" fmla="*/ 0 w 44"/>
                <a:gd name="T7" fmla="*/ 12 h 46"/>
                <a:gd name="T8" fmla="*/ 0 w 44"/>
                <a:gd name="T9" fmla="*/ 44 h 46"/>
                <a:gd name="T10" fmla="*/ 1 w 44"/>
                <a:gd name="T11" fmla="*/ 45 h 46"/>
                <a:gd name="T12" fmla="*/ 2 w 44"/>
                <a:gd name="T13" fmla="*/ 46 h 46"/>
                <a:gd name="T14" fmla="*/ 9 w 44"/>
                <a:gd name="T15" fmla="*/ 46 h 46"/>
                <a:gd name="T16" fmla="*/ 9 w 44"/>
                <a:gd name="T17" fmla="*/ 44 h 46"/>
                <a:gd name="T18" fmla="*/ 18 w 44"/>
                <a:gd name="T19" fmla="*/ 35 h 46"/>
                <a:gd name="T20" fmla="*/ 27 w 44"/>
                <a:gd name="T21" fmla="*/ 44 h 46"/>
                <a:gd name="T22" fmla="*/ 27 w 44"/>
                <a:gd name="T23" fmla="*/ 46 h 46"/>
                <a:gd name="T24" fmla="*/ 42 w 44"/>
                <a:gd name="T25" fmla="*/ 46 h 46"/>
                <a:gd name="T26" fmla="*/ 44 w 44"/>
                <a:gd name="T27" fmla="*/ 44 h 46"/>
                <a:gd name="T28" fmla="*/ 44 w 44"/>
                <a:gd name="T29" fmla="*/ 2 h 46"/>
                <a:gd name="T30" fmla="*/ 42 w 44"/>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6">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Oval 38"/>
            <p:cNvSpPr>
              <a:spLocks noChangeArrowheads="1"/>
            </p:cNvSpPr>
            <p:nvPr/>
          </p:nvSpPr>
          <p:spPr bwMode="auto">
            <a:xfrm>
              <a:off x="5821363"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Oval 39"/>
            <p:cNvSpPr>
              <a:spLocks noChangeArrowheads="1"/>
            </p:cNvSpPr>
            <p:nvPr/>
          </p:nvSpPr>
          <p:spPr bwMode="auto">
            <a:xfrm>
              <a:off x="5672138"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40"/>
            <p:cNvSpPr>
              <a:spLocks noEditPoints="1"/>
            </p:cNvSpPr>
            <p:nvPr/>
          </p:nvSpPr>
          <p:spPr bwMode="auto">
            <a:xfrm>
              <a:off x="5554663" y="2179638"/>
              <a:ext cx="150813" cy="149225"/>
            </a:xfrm>
            <a:custGeom>
              <a:avLst/>
              <a:gdLst>
                <a:gd name="T0" fmla="*/ 20 w 40"/>
                <a:gd name="T1" fmla="*/ 40 h 40"/>
                <a:gd name="T2" fmla="*/ 40 w 40"/>
                <a:gd name="T3" fmla="*/ 20 h 40"/>
                <a:gd name="T4" fmla="*/ 20 w 40"/>
                <a:gd name="T5" fmla="*/ 0 h 40"/>
                <a:gd name="T6" fmla="*/ 0 w 40"/>
                <a:gd name="T7" fmla="*/ 20 h 40"/>
                <a:gd name="T8" fmla="*/ 20 w 40"/>
                <a:gd name="T9" fmla="*/ 40 h 40"/>
                <a:gd name="T10" fmla="*/ 16 w 40"/>
                <a:gd name="T11" fmla="*/ 10 h 40"/>
                <a:gd name="T12" fmla="*/ 18 w 40"/>
                <a:gd name="T13" fmla="*/ 8 h 40"/>
                <a:gd name="T14" fmla="*/ 20 w 40"/>
                <a:gd name="T15" fmla="*/ 10 h 40"/>
                <a:gd name="T16" fmla="*/ 20 w 40"/>
                <a:gd name="T17" fmla="*/ 20 h 40"/>
                <a:gd name="T18" fmla="*/ 26 w 40"/>
                <a:gd name="T19" fmla="*/ 20 h 40"/>
                <a:gd name="T20" fmla="*/ 28 w 40"/>
                <a:gd name="T21" fmla="*/ 22 h 40"/>
                <a:gd name="T22" fmla="*/ 26 w 40"/>
                <a:gd name="T23" fmla="*/ 24 h 40"/>
                <a:gd name="T24" fmla="*/ 18 w 40"/>
                <a:gd name="T25" fmla="*/ 24 h 40"/>
                <a:gd name="T26" fmla="*/ 16 w 40"/>
                <a:gd name="T27" fmla="*/ 22 h 40"/>
                <a:gd name="T28" fmla="*/ 16 w 40"/>
                <a:gd name="T29"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41"/>
            <p:cNvSpPr>
              <a:spLocks/>
            </p:cNvSpPr>
            <p:nvPr/>
          </p:nvSpPr>
          <p:spPr bwMode="auto">
            <a:xfrm>
              <a:off x="5554663" y="2371726"/>
              <a:ext cx="60325" cy="14288"/>
            </a:xfrm>
            <a:custGeom>
              <a:avLst/>
              <a:gdLst>
                <a:gd name="T0" fmla="*/ 14 w 16"/>
                <a:gd name="T1" fmla="*/ 0 h 4"/>
                <a:gd name="T2" fmla="*/ 2 w 16"/>
                <a:gd name="T3" fmla="*/ 0 h 4"/>
                <a:gd name="T4" fmla="*/ 2 w 16"/>
                <a:gd name="T5" fmla="*/ 0 h 4"/>
                <a:gd name="T6" fmla="*/ 0 w 16"/>
                <a:gd name="T7" fmla="*/ 2 h 4"/>
                <a:gd name="T8" fmla="*/ 2 w 16"/>
                <a:gd name="T9" fmla="*/ 4 h 4"/>
                <a:gd name="T10" fmla="*/ 14 w 16"/>
                <a:gd name="T11" fmla="*/ 4 h 4"/>
                <a:gd name="T12" fmla="*/ 14 w 16"/>
                <a:gd name="T13" fmla="*/ 4 h 4"/>
                <a:gd name="T14" fmla="*/ 16 w 16"/>
                <a:gd name="T15" fmla="*/ 2 h 4"/>
                <a:gd name="T16" fmla="*/ 14 w 1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42"/>
            <p:cNvSpPr>
              <a:spLocks/>
            </p:cNvSpPr>
            <p:nvPr/>
          </p:nvSpPr>
          <p:spPr bwMode="auto">
            <a:xfrm>
              <a:off x="5578475" y="2401888"/>
              <a:ext cx="36513" cy="14288"/>
            </a:xfrm>
            <a:custGeom>
              <a:avLst/>
              <a:gdLst>
                <a:gd name="T0" fmla="*/ 8 w 10"/>
                <a:gd name="T1" fmla="*/ 0 h 4"/>
                <a:gd name="T2" fmla="*/ 2 w 10"/>
                <a:gd name="T3" fmla="*/ 0 h 4"/>
                <a:gd name="T4" fmla="*/ 0 w 10"/>
                <a:gd name="T5" fmla="*/ 2 h 4"/>
                <a:gd name="T6" fmla="*/ 2 w 10"/>
                <a:gd name="T7" fmla="*/ 4 h 4"/>
                <a:gd name="T8" fmla="*/ 8 w 10"/>
                <a:gd name="T9" fmla="*/ 4 h 4"/>
                <a:gd name="T10" fmla="*/ 10 w 10"/>
                <a:gd name="T11" fmla="*/ 2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43"/>
            <p:cNvSpPr>
              <a:spLocks/>
            </p:cNvSpPr>
            <p:nvPr/>
          </p:nvSpPr>
          <p:spPr bwMode="auto">
            <a:xfrm>
              <a:off x="5592763" y="24304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44"/>
            <p:cNvSpPr>
              <a:spLocks noEditPoints="1"/>
            </p:cNvSpPr>
            <p:nvPr/>
          </p:nvSpPr>
          <p:spPr bwMode="auto">
            <a:xfrm>
              <a:off x="5803900" y="2344738"/>
              <a:ext cx="112713" cy="128588"/>
            </a:xfrm>
            <a:custGeom>
              <a:avLst/>
              <a:gdLst>
                <a:gd name="T0" fmla="*/ 30 w 30"/>
                <a:gd name="T1" fmla="*/ 18 h 34"/>
                <a:gd name="T2" fmla="*/ 30 w 30"/>
                <a:gd name="T3" fmla="*/ 17 h 34"/>
                <a:gd name="T4" fmla="*/ 30 w 30"/>
                <a:gd name="T5" fmla="*/ 17 h 34"/>
                <a:gd name="T6" fmla="*/ 30 w 30"/>
                <a:gd name="T7" fmla="*/ 17 h 34"/>
                <a:gd name="T8" fmla="*/ 20 w 30"/>
                <a:gd name="T9" fmla="*/ 1 h 34"/>
                <a:gd name="T10" fmla="*/ 18 w 30"/>
                <a:gd name="T11" fmla="*/ 0 h 34"/>
                <a:gd name="T12" fmla="*/ 2 w 30"/>
                <a:gd name="T13" fmla="*/ 0 h 34"/>
                <a:gd name="T14" fmla="*/ 0 w 30"/>
                <a:gd name="T15" fmla="*/ 2 h 34"/>
                <a:gd name="T16" fmla="*/ 0 w 30"/>
                <a:gd name="T17" fmla="*/ 18 h 34"/>
                <a:gd name="T18" fmla="*/ 0 w 30"/>
                <a:gd name="T19" fmla="*/ 32 h 34"/>
                <a:gd name="T20" fmla="*/ 2 w 30"/>
                <a:gd name="T21" fmla="*/ 34 h 34"/>
                <a:gd name="T22" fmla="*/ 3 w 30"/>
                <a:gd name="T23" fmla="*/ 34 h 34"/>
                <a:gd name="T24" fmla="*/ 3 w 30"/>
                <a:gd name="T25" fmla="*/ 32 h 34"/>
                <a:gd name="T26" fmla="*/ 12 w 30"/>
                <a:gd name="T27" fmla="*/ 23 h 34"/>
                <a:gd name="T28" fmla="*/ 21 w 30"/>
                <a:gd name="T29" fmla="*/ 32 h 34"/>
                <a:gd name="T30" fmla="*/ 21 w 30"/>
                <a:gd name="T31" fmla="*/ 34 h 34"/>
                <a:gd name="T32" fmla="*/ 28 w 30"/>
                <a:gd name="T33" fmla="*/ 34 h 34"/>
                <a:gd name="T34" fmla="*/ 30 w 30"/>
                <a:gd name="T35" fmla="*/ 32 h 34"/>
                <a:gd name="T36" fmla="*/ 30 w 30"/>
                <a:gd name="T37" fmla="*/ 18 h 34"/>
                <a:gd name="T38" fmla="*/ 30 w 30"/>
                <a:gd name="T39" fmla="*/ 18 h 34"/>
                <a:gd name="T40" fmla="*/ 4 w 30"/>
                <a:gd name="T41" fmla="*/ 16 h 34"/>
                <a:gd name="T42" fmla="*/ 4 w 30"/>
                <a:gd name="T43" fmla="*/ 4 h 34"/>
                <a:gd name="T44" fmla="*/ 17 w 30"/>
                <a:gd name="T45" fmla="*/ 4 h 34"/>
                <a:gd name="T46" fmla="*/ 24 w 30"/>
                <a:gd name="T47" fmla="*/ 16 h 34"/>
                <a:gd name="T48" fmla="*/ 4 w 30"/>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4">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6" name="TextBox 25"/>
          <p:cNvSpPr txBox="1"/>
          <p:nvPr/>
        </p:nvSpPr>
        <p:spPr>
          <a:xfrm>
            <a:off x="7894962" y="5384264"/>
            <a:ext cx="513108"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rgbClr val="6F878C"/>
                </a:solidFill>
                <a:latin typeface="+mj-lt"/>
                <a:cs typeface="Calibri Light" panose="020F0302020204030204" pitchFamily="34" charset="0"/>
              </a:rPr>
              <a:t>01</a:t>
            </a:r>
          </a:p>
        </p:txBody>
      </p:sp>
      <p:sp>
        <p:nvSpPr>
          <p:cNvPr id="47" name="TextBox 25"/>
          <p:cNvSpPr txBox="1"/>
          <p:nvPr/>
        </p:nvSpPr>
        <p:spPr>
          <a:xfrm>
            <a:off x="9154408" y="4535017"/>
            <a:ext cx="513108"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rgbClr val="19627F"/>
                </a:solidFill>
                <a:latin typeface="+mj-lt"/>
                <a:cs typeface="Calibri Light" panose="020F0302020204030204" pitchFamily="34" charset="0"/>
              </a:rPr>
              <a:t>02</a:t>
            </a:r>
          </a:p>
        </p:txBody>
      </p:sp>
      <p:sp>
        <p:nvSpPr>
          <p:cNvPr id="48" name="TextBox 25"/>
          <p:cNvSpPr txBox="1"/>
          <p:nvPr/>
        </p:nvSpPr>
        <p:spPr>
          <a:xfrm>
            <a:off x="10399901" y="3667001"/>
            <a:ext cx="513108"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rgbClr val="0C344C"/>
                </a:solidFill>
                <a:latin typeface="+mj-lt"/>
                <a:cs typeface="Calibri Light" panose="020F0302020204030204" pitchFamily="34" charset="0"/>
              </a:rPr>
              <a:t>03</a:t>
            </a:r>
          </a:p>
        </p:txBody>
      </p:sp>
      <p:sp>
        <p:nvSpPr>
          <p:cNvPr id="49" name="Rectangle: Rounded Corners 74"/>
          <p:cNvSpPr/>
          <p:nvPr/>
        </p:nvSpPr>
        <p:spPr>
          <a:xfrm rot="18900000">
            <a:off x="1299700" y="3147558"/>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1"/>
          <p:cNvSpPr/>
          <p:nvPr/>
        </p:nvSpPr>
        <p:spPr>
          <a:xfrm rot="2700000">
            <a:off x="935790" y="3051703"/>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p:cNvGrpSpPr/>
          <p:nvPr/>
        </p:nvGrpSpPr>
        <p:grpSpPr>
          <a:xfrm>
            <a:off x="1896322" y="3037701"/>
            <a:ext cx="3503612" cy="607017"/>
            <a:chOff x="7748833" y="2577037"/>
            <a:chExt cx="3603380" cy="607017"/>
          </a:xfrm>
        </p:grpSpPr>
        <p:sp>
          <p:nvSpPr>
            <p:cNvPr id="70"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1"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19627F"/>
                  </a:solidFill>
                  <a:latin typeface="+mj-lt"/>
                  <a:cs typeface="Calibri Light" panose="020F0302020204030204" pitchFamily="34" charset="0"/>
                </a:rPr>
                <a:t>Step 2</a:t>
              </a:r>
            </a:p>
          </p:txBody>
        </p:sp>
      </p:grpSp>
      <p:grpSp>
        <p:nvGrpSpPr>
          <p:cNvPr id="75" name="Group 74"/>
          <p:cNvGrpSpPr/>
          <p:nvPr/>
        </p:nvGrpSpPr>
        <p:grpSpPr>
          <a:xfrm>
            <a:off x="1094383" y="3209763"/>
            <a:ext cx="242385" cy="243452"/>
            <a:chOff x="9161463" y="1803400"/>
            <a:chExt cx="360363" cy="361950"/>
          </a:xfrm>
          <a:solidFill>
            <a:schemeClr val="bg1"/>
          </a:solidFill>
        </p:grpSpPr>
        <p:sp>
          <p:nvSpPr>
            <p:cNvPr id="76" name="Freeform 101"/>
            <p:cNvSpPr>
              <a:spLocks/>
            </p:cNvSpPr>
            <p:nvPr/>
          </p:nvSpPr>
          <p:spPr bwMode="auto">
            <a:xfrm>
              <a:off x="9161463" y="1965325"/>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102"/>
            <p:cNvSpPr>
              <a:spLocks/>
            </p:cNvSpPr>
            <p:nvPr/>
          </p:nvSpPr>
          <p:spPr bwMode="auto">
            <a:xfrm>
              <a:off x="9161463" y="1897063"/>
              <a:ext cx="300038"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103"/>
            <p:cNvSpPr>
              <a:spLocks/>
            </p:cNvSpPr>
            <p:nvPr/>
          </p:nvSpPr>
          <p:spPr bwMode="auto">
            <a:xfrm>
              <a:off x="9161463" y="1803400"/>
              <a:ext cx="300038"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104"/>
            <p:cNvSpPr>
              <a:spLocks/>
            </p:cNvSpPr>
            <p:nvPr/>
          </p:nvSpPr>
          <p:spPr bwMode="auto">
            <a:xfrm>
              <a:off x="9161463"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105"/>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0" name="Rectangle: Rounded Corners 75"/>
          <p:cNvSpPr/>
          <p:nvPr/>
        </p:nvSpPr>
        <p:spPr>
          <a:xfrm rot="18900000">
            <a:off x="1299700" y="4123611"/>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2"/>
          <p:cNvSpPr/>
          <p:nvPr/>
        </p:nvSpPr>
        <p:spPr>
          <a:xfrm rot="2700000">
            <a:off x="935790" y="4027756"/>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p:cNvGrpSpPr/>
          <p:nvPr/>
        </p:nvGrpSpPr>
        <p:grpSpPr>
          <a:xfrm>
            <a:off x="1896322" y="4004034"/>
            <a:ext cx="3503612" cy="607017"/>
            <a:chOff x="7748833" y="2577037"/>
            <a:chExt cx="3603380" cy="607017"/>
          </a:xfrm>
        </p:grpSpPr>
        <p:sp>
          <p:nvSpPr>
            <p:cNvPr id="73"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4"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Step 3</a:t>
              </a:r>
            </a:p>
          </p:txBody>
        </p:sp>
      </p:grpSp>
      <p:sp>
        <p:nvSpPr>
          <p:cNvPr id="51" name="Rectangle: Rounded Corners 73"/>
          <p:cNvSpPr/>
          <p:nvPr/>
        </p:nvSpPr>
        <p:spPr>
          <a:xfrm rot="18900000">
            <a:off x="1299700" y="2190947"/>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0"/>
          <p:cNvSpPr/>
          <p:nvPr/>
        </p:nvSpPr>
        <p:spPr>
          <a:xfrm rot="2700000">
            <a:off x="935790" y="2095091"/>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p:cNvGrpSpPr/>
          <p:nvPr/>
        </p:nvGrpSpPr>
        <p:grpSpPr>
          <a:xfrm>
            <a:off x="1896322" y="2071369"/>
            <a:ext cx="3503612" cy="607017"/>
            <a:chOff x="7748833" y="2577037"/>
            <a:chExt cx="3603380" cy="607017"/>
          </a:xfrm>
        </p:grpSpPr>
        <p:sp>
          <p:nvSpPr>
            <p:cNvPr id="67"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68"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1</a:t>
              </a:r>
            </a:p>
          </p:txBody>
        </p:sp>
      </p:grpSp>
      <p:grpSp>
        <p:nvGrpSpPr>
          <p:cNvPr id="85" name="Group 84"/>
          <p:cNvGrpSpPr/>
          <p:nvPr/>
        </p:nvGrpSpPr>
        <p:grpSpPr>
          <a:xfrm>
            <a:off x="1068890" y="4181444"/>
            <a:ext cx="293371" cy="252196"/>
            <a:chOff x="5554663" y="2179638"/>
            <a:chExt cx="361950" cy="311151"/>
          </a:xfrm>
          <a:solidFill>
            <a:schemeClr val="bg1"/>
          </a:solidFill>
        </p:grpSpPr>
        <p:sp>
          <p:nvSpPr>
            <p:cNvPr id="86" name="Freeform 85"/>
            <p:cNvSpPr>
              <a:spLocks/>
            </p:cNvSpPr>
            <p:nvPr/>
          </p:nvSpPr>
          <p:spPr bwMode="auto">
            <a:xfrm>
              <a:off x="5630863" y="2298701"/>
              <a:ext cx="165100" cy="174625"/>
            </a:xfrm>
            <a:custGeom>
              <a:avLst/>
              <a:gdLst>
                <a:gd name="T0" fmla="*/ 42 w 44"/>
                <a:gd name="T1" fmla="*/ 0 h 46"/>
                <a:gd name="T2" fmla="*/ 21 w 44"/>
                <a:gd name="T3" fmla="*/ 0 h 46"/>
                <a:gd name="T4" fmla="*/ 0 w 44"/>
                <a:gd name="T5" fmla="*/ 12 h 46"/>
                <a:gd name="T6" fmla="*/ 0 w 44"/>
                <a:gd name="T7" fmla="*/ 12 h 46"/>
                <a:gd name="T8" fmla="*/ 0 w 44"/>
                <a:gd name="T9" fmla="*/ 44 h 46"/>
                <a:gd name="T10" fmla="*/ 1 w 44"/>
                <a:gd name="T11" fmla="*/ 45 h 46"/>
                <a:gd name="T12" fmla="*/ 2 w 44"/>
                <a:gd name="T13" fmla="*/ 46 h 46"/>
                <a:gd name="T14" fmla="*/ 9 w 44"/>
                <a:gd name="T15" fmla="*/ 46 h 46"/>
                <a:gd name="T16" fmla="*/ 9 w 44"/>
                <a:gd name="T17" fmla="*/ 44 h 46"/>
                <a:gd name="T18" fmla="*/ 18 w 44"/>
                <a:gd name="T19" fmla="*/ 35 h 46"/>
                <a:gd name="T20" fmla="*/ 27 w 44"/>
                <a:gd name="T21" fmla="*/ 44 h 46"/>
                <a:gd name="T22" fmla="*/ 27 w 44"/>
                <a:gd name="T23" fmla="*/ 46 h 46"/>
                <a:gd name="T24" fmla="*/ 42 w 44"/>
                <a:gd name="T25" fmla="*/ 46 h 46"/>
                <a:gd name="T26" fmla="*/ 44 w 44"/>
                <a:gd name="T27" fmla="*/ 44 h 46"/>
                <a:gd name="T28" fmla="*/ 44 w 44"/>
                <a:gd name="T29" fmla="*/ 2 h 46"/>
                <a:gd name="T30" fmla="*/ 42 w 44"/>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6">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Oval 86"/>
            <p:cNvSpPr>
              <a:spLocks noChangeArrowheads="1"/>
            </p:cNvSpPr>
            <p:nvPr/>
          </p:nvSpPr>
          <p:spPr bwMode="auto">
            <a:xfrm>
              <a:off x="5821363"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Oval 87"/>
            <p:cNvSpPr>
              <a:spLocks noChangeArrowheads="1"/>
            </p:cNvSpPr>
            <p:nvPr/>
          </p:nvSpPr>
          <p:spPr bwMode="auto">
            <a:xfrm>
              <a:off x="5672138"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8"/>
            <p:cNvSpPr>
              <a:spLocks noEditPoints="1"/>
            </p:cNvSpPr>
            <p:nvPr/>
          </p:nvSpPr>
          <p:spPr bwMode="auto">
            <a:xfrm>
              <a:off x="5554663" y="2179638"/>
              <a:ext cx="150813" cy="149225"/>
            </a:xfrm>
            <a:custGeom>
              <a:avLst/>
              <a:gdLst>
                <a:gd name="T0" fmla="*/ 20 w 40"/>
                <a:gd name="T1" fmla="*/ 40 h 40"/>
                <a:gd name="T2" fmla="*/ 40 w 40"/>
                <a:gd name="T3" fmla="*/ 20 h 40"/>
                <a:gd name="T4" fmla="*/ 20 w 40"/>
                <a:gd name="T5" fmla="*/ 0 h 40"/>
                <a:gd name="T6" fmla="*/ 0 w 40"/>
                <a:gd name="T7" fmla="*/ 20 h 40"/>
                <a:gd name="T8" fmla="*/ 20 w 40"/>
                <a:gd name="T9" fmla="*/ 40 h 40"/>
                <a:gd name="T10" fmla="*/ 16 w 40"/>
                <a:gd name="T11" fmla="*/ 10 h 40"/>
                <a:gd name="T12" fmla="*/ 18 w 40"/>
                <a:gd name="T13" fmla="*/ 8 h 40"/>
                <a:gd name="T14" fmla="*/ 20 w 40"/>
                <a:gd name="T15" fmla="*/ 10 h 40"/>
                <a:gd name="T16" fmla="*/ 20 w 40"/>
                <a:gd name="T17" fmla="*/ 20 h 40"/>
                <a:gd name="T18" fmla="*/ 26 w 40"/>
                <a:gd name="T19" fmla="*/ 20 h 40"/>
                <a:gd name="T20" fmla="*/ 28 w 40"/>
                <a:gd name="T21" fmla="*/ 22 h 40"/>
                <a:gd name="T22" fmla="*/ 26 w 40"/>
                <a:gd name="T23" fmla="*/ 24 h 40"/>
                <a:gd name="T24" fmla="*/ 18 w 40"/>
                <a:gd name="T25" fmla="*/ 24 h 40"/>
                <a:gd name="T26" fmla="*/ 16 w 40"/>
                <a:gd name="T27" fmla="*/ 22 h 40"/>
                <a:gd name="T28" fmla="*/ 16 w 40"/>
                <a:gd name="T29"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89"/>
            <p:cNvSpPr>
              <a:spLocks/>
            </p:cNvSpPr>
            <p:nvPr/>
          </p:nvSpPr>
          <p:spPr bwMode="auto">
            <a:xfrm>
              <a:off x="5554663" y="2371726"/>
              <a:ext cx="60325" cy="14288"/>
            </a:xfrm>
            <a:custGeom>
              <a:avLst/>
              <a:gdLst>
                <a:gd name="T0" fmla="*/ 14 w 16"/>
                <a:gd name="T1" fmla="*/ 0 h 4"/>
                <a:gd name="T2" fmla="*/ 2 w 16"/>
                <a:gd name="T3" fmla="*/ 0 h 4"/>
                <a:gd name="T4" fmla="*/ 2 w 16"/>
                <a:gd name="T5" fmla="*/ 0 h 4"/>
                <a:gd name="T6" fmla="*/ 0 w 16"/>
                <a:gd name="T7" fmla="*/ 2 h 4"/>
                <a:gd name="T8" fmla="*/ 2 w 16"/>
                <a:gd name="T9" fmla="*/ 4 h 4"/>
                <a:gd name="T10" fmla="*/ 14 w 16"/>
                <a:gd name="T11" fmla="*/ 4 h 4"/>
                <a:gd name="T12" fmla="*/ 14 w 16"/>
                <a:gd name="T13" fmla="*/ 4 h 4"/>
                <a:gd name="T14" fmla="*/ 16 w 16"/>
                <a:gd name="T15" fmla="*/ 2 h 4"/>
                <a:gd name="T16" fmla="*/ 14 w 1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90"/>
            <p:cNvSpPr>
              <a:spLocks/>
            </p:cNvSpPr>
            <p:nvPr/>
          </p:nvSpPr>
          <p:spPr bwMode="auto">
            <a:xfrm>
              <a:off x="5578475" y="2401888"/>
              <a:ext cx="36513" cy="14288"/>
            </a:xfrm>
            <a:custGeom>
              <a:avLst/>
              <a:gdLst>
                <a:gd name="T0" fmla="*/ 8 w 10"/>
                <a:gd name="T1" fmla="*/ 0 h 4"/>
                <a:gd name="T2" fmla="*/ 2 w 10"/>
                <a:gd name="T3" fmla="*/ 0 h 4"/>
                <a:gd name="T4" fmla="*/ 0 w 10"/>
                <a:gd name="T5" fmla="*/ 2 h 4"/>
                <a:gd name="T6" fmla="*/ 2 w 10"/>
                <a:gd name="T7" fmla="*/ 4 h 4"/>
                <a:gd name="T8" fmla="*/ 8 w 10"/>
                <a:gd name="T9" fmla="*/ 4 h 4"/>
                <a:gd name="T10" fmla="*/ 10 w 10"/>
                <a:gd name="T11" fmla="*/ 2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91"/>
            <p:cNvSpPr>
              <a:spLocks/>
            </p:cNvSpPr>
            <p:nvPr/>
          </p:nvSpPr>
          <p:spPr bwMode="auto">
            <a:xfrm>
              <a:off x="5592763" y="24304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92"/>
            <p:cNvSpPr>
              <a:spLocks noEditPoints="1"/>
            </p:cNvSpPr>
            <p:nvPr/>
          </p:nvSpPr>
          <p:spPr bwMode="auto">
            <a:xfrm>
              <a:off x="5803900" y="2344738"/>
              <a:ext cx="112713" cy="128588"/>
            </a:xfrm>
            <a:custGeom>
              <a:avLst/>
              <a:gdLst>
                <a:gd name="T0" fmla="*/ 30 w 30"/>
                <a:gd name="T1" fmla="*/ 18 h 34"/>
                <a:gd name="T2" fmla="*/ 30 w 30"/>
                <a:gd name="T3" fmla="*/ 17 h 34"/>
                <a:gd name="T4" fmla="*/ 30 w 30"/>
                <a:gd name="T5" fmla="*/ 17 h 34"/>
                <a:gd name="T6" fmla="*/ 30 w 30"/>
                <a:gd name="T7" fmla="*/ 17 h 34"/>
                <a:gd name="T8" fmla="*/ 20 w 30"/>
                <a:gd name="T9" fmla="*/ 1 h 34"/>
                <a:gd name="T10" fmla="*/ 18 w 30"/>
                <a:gd name="T11" fmla="*/ 0 h 34"/>
                <a:gd name="T12" fmla="*/ 2 w 30"/>
                <a:gd name="T13" fmla="*/ 0 h 34"/>
                <a:gd name="T14" fmla="*/ 0 w 30"/>
                <a:gd name="T15" fmla="*/ 2 h 34"/>
                <a:gd name="T16" fmla="*/ 0 w 30"/>
                <a:gd name="T17" fmla="*/ 18 h 34"/>
                <a:gd name="T18" fmla="*/ 0 w 30"/>
                <a:gd name="T19" fmla="*/ 32 h 34"/>
                <a:gd name="T20" fmla="*/ 2 w 30"/>
                <a:gd name="T21" fmla="*/ 34 h 34"/>
                <a:gd name="T22" fmla="*/ 3 w 30"/>
                <a:gd name="T23" fmla="*/ 34 h 34"/>
                <a:gd name="T24" fmla="*/ 3 w 30"/>
                <a:gd name="T25" fmla="*/ 32 h 34"/>
                <a:gd name="T26" fmla="*/ 12 w 30"/>
                <a:gd name="T27" fmla="*/ 23 h 34"/>
                <a:gd name="T28" fmla="*/ 21 w 30"/>
                <a:gd name="T29" fmla="*/ 32 h 34"/>
                <a:gd name="T30" fmla="*/ 21 w 30"/>
                <a:gd name="T31" fmla="*/ 34 h 34"/>
                <a:gd name="T32" fmla="*/ 28 w 30"/>
                <a:gd name="T33" fmla="*/ 34 h 34"/>
                <a:gd name="T34" fmla="*/ 30 w 30"/>
                <a:gd name="T35" fmla="*/ 32 h 34"/>
                <a:gd name="T36" fmla="*/ 30 w 30"/>
                <a:gd name="T37" fmla="*/ 18 h 34"/>
                <a:gd name="T38" fmla="*/ 30 w 30"/>
                <a:gd name="T39" fmla="*/ 18 h 34"/>
                <a:gd name="T40" fmla="*/ 4 w 30"/>
                <a:gd name="T41" fmla="*/ 16 h 34"/>
                <a:gd name="T42" fmla="*/ 4 w 30"/>
                <a:gd name="T43" fmla="*/ 4 h 34"/>
                <a:gd name="T44" fmla="*/ 17 w 30"/>
                <a:gd name="T45" fmla="*/ 4 h 34"/>
                <a:gd name="T46" fmla="*/ 24 w 30"/>
                <a:gd name="T47" fmla="*/ 16 h 34"/>
                <a:gd name="T48" fmla="*/ 4 w 30"/>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4">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p:cNvGrpSpPr/>
          <p:nvPr/>
        </p:nvGrpSpPr>
        <p:grpSpPr>
          <a:xfrm>
            <a:off x="1094383" y="2273439"/>
            <a:ext cx="242384" cy="202877"/>
            <a:chOff x="2670175" y="2916238"/>
            <a:chExt cx="360363" cy="301626"/>
          </a:xfrm>
          <a:solidFill>
            <a:schemeClr val="bg1"/>
          </a:solidFill>
        </p:grpSpPr>
        <p:sp>
          <p:nvSpPr>
            <p:cNvPr id="82" name="Freeform 81"/>
            <p:cNvSpPr>
              <a:spLocks/>
            </p:cNvSpPr>
            <p:nvPr/>
          </p:nvSpPr>
          <p:spPr bwMode="auto">
            <a:xfrm>
              <a:off x="2970213" y="3067051"/>
              <a:ext cx="60325" cy="136525"/>
            </a:xfrm>
            <a:custGeom>
              <a:avLst/>
              <a:gdLst>
                <a:gd name="T0" fmla="*/ 14 w 16"/>
                <a:gd name="T1" fmla="*/ 0 h 36"/>
                <a:gd name="T2" fmla="*/ 2 w 16"/>
                <a:gd name="T3" fmla="*/ 0 h 36"/>
                <a:gd name="T4" fmla="*/ 0 w 16"/>
                <a:gd name="T5" fmla="*/ 2 h 36"/>
                <a:gd name="T6" fmla="*/ 0 w 16"/>
                <a:gd name="T7" fmla="*/ 34 h 36"/>
                <a:gd name="T8" fmla="*/ 2 w 16"/>
                <a:gd name="T9" fmla="*/ 36 h 36"/>
                <a:gd name="T10" fmla="*/ 14 w 16"/>
                <a:gd name="T11" fmla="*/ 36 h 36"/>
                <a:gd name="T12" fmla="*/ 16 w 16"/>
                <a:gd name="T13" fmla="*/ 34 h 36"/>
                <a:gd name="T14" fmla="*/ 16 w 16"/>
                <a:gd name="T15" fmla="*/ 2 h 36"/>
                <a:gd name="T16" fmla="*/ 14 w 1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6">
                  <a:moveTo>
                    <a:pt x="14" y="0"/>
                  </a:moveTo>
                  <a:cubicBezTo>
                    <a:pt x="2" y="0"/>
                    <a:pt x="2" y="0"/>
                    <a:pt x="2" y="0"/>
                  </a:cubicBezTo>
                  <a:cubicBezTo>
                    <a:pt x="1" y="0"/>
                    <a:pt x="0" y="1"/>
                    <a:pt x="0" y="2"/>
                  </a:cubicBezTo>
                  <a:cubicBezTo>
                    <a:pt x="0" y="34"/>
                    <a:pt x="0" y="34"/>
                    <a:pt x="0" y="34"/>
                  </a:cubicBezTo>
                  <a:cubicBezTo>
                    <a:pt x="0" y="35"/>
                    <a:pt x="1" y="36"/>
                    <a:pt x="2" y="36"/>
                  </a:cubicBezTo>
                  <a:cubicBezTo>
                    <a:pt x="14" y="36"/>
                    <a:pt x="14" y="36"/>
                    <a:pt x="14" y="36"/>
                  </a:cubicBezTo>
                  <a:cubicBezTo>
                    <a:pt x="15" y="36"/>
                    <a:pt x="16" y="35"/>
                    <a:pt x="16" y="34"/>
                  </a:cubicBezTo>
                  <a:cubicBezTo>
                    <a:pt x="16" y="2"/>
                    <a:pt x="16" y="2"/>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82"/>
            <p:cNvSpPr>
              <a:spLocks/>
            </p:cNvSpPr>
            <p:nvPr/>
          </p:nvSpPr>
          <p:spPr bwMode="auto">
            <a:xfrm>
              <a:off x="2714625" y="2916238"/>
              <a:ext cx="225425" cy="196850"/>
            </a:xfrm>
            <a:custGeom>
              <a:avLst/>
              <a:gdLst>
                <a:gd name="T0" fmla="*/ 58 w 60"/>
                <a:gd name="T1" fmla="*/ 0 h 52"/>
                <a:gd name="T2" fmla="*/ 42 w 60"/>
                <a:gd name="T3" fmla="*/ 0 h 52"/>
                <a:gd name="T4" fmla="*/ 42 w 60"/>
                <a:gd name="T5" fmla="*/ 34 h 52"/>
                <a:gd name="T6" fmla="*/ 30 w 60"/>
                <a:gd name="T7" fmla="*/ 24 h 52"/>
                <a:gd name="T8" fmla="*/ 18 w 60"/>
                <a:gd name="T9" fmla="*/ 34 h 52"/>
                <a:gd name="T10" fmla="*/ 18 w 60"/>
                <a:gd name="T11" fmla="*/ 0 h 52"/>
                <a:gd name="T12" fmla="*/ 2 w 60"/>
                <a:gd name="T13" fmla="*/ 0 h 52"/>
                <a:gd name="T14" fmla="*/ 0 w 60"/>
                <a:gd name="T15" fmla="*/ 2 h 52"/>
                <a:gd name="T16" fmla="*/ 0 w 60"/>
                <a:gd name="T17" fmla="*/ 48 h 52"/>
                <a:gd name="T18" fmla="*/ 4 w 60"/>
                <a:gd name="T19" fmla="*/ 48 h 52"/>
                <a:gd name="T20" fmla="*/ 15 w 60"/>
                <a:gd name="T21" fmla="*/ 52 h 52"/>
                <a:gd name="T22" fmla="*/ 22 w 60"/>
                <a:gd name="T23" fmla="*/ 48 h 52"/>
                <a:gd name="T24" fmla="*/ 35 w 60"/>
                <a:gd name="T25" fmla="*/ 48 h 52"/>
                <a:gd name="T26" fmla="*/ 36 w 60"/>
                <a:gd name="T27" fmla="*/ 47 h 52"/>
                <a:gd name="T28" fmla="*/ 54 w 60"/>
                <a:gd name="T29" fmla="*/ 40 h 52"/>
                <a:gd name="T30" fmla="*/ 60 w 60"/>
                <a:gd name="T31" fmla="*/ 40 h 52"/>
                <a:gd name="T32" fmla="*/ 60 w 60"/>
                <a:gd name="T33" fmla="*/ 2 h 52"/>
                <a:gd name="T34" fmla="*/ 58 w 60"/>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52">
                  <a:moveTo>
                    <a:pt x="58" y="0"/>
                  </a:moveTo>
                  <a:cubicBezTo>
                    <a:pt x="42" y="0"/>
                    <a:pt x="42" y="0"/>
                    <a:pt x="42" y="0"/>
                  </a:cubicBezTo>
                  <a:cubicBezTo>
                    <a:pt x="42" y="34"/>
                    <a:pt x="42" y="34"/>
                    <a:pt x="42" y="34"/>
                  </a:cubicBezTo>
                  <a:cubicBezTo>
                    <a:pt x="30" y="24"/>
                    <a:pt x="30" y="24"/>
                    <a:pt x="30" y="24"/>
                  </a:cubicBezTo>
                  <a:cubicBezTo>
                    <a:pt x="18" y="34"/>
                    <a:pt x="18" y="34"/>
                    <a:pt x="18" y="34"/>
                  </a:cubicBezTo>
                  <a:cubicBezTo>
                    <a:pt x="18" y="0"/>
                    <a:pt x="18" y="0"/>
                    <a:pt x="18" y="0"/>
                  </a:cubicBezTo>
                  <a:cubicBezTo>
                    <a:pt x="2" y="0"/>
                    <a:pt x="2" y="0"/>
                    <a:pt x="2" y="0"/>
                  </a:cubicBezTo>
                  <a:cubicBezTo>
                    <a:pt x="1" y="0"/>
                    <a:pt x="0" y="1"/>
                    <a:pt x="0" y="2"/>
                  </a:cubicBezTo>
                  <a:cubicBezTo>
                    <a:pt x="0" y="48"/>
                    <a:pt x="0" y="48"/>
                    <a:pt x="0" y="48"/>
                  </a:cubicBezTo>
                  <a:cubicBezTo>
                    <a:pt x="1" y="48"/>
                    <a:pt x="2" y="48"/>
                    <a:pt x="4" y="48"/>
                  </a:cubicBezTo>
                  <a:cubicBezTo>
                    <a:pt x="15" y="52"/>
                    <a:pt x="15" y="52"/>
                    <a:pt x="15" y="52"/>
                  </a:cubicBezTo>
                  <a:cubicBezTo>
                    <a:pt x="16" y="50"/>
                    <a:pt x="19" y="48"/>
                    <a:pt x="22" y="48"/>
                  </a:cubicBezTo>
                  <a:cubicBezTo>
                    <a:pt x="35" y="48"/>
                    <a:pt x="35" y="48"/>
                    <a:pt x="35" y="48"/>
                  </a:cubicBezTo>
                  <a:cubicBezTo>
                    <a:pt x="35" y="48"/>
                    <a:pt x="35" y="48"/>
                    <a:pt x="36" y="47"/>
                  </a:cubicBezTo>
                  <a:cubicBezTo>
                    <a:pt x="39" y="45"/>
                    <a:pt x="46" y="40"/>
                    <a:pt x="54" y="40"/>
                  </a:cubicBezTo>
                  <a:cubicBezTo>
                    <a:pt x="60" y="40"/>
                    <a:pt x="60" y="40"/>
                    <a:pt x="60" y="40"/>
                  </a:cubicBezTo>
                  <a:cubicBezTo>
                    <a:pt x="60" y="2"/>
                    <a:pt x="60" y="2"/>
                    <a:pt x="60" y="2"/>
                  </a:cubicBezTo>
                  <a:cubicBezTo>
                    <a:pt x="60" y="1"/>
                    <a:pt x="5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83"/>
            <p:cNvSpPr>
              <a:spLocks/>
            </p:cNvSpPr>
            <p:nvPr/>
          </p:nvSpPr>
          <p:spPr bwMode="auto">
            <a:xfrm>
              <a:off x="2670175" y="3082926"/>
              <a:ext cx="285750" cy="134938"/>
            </a:xfrm>
            <a:custGeom>
              <a:avLst/>
              <a:gdLst>
                <a:gd name="T0" fmla="*/ 76 w 76"/>
                <a:gd name="T1" fmla="*/ 0 h 36"/>
                <a:gd name="T2" fmla="*/ 66 w 76"/>
                <a:gd name="T3" fmla="*/ 0 h 36"/>
                <a:gd name="T4" fmla="*/ 50 w 76"/>
                <a:gd name="T5" fmla="*/ 6 h 36"/>
                <a:gd name="T6" fmla="*/ 48 w 76"/>
                <a:gd name="T7" fmla="*/ 8 h 36"/>
                <a:gd name="T8" fmla="*/ 46 w 76"/>
                <a:gd name="T9" fmla="*/ 8 h 36"/>
                <a:gd name="T10" fmla="*/ 34 w 76"/>
                <a:gd name="T11" fmla="*/ 8 h 36"/>
                <a:gd name="T12" fmla="*/ 32 w 76"/>
                <a:gd name="T13" fmla="*/ 8 h 36"/>
                <a:gd name="T14" fmla="*/ 32 w 76"/>
                <a:gd name="T15" fmla="*/ 8 h 36"/>
                <a:gd name="T16" fmla="*/ 31 w 76"/>
                <a:gd name="T17" fmla="*/ 9 h 36"/>
                <a:gd name="T18" fmla="*/ 30 w 76"/>
                <a:gd name="T19" fmla="*/ 12 h 36"/>
                <a:gd name="T20" fmla="*/ 34 w 76"/>
                <a:gd name="T21" fmla="*/ 16 h 36"/>
                <a:gd name="T22" fmla="*/ 56 w 76"/>
                <a:gd name="T23" fmla="*/ 16 h 36"/>
                <a:gd name="T24" fmla="*/ 58 w 76"/>
                <a:gd name="T25" fmla="*/ 18 h 36"/>
                <a:gd name="T26" fmla="*/ 56 w 76"/>
                <a:gd name="T27" fmla="*/ 20 h 36"/>
                <a:gd name="T28" fmla="*/ 34 w 76"/>
                <a:gd name="T29" fmla="*/ 20 h 36"/>
                <a:gd name="T30" fmla="*/ 26 w 76"/>
                <a:gd name="T31" fmla="*/ 12 h 36"/>
                <a:gd name="T32" fmla="*/ 26 w 76"/>
                <a:gd name="T33" fmla="*/ 12 h 36"/>
                <a:gd name="T34" fmla="*/ 15 w 76"/>
                <a:gd name="T35" fmla="*/ 8 h 36"/>
                <a:gd name="T36" fmla="*/ 1 w 76"/>
                <a:gd name="T37" fmla="*/ 13 h 36"/>
                <a:gd name="T38" fmla="*/ 0 w 76"/>
                <a:gd name="T39" fmla="*/ 15 h 36"/>
                <a:gd name="T40" fmla="*/ 1 w 76"/>
                <a:gd name="T41" fmla="*/ 16 h 36"/>
                <a:gd name="T42" fmla="*/ 21 w 76"/>
                <a:gd name="T43" fmla="*/ 26 h 36"/>
                <a:gd name="T44" fmla="*/ 45 w 76"/>
                <a:gd name="T45" fmla="*/ 36 h 36"/>
                <a:gd name="T46" fmla="*/ 67 w 76"/>
                <a:gd name="T47" fmla="*/ 30 h 36"/>
                <a:gd name="T48" fmla="*/ 76 w 76"/>
                <a:gd name="T49" fmla="*/ 27 h 36"/>
                <a:gd name="T50" fmla="*/ 76 w 76"/>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36">
                  <a:moveTo>
                    <a:pt x="76" y="0"/>
                  </a:moveTo>
                  <a:cubicBezTo>
                    <a:pt x="66" y="0"/>
                    <a:pt x="66" y="0"/>
                    <a:pt x="66" y="0"/>
                  </a:cubicBezTo>
                  <a:cubicBezTo>
                    <a:pt x="59" y="0"/>
                    <a:pt x="53" y="4"/>
                    <a:pt x="50" y="6"/>
                  </a:cubicBezTo>
                  <a:cubicBezTo>
                    <a:pt x="49" y="7"/>
                    <a:pt x="48" y="8"/>
                    <a:pt x="48" y="8"/>
                  </a:cubicBezTo>
                  <a:cubicBezTo>
                    <a:pt x="46" y="8"/>
                    <a:pt x="46" y="8"/>
                    <a:pt x="46" y="8"/>
                  </a:cubicBezTo>
                  <a:cubicBezTo>
                    <a:pt x="34" y="8"/>
                    <a:pt x="34" y="8"/>
                    <a:pt x="34" y="8"/>
                  </a:cubicBezTo>
                  <a:cubicBezTo>
                    <a:pt x="33" y="8"/>
                    <a:pt x="33" y="8"/>
                    <a:pt x="32" y="8"/>
                  </a:cubicBezTo>
                  <a:cubicBezTo>
                    <a:pt x="32" y="8"/>
                    <a:pt x="32" y="8"/>
                    <a:pt x="32" y="8"/>
                  </a:cubicBezTo>
                  <a:cubicBezTo>
                    <a:pt x="32" y="9"/>
                    <a:pt x="31" y="9"/>
                    <a:pt x="31" y="9"/>
                  </a:cubicBezTo>
                  <a:cubicBezTo>
                    <a:pt x="30" y="10"/>
                    <a:pt x="30" y="11"/>
                    <a:pt x="30" y="12"/>
                  </a:cubicBezTo>
                  <a:cubicBezTo>
                    <a:pt x="30" y="14"/>
                    <a:pt x="31" y="16"/>
                    <a:pt x="34" y="16"/>
                  </a:cubicBezTo>
                  <a:cubicBezTo>
                    <a:pt x="56" y="16"/>
                    <a:pt x="56" y="16"/>
                    <a:pt x="56" y="16"/>
                  </a:cubicBezTo>
                  <a:cubicBezTo>
                    <a:pt x="57" y="16"/>
                    <a:pt x="58" y="17"/>
                    <a:pt x="58" y="18"/>
                  </a:cubicBezTo>
                  <a:cubicBezTo>
                    <a:pt x="58" y="19"/>
                    <a:pt x="57" y="20"/>
                    <a:pt x="56" y="20"/>
                  </a:cubicBezTo>
                  <a:cubicBezTo>
                    <a:pt x="34" y="20"/>
                    <a:pt x="34" y="20"/>
                    <a:pt x="34" y="20"/>
                  </a:cubicBezTo>
                  <a:cubicBezTo>
                    <a:pt x="29" y="20"/>
                    <a:pt x="26" y="16"/>
                    <a:pt x="26" y="12"/>
                  </a:cubicBezTo>
                  <a:cubicBezTo>
                    <a:pt x="26" y="12"/>
                    <a:pt x="26" y="12"/>
                    <a:pt x="26" y="12"/>
                  </a:cubicBezTo>
                  <a:cubicBezTo>
                    <a:pt x="15" y="8"/>
                    <a:pt x="15" y="8"/>
                    <a:pt x="15" y="8"/>
                  </a:cubicBezTo>
                  <a:cubicBezTo>
                    <a:pt x="9" y="7"/>
                    <a:pt x="5" y="8"/>
                    <a:pt x="1" y="13"/>
                  </a:cubicBezTo>
                  <a:cubicBezTo>
                    <a:pt x="0" y="13"/>
                    <a:pt x="0" y="14"/>
                    <a:pt x="0" y="15"/>
                  </a:cubicBezTo>
                  <a:cubicBezTo>
                    <a:pt x="0" y="15"/>
                    <a:pt x="1" y="16"/>
                    <a:pt x="1" y="16"/>
                  </a:cubicBezTo>
                  <a:cubicBezTo>
                    <a:pt x="9" y="20"/>
                    <a:pt x="16" y="24"/>
                    <a:pt x="21" y="26"/>
                  </a:cubicBezTo>
                  <a:cubicBezTo>
                    <a:pt x="33" y="33"/>
                    <a:pt x="39" y="36"/>
                    <a:pt x="45" y="36"/>
                  </a:cubicBezTo>
                  <a:cubicBezTo>
                    <a:pt x="51" y="36"/>
                    <a:pt x="56" y="34"/>
                    <a:pt x="67" y="30"/>
                  </a:cubicBezTo>
                  <a:cubicBezTo>
                    <a:pt x="70" y="29"/>
                    <a:pt x="73" y="28"/>
                    <a:pt x="76" y="27"/>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6181975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Rounded Corners 74"/>
          <p:cNvSpPr/>
          <p:nvPr/>
        </p:nvSpPr>
        <p:spPr>
          <a:xfrm rot="18900000">
            <a:off x="7251979" y="3795891"/>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p:cNvSpPr/>
          <p:nvPr/>
        </p:nvSpPr>
        <p:spPr>
          <a:xfrm rot="18900000">
            <a:off x="7251979" y="4914824"/>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p:cNvSpPr/>
          <p:nvPr/>
        </p:nvSpPr>
        <p:spPr>
          <a:xfrm rot="18900000">
            <a:off x="7251979" y="2676959"/>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1768" t="30380" r="33455" b="15512"/>
          <a:stretch/>
        </p:blipFill>
        <p:spPr>
          <a:xfrm>
            <a:off x="3805982" y="1860947"/>
            <a:ext cx="2651231" cy="1768371"/>
          </a:xfrm>
          <a:custGeom>
            <a:avLst/>
            <a:gdLst>
              <a:gd name="connsiteX0" fmla="*/ 0 w 2651231"/>
              <a:gd name="connsiteY0" fmla="*/ 0 h 1768371"/>
              <a:gd name="connsiteX1" fmla="*/ 2651231 w 2651231"/>
              <a:gd name="connsiteY1" fmla="*/ 0 h 1768371"/>
              <a:gd name="connsiteX2" fmla="*/ 2651231 w 2651231"/>
              <a:gd name="connsiteY2" fmla="*/ 1768371 h 1768371"/>
              <a:gd name="connsiteX3" fmla="*/ 0 w 2651231"/>
              <a:gd name="connsiteY3" fmla="*/ 1768371 h 1768371"/>
            </a:gdLst>
            <a:ahLst/>
            <a:cxnLst>
              <a:cxn ang="0">
                <a:pos x="connsiteX0" y="connsiteY0"/>
              </a:cxn>
              <a:cxn ang="0">
                <a:pos x="connsiteX1" y="connsiteY1"/>
              </a:cxn>
              <a:cxn ang="0">
                <a:pos x="connsiteX2" y="connsiteY2"/>
              </a:cxn>
              <a:cxn ang="0">
                <a:pos x="connsiteX3" y="connsiteY3"/>
              </a:cxn>
            </a:cxnLst>
            <a:rect l="l" t="t" r="r" b="b"/>
            <a:pathLst>
              <a:path w="2651231" h="1768371">
                <a:moveTo>
                  <a:pt x="0" y="0"/>
                </a:moveTo>
                <a:lnTo>
                  <a:pt x="2651231" y="0"/>
                </a:lnTo>
                <a:lnTo>
                  <a:pt x="2651231" y="1768371"/>
                </a:lnTo>
                <a:lnTo>
                  <a:pt x="0" y="1768371"/>
                </a:lnTo>
                <a:close/>
              </a:path>
            </a:pathLst>
          </a:cu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cy-GB" sz="2800" dirty="0">
                <a:solidFill>
                  <a:srgbClr val="0C344C"/>
                </a:solidFill>
                <a:latin typeface="+mj-lt"/>
              </a:rPr>
              <a:t>Our Products</a:t>
            </a:r>
            <a:endParaRPr lang="en-US" sz="2800" dirty="0">
              <a:solidFill>
                <a:srgbClr val="0C344C"/>
              </a:solidFill>
              <a:latin typeface="+mj-lt"/>
            </a:endParaRPr>
          </a:p>
        </p:txBody>
      </p:sp>
      <p:sp>
        <p:nvSpPr>
          <p:cNvPr id="6"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0791" t="27507" r="22759" b="16043"/>
          <a:stretch/>
        </p:blipFill>
        <p:spPr>
          <a:xfrm>
            <a:off x="839787" y="1860948"/>
            <a:ext cx="2651231" cy="1768371"/>
          </a:xfrm>
          <a:prstGeom prst="rect">
            <a:avLst/>
          </a:prstGeom>
        </p:spPr>
      </p:pic>
      <p:sp>
        <p:nvSpPr>
          <p:cNvPr id="13" name="TextBox 25"/>
          <p:cNvSpPr txBox="1"/>
          <p:nvPr/>
        </p:nvSpPr>
        <p:spPr>
          <a:xfrm>
            <a:off x="839787" y="4218718"/>
            <a:ext cx="2651231"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 Various versions have evolved.</a:t>
            </a:r>
          </a:p>
        </p:txBody>
      </p:sp>
      <p:sp>
        <p:nvSpPr>
          <p:cNvPr id="14" name="TextBox 25"/>
          <p:cNvSpPr txBox="1"/>
          <p:nvPr/>
        </p:nvSpPr>
        <p:spPr>
          <a:xfrm>
            <a:off x="839787" y="3887835"/>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18" name="Freeform 5"/>
          <p:cNvSpPr>
            <a:spLocks/>
          </p:cNvSpPr>
          <p:nvPr/>
        </p:nvSpPr>
        <p:spPr bwMode="auto">
          <a:xfrm rot="16200000">
            <a:off x="840043" y="3323276"/>
            <a:ext cx="306246" cy="305838"/>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rot="16200000">
            <a:off x="3805778" y="3323276"/>
            <a:ext cx="306246" cy="305838"/>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TextBox 25"/>
          <p:cNvSpPr txBox="1"/>
          <p:nvPr/>
        </p:nvSpPr>
        <p:spPr>
          <a:xfrm>
            <a:off x="3805982" y="4218718"/>
            <a:ext cx="2651231"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 Various versions have evolved.</a:t>
            </a:r>
          </a:p>
        </p:txBody>
      </p:sp>
      <p:sp>
        <p:nvSpPr>
          <p:cNvPr id="22" name="TextBox 25"/>
          <p:cNvSpPr txBox="1"/>
          <p:nvPr/>
        </p:nvSpPr>
        <p:spPr>
          <a:xfrm>
            <a:off x="3805982" y="3887835"/>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23" name="TextBox 25"/>
          <p:cNvSpPr txBox="1"/>
          <p:nvPr/>
        </p:nvSpPr>
        <p:spPr>
          <a:xfrm>
            <a:off x="1222376" y="5154369"/>
            <a:ext cx="730250"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D80F79"/>
                </a:solidFill>
                <a:latin typeface="+mj-lt"/>
                <a:cs typeface="Calibri Light" panose="020F0302020204030204" pitchFamily="34" charset="0"/>
              </a:rPr>
              <a:t>15%</a:t>
            </a:r>
          </a:p>
        </p:txBody>
      </p:sp>
      <p:grpSp>
        <p:nvGrpSpPr>
          <p:cNvPr id="24" name="Group 23"/>
          <p:cNvGrpSpPr/>
          <p:nvPr/>
        </p:nvGrpSpPr>
        <p:grpSpPr>
          <a:xfrm>
            <a:off x="839787" y="5207094"/>
            <a:ext cx="287338" cy="287338"/>
            <a:chOff x="2598738" y="1344613"/>
            <a:chExt cx="287338" cy="287338"/>
          </a:xfrm>
          <a:solidFill>
            <a:srgbClr val="0C344C"/>
          </a:solidFill>
        </p:grpSpPr>
        <p:sp>
          <p:nvSpPr>
            <p:cNvPr id="25" name="Freeform 457"/>
            <p:cNvSpPr>
              <a:spLocks/>
            </p:cNvSpPr>
            <p:nvPr/>
          </p:nvSpPr>
          <p:spPr bwMode="auto">
            <a:xfrm>
              <a:off x="2693988" y="1508125"/>
              <a:ext cx="192088" cy="47625"/>
            </a:xfrm>
            <a:custGeom>
              <a:avLst/>
              <a:gdLst>
                <a:gd name="T0" fmla="*/ 1 w 601"/>
                <a:gd name="T1" fmla="*/ 93 h 150"/>
                <a:gd name="T2" fmla="*/ 11 w 601"/>
                <a:gd name="T3" fmla="*/ 101 h 150"/>
                <a:gd name="T4" fmla="*/ 30 w 601"/>
                <a:gd name="T5" fmla="*/ 111 h 150"/>
                <a:gd name="T6" fmla="*/ 58 w 601"/>
                <a:gd name="T7" fmla="*/ 121 h 150"/>
                <a:gd name="T8" fmla="*/ 96 w 601"/>
                <a:gd name="T9" fmla="*/ 131 h 150"/>
                <a:gd name="T10" fmla="*/ 144 w 601"/>
                <a:gd name="T11" fmla="*/ 140 h 150"/>
                <a:gd name="T12" fmla="*/ 199 w 601"/>
                <a:gd name="T13" fmla="*/ 146 h 150"/>
                <a:gd name="T14" fmla="*/ 265 w 601"/>
                <a:gd name="T15" fmla="*/ 149 h 150"/>
                <a:gd name="T16" fmla="*/ 337 w 601"/>
                <a:gd name="T17" fmla="*/ 149 h 150"/>
                <a:gd name="T18" fmla="*/ 402 w 601"/>
                <a:gd name="T19" fmla="*/ 146 h 150"/>
                <a:gd name="T20" fmla="*/ 458 w 601"/>
                <a:gd name="T21" fmla="*/ 140 h 150"/>
                <a:gd name="T22" fmla="*/ 505 w 601"/>
                <a:gd name="T23" fmla="*/ 131 h 150"/>
                <a:gd name="T24" fmla="*/ 542 w 601"/>
                <a:gd name="T25" fmla="*/ 121 h 150"/>
                <a:gd name="T26" fmla="*/ 571 w 601"/>
                <a:gd name="T27" fmla="*/ 111 h 150"/>
                <a:gd name="T28" fmla="*/ 591 w 601"/>
                <a:gd name="T29" fmla="*/ 101 h 150"/>
                <a:gd name="T30" fmla="*/ 600 w 601"/>
                <a:gd name="T31" fmla="*/ 93 h 150"/>
                <a:gd name="T32" fmla="*/ 601 w 601"/>
                <a:gd name="T33" fmla="*/ 87 h 150"/>
                <a:gd name="T34" fmla="*/ 600 w 601"/>
                <a:gd name="T35" fmla="*/ 82 h 150"/>
                <a:gd name="T36" fmla="*/ 599 w 601"/>
                <a:gd name="T37" fmla="*/ 79 h 150"/>
                <a:gd name="T38" fmla="*/ 596 w 601"/>
                <a:gd name="T39" fmla="*/ 71 h 150"/>
                <a:gd name="T40" fmla="*/ 583 w 601"/>
                <a:gd name="T41" fmla="*/ 56 h 150"/>
                <a:gd name="T42" fmla="*/ 564 w 601"/>
                <a:gd name="T43" fmla="*/ 43 h 150"/>
                <a:gd name="T44" fmla="*/ 540 w 601"/>
                <a:gd name="T45" fmla="*/ 32 h 150"/>
                <a:gd name="T46" fmla="*/ 525 w 601"/>
                <a:gd name="T47" fmla="*/ 27 h 150"/>
                <a:gd name="T48" fmla="*/ 523 w 601"/>
                <a:gd name="T49" fmla="*/ 27 h 150"/>
                <a:gd name="T50" fmla="*/ 495 w 601"/>
                <a:gd name="T51" fmla="*/ 19 h 150"/>
                <a:gd name="T52" fmla="*/ 443 w 601"/>
                <a:gd name="T53" fmla="*/ 10 h 150"/>
                <a:gd name="T54" fmla="*/ 387 w 601"/>
                <a:gd name="T55" fmla="*/ 3 h 150"/>
                <a:gd name="T56" fmla="*/ 334 w 601"/>
                <a:gd name="T57" fmla="*/ 0 h 150"/>
                <a:gd name="T58" fmla="*/ 305 w 601"/>
                <a:gd name="T59" fmla="*/ 0 h 150"/>
                <a:gd name="T60" fmla="*/ 257 w 601"/>
                <a:gd name="T61" fmla="*/ 0 h 150"/>
                <a:gd name="T62" fmla="*/ 184 w 601"/>
                <a:gd name="T63" fmla="*/ 7 h 150"/>
                <a:gd name="T64" fmla="*/ 135 w 601"/>
                <a:gd name="T65" fmla="*/ 13 h 150"/>
                <a:gd name="T66" fmla="*/ 88 w 601"/>
                <a:gd name="T67" fmla="*/ 24 h 150"/>
                <a:gd name="T68" fmla="*/ 48 w 601"/>
                <a:gd name="T69" fmla="*/ 38 h 150"/>
                <a:gd name="T70" fmla="*/ 24 w 601"/>
                <a:gd name="T71" fmla="*/ 51 h 150"/>
                <a:gd name="T72" fmla="*/ 13 w 601"/>
                <a:gd name="T73" fmla="*/ 60 h 150"/>
                <a:gd name="T74" fmla="*/ 4 w 601"/>
                <a:gd name="T75" fmla="*/ 71 h 150"/>
                <a:gd name="T76" fmla="*/ 0 w 601"/>
                <a:gd name="T77" fmla="*/ 8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1" h="150">
                  <a:moveTo>
                    <a:pt x="0" y="90"/>
                  </a:moveTo>
                  <a:lnTo>
                    <a:pt x="1" y="93"/>
                  </a:lnTo>
                  <a:lnTo>
                    <a:pt x="4" y="97"/>
                  </a:lnTo>
                  <a:lnTo>
                    <a:pt x="11" y="101"/>
                  </a:lnTo>
                  <a:lnTo>
                    <a:pt x="19" y="106"/>
                  </a:lnTo>
                  <a:lnTo>
                    <a:pt x="30" y="111"/>
                  </a:lnTo>
                  <a:lnTo>
                    <a:pt x="43" y="116"/>
                  </a:lnTo>
                  <a:lnTo>
                    <a:pt x="58" y="121"/>
                  </a:lnTo>
                  <a:lnTo>
                    <a:pt x="76" y="126"/>
                  </a:lnTo>
                  <a:lnTo>
                    <a:pt x="96" y="131"/>
                  </a:lnTo>
                  <a:lnTo>
                    <a:pt x="119" y="135"/>
                  </a:lnTo>
                  <a:lnTo>
                    <a:pt x="144" y="140"/>
                  </a:lnTo>
                  <a:lnTo>
                    <a:pt x="170" y="143"/>
                  </a:lnTo>
                  <a:lnTo>
                    <a:pt x="199" y="146"/>
                  </a:lnTo>
                  <a:lnTo>
                    <a:pt x="230" y="148"/>
                  </a:lnTo>
                  <a:lnTo>
                    <a:pt x="265" y="149"/>
                  </a:lnTo>
                  <a:lnTo>
                    <a:pt x="300" y="150"/>
                  </a:lnTo>
                  <a:lnTo>
                    <a:pt x="337" y="149"/>
                  </a:lnTo>
                  <a:lnTo>
                    <a:pt x="370" y="148"/>
                  </a:lnTo>
                  <a:lnTo>
                    <a:pt x="402" y="146"/>
                  </a:lnTo>
                  <a:lnTo>
                    <a:pt x="431" y="143"/>
                  </a:lnTo>
                  <a:lnTo>
                    <a:pt x="458" y="140"/>
                  </a:lnTo>
                  <a:lnTo>
                    <a:pt x="482" y="135"/>
                  </a:lnTo>
                  <a:lnTo>
                    <a:pt x="505" y="131"/>
                  </a:lnTo>
                  <a:lnTo>
                    <a:pt x="525" y="126"/>
                  </a:lnTo>
                  <a:lnTo>
                    <a:pt x="542" y="121"/>
                  </a:lnTo>
                  <a:lnTo>
                    <a:pt x="559" y="116"/>
                  </a:lnTo>
                  <a:lnTo>
                    <a:pt x="571" y="111"/>
                  </a:lnTo>
                  <a:lnTo>
                    <a:pt x="582" y="106"/>
                  </a:lnTo>
                  <a:lnTo>
                    <a:pt x="591" y="101"/>
                  </a:lnTo>
                  <a:lnTo>
                    <a:pt x="596" y="97"/>
                  </a:lnTo>
                  <a:lnTo>
                    <a:pt x="600" y="93"/>
                  </a:lnTo>
                  <a:lnTo>
                    <a:pt x="601" y="90"/>
                  </a:lnTo>
                  <a:lnTo>
                    <a:pt x="601" y="87"/>
                  </a:lnTo>
                  <a:lnTo>
                    <a:pt x="600" y="84"/>
                  </a:lnTo>
                  <a:lnTo>
                    <a:pt x="600" y="82"/>
                  </a:lnTo>
                  <a:lnTo>
                    <a:pt x="600" y="81"/>
                  </a:lnTo>
                  <a:lnTo>
                    <a:pt x="599" y="79"/>
                  </a:lnTo>
                  <a:lnTo>
                    <a:pt x="599" y="78"/>
                  </a:lnTo>
                  <a:lnTo>
                    <a:pt x="596" y="71"/>
                  </a:lnTo>
                  <a:lnTo>
                    <a:pt x="591" y="63"/>
                  </a:lnTo>
                  <a:lnTo>
                    <a:pt x="583" y="56"/>
                  </a:lnTo>
                  <a:lnTo>
                    <a:pt x="575" y="49"/>
                  </a:lnTo>
                  <a:lnTo>
                    <a:pt x="564" y="43"/>
                  </a:lnTo>
                  <a:lnTo>
                    <a:pt x="553" y="38"/>
                  </a:lnTo>
                  <a:lnTo>
                    <a:pt x="540" y="32"/>
                  </a:lnTo>
                  <a:lnTo>
                    <a:pt x="525" y="28"/>
                  </a:lnTo>
                  <a:lnTo>
                    <a:pt x="525" y="27"/>
                  </a:lnTo>
                  <a:lnTo>
                    <a:pt x="525" y="27"/>
                  </a:lnTo>
                  <a:lnTo>
                    <a:pt x="523" y="27"/>
                  </a:lnTo>
                  <a:lnTo>
                    <a:pt x="520" y="26"/>
                  </a:lnTo>
                  <a:lnTo>
                    <a:pt x="495" y="19"/>
                  </a:lnTo>
                  <a:lnTo>
                    <a:pt x="470" y="14"/>
                  </a:lnTo>
                  <a:lnTo>
                    <a:pt x="443" y="10"/>
                  </a:lnTo>
                  <a:lnTo>
                    <a:pt x="415" y="5"/>
                  </a:lnTo>
                  <a:lnTo>
                    <a:pt x="387" y="3"/>
                  </a:lnTo>
                  <a:lnTo>
                    <a:pt x="360" y="1"/>
                  </a:lnTo>
                  <a:lnTo>
                    <a:pt x="334" y="0"/>
                  </a:lnTo>
                  <a:lnTo>
                    <a:pt x="311" y="0"/>
                  </a:lnTo>
                  <a:lnTo>
                    <a:pt x="305" y="0"/>
                  </a:lnTo>
                  <a:lnTo>
                    <a:pt x="300" y="0"/>
                  </a:lnTo>
                  <a:lnTo>
                    <a:pt x="257" y="0"/>
                  </a:lnTo>
                  <a:lnTo>
                    <a:pt x="209" y="3"/>
                  </a:lnTo>
                  <a:lnTo>
                    <a:pt x="184" y="7"/>
                  </a:lnTo>
                  <a:lnTo>
                    <a:pt x="160" y="10"/>
                  </a:lnTo>
                  <a:lnTo>
                    <a:pt x="135" y="13"/>
                  </a:lnTo>
                  <a:lnTo>
                    <a:pt x="110" y="18"/>
                  </a:lnTo>
                  <a:lnTo>
                    <a:pt x="88" y="24"/>
                  </a:lnTo>
                  <a:lnTo>
                    <a:pt x="67" y="30"/>
                  </a:lnTo>
                  <a:lnTo>
                    <a:pt x="48" y="38"/>
                  </a:lnTo>
                  <a:lnTo>
                    <a:pt x="32" y="45"/>
                  </a:lnTo>
                  <a:lnTo>
                    <a:pt x="24" y="51"/>
                  </a:lnTo>
                  <a:lnTo>
                    <a:pt x="18" y="55"/>
                  </a:lnTo>
                  <a:lnTo>
                    <a:pt x="13" y="60"/>
                  </a:lnTo>
                  <a:lnTo>
                    <a:pt x="8" y="66"/>
                  </a:lnTo>
                  <a:lnTo>
                    <a:pt x="4" y="71"/>
                  </a:lnTo>
                  <a:lnTo>
                    <a:pt x="2" y="77"/>
                  </a:lnTo>
                  <a:lnTo>
                    <a:pt x="0" y="84"/>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6" name="Freeform 458"/>
            <p:cNvSpPr>
              <a:spLocks/>
            </p:cNvSpPr>
            <p:nvPr/>
          </p:nvSpPr>
          <p:spPr bwMode="auto">
            <a:xfrm>
              <a:off x="2598738" y="1420813"/>
              <a:ext cx="190500" cy="39688"/>
            </a:xfrm>
            <a:custGeom>
              <a:avLst/>
              <a:gdLst>
                <a:gd name="T0" fmla="*/ 333 w 602"/>
                <a:gd name="T1" fmla="*/ 125 h 125"/>
                <a:gd name="T2" fmla="*/ 393 w 602"/>
                <a:gd name="T3" fmla="*/ 122 h 125"/>
                <a:gd name="T4" fmla="*/ 448 w 602"/>
                <a:gd name="T5" fmla="*/ 116 h 125"/>
                <a:gd name="T6" fmla="*/ 495 w 602"/>
                <a:gd name="T7" fmla="*/ 108 h 125"/>
                <a:gd name="T8" fmla="*/ 536 w 602"/>
                <a:gd name="T9" fmla="*/ 99 h 125"/>
                <a:gd name="T10" fmla="*/ 567 w 602"/>
                <a:gd name="T11" fmla="*/ 89 h 125"/>
                <a:gd name="T12" fmla="*/ 589 w 602"/>
                <a:gd name="T13" fmla="*/ 79 h 125"/>
                <a:gd name="T14" fmla="*/ 599 w 602"/>
                <a:gd name="T15" fmla="*/ 72 h 125"/>
                <a:gd name="T16" fmla="*/ 602 w 602"/>
                <a:gd name="T17" fmla="*/ 67 h 125"/>
                <a:gd name="T18" fmla="*/ 602 w 602"/>
                <a:gd name="T19" fmla="*/ 0 h 125"/>
                <a:gd name="T20" fmla="*/ 573 w 602"/>
                <a:gd name="T21" fmla="*/ 13 h 125"/>
                <a:gd name="T22" fmla="*/ 537 w 602"/>
                <a:gd name="T23" fmla="*/ 24 h 125"/>
                <a:gd name="T24" fmla="*/ 497 w 602"/>
                <a:gd name="T25" fmla="*/ 34 h 125"/>
                <a:gd name="T26" fmla="*/ 454 w 602"/>
                <a:gd name="T27" fmla="*/ 40 h 125"/>
                <a:gd name="T28" fmla="*/ 369 w 602"/>
                <a:gd name="T29" fmla="*/ 48 h 125"/>
                <a:gd name="T30" fmla="*/ 302 w 602"/>
                <a:gd name="T31" fmla="*/ 50 h 125"/>
                <a:gd name="T32" fmla="*/ 233 w 602"/>
                <a:gd name="T33" fmla="*/ 48 h 125"/>
                <a:gd name="T34" fmla="*/ 148 w 602"/>
                <a:gd name="T35" fmla="*/ 40 h 125"/>
                <a:gd name="T36" fmla="*/ 106 w 602"/>
                <a:gd name="T37" fmla="*/ 34 h 125"/>
                <a:gd name="T38" fmla="*/ 66 w 602"/>
                <a:gd name="T39" fmla="*/ 25 h 125"/>
                <a:gd name="T40" fmla="*/ 29 w 602"/>
                <a:gd name="T41" fmla="*/ 13 h 125"/>
                <a:gd name="T42" fmla="*/ 0 w 602"/>
                <a:gd name="T43" fmla="*/ 0 h 125"/>
                <a:gd name="T44" fmla="*/ 0 w 602"/>
                <a:gd name="T45" fmla="*/ 67 h 125"/>
                <a:gd name="T46" fmla="*/ 4 w 602"/>
                <a:gd name="T47" fmla="*/ 72 h 125"/>
                <a:gd name="T48" fmla="*/ 13 w 602"/>
                <a:gd name="T49" fmla="*/ 79 h 125"/>
                <a:gd name="T50" fmla="*/ 36 w 602"/>
                <a:gd name="T51" fmla="*/ 89 h 125"/>
                <a:gd name="T52" fmla="*/ 67 w 602"/>
                <a:gd name="T53" fmla="*/ 99 h 125"/>
                <a:gd name="T54" fmla="*/ 108 w 602"/>
                <a:gd name="T55" fmla="*/ 108 h 125"/>
                <a:gd name="T56" fmla="*/ 155 w 602"/>
                <a:gd name="T57" fmla="*/ 116 h 125"/>
                <a:gd name="T58" fmla="*/ 210 w 602"/>
                <a:gd name="T59" fmla="*/ 122 h 125"/>
                <a:gd name="T60" fmla="*/ 270 w 602"/>
                <a:gd name="T61" fmla="*/ 125 h 125"/>
                <a:gd name="T62" fmla="*/ 302 w 602"/>
                <a:gd name="T6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302" y="125"/>
                  </a:moveTo>
                  <a:lnTo>
                    <a:pt x="333" y="125"/>
                  </a:lnTo>
                  <a:lnTo>
                    <a:pt x="364" y="124"/>
                  </a:lnTo>
                  <a:lnTo>
                    <a:pt x="393" y="122"/>
                  </a:lnTo>
                  <a:lnTo>
                    <a:pt x="421" y="118"/>
                  </a:lnTo>
                  <a:lnTo>
                    <a:pt x="448" y="116"/>
                  </a:lnTo>
                  <a:lnTo>
                    <a:pt x="472" y="112"/>
                  </a:lnTo>
                  <a:lnTo>
                    <a:pt x="495" y="108"/>
                  </a:lnTo>
                  <a:lnTo>
                    <a:pt x="516" y="103"/>
                  </a:lnTo>
                  <a:lnTo>
                    <a:pt x="536" y="99"/>
                  </a:lnTo>
                  <a:lnTo>
                    <a:pt x="553" y="94"/>
                  </a:lnTo>
                  <a:lnTo>
                    <a:pt x="567" y="89"/>
                  </a:lnTo>
                  <a:lnTo>
                    <a:pt x="580" y="84"/>
                  </a:lnTo>
                  <a:lnTo>
                    <a:pt x="589" y="79"/>
                  </a:lnTo>
                  <a:lnTo>
                    <a:pt x="597" y="74"/>
                  </a:lnTo>
                  <a:lnTo>
                    <a:pt x="599" y="72"/>
                  </a:lnTo>
                  <a:lnTo>
                    <a:pt x="601" y="69"/>
                  </a:lnTo>
                  <a:lnTo>
                    <a:pt x="602" y="67"/>
                  </a:lnTo>
                  <a:lnTo>
                    <a:pt x="602" y="65"/>
                  </a:lnTo>
                  <a:lnTo>
                    <a:pt x="602" y="0"/>
                  </a:lnTo>
                  <a:lnTo>
                    <a:pt x="589" y="7"/>
                  </a:lnTo>
                  <a:lnTo>
                    <a:pt x="573" y="13"/>
                  </a:lnTo>
                  <a:lnTo>
                    <a:pt x="556" y="20"/>
                  </a:lnTo>
                  <a:lnTo>
                    <a:pt x="537" y="24"/>
                  </a:lnTo>
                  <a:lnTo>
                    <a:pt x="517" y="29"/>
                  </a:lnTo>
                  <a:lnTo>
                    <a:pt x="497" y="34"/>
                  </a:lnTo>
                  <a:lnTo>
                    <a:pt x="476" y="37"/>
                  </a:lnTo>
                  <a:lnTo>
                    <a:pt x="454" y="40"/>
                  </a:lnTo>
                  <a:lnTo>
                    <a:pt x="410" y="44"/>
                  </a:lnTo>
                  <a:lnTo>
                    <a:pt x="369" y="48"/>
                  </a:lnTo>
                  <a:lnTo>
                    <a:pt x="332" y="50"/>
                  </a:lnTo>
                  <a:lnTo>
                    <a:pt x="302" y="50"/>
                  </a:lnTo>
                  <a:lnTo>
                    <a:pt x="271" y="50"/>
                  </a:lnTo>
                  <a:lnTo>
                    <a:pt x="233" y="48"/>
                  </a:lnTo>
                  <a:lnTo>
                    <a:pt x="192" y="44"/>
                  </a:lnTo>
                  <a:lnTo>
                    <a:pt x="148" y="40"/>
                  </a:lnTo>
                  <a:lnTo>
                    <a:pt x="127" y="37"/>
                  </a:lnTo>
                  <a:lnTo>
                    <a:pt x="106" y="34"/>
                  </a:lnTo>
                  <a:lnTo>
                    <a:pt x="85" y="29"/>
                  </a:lnTo>
                  <a:lnTo>
                    <a:pt x="66" y="25"/>
                  </a:lnTo>
                  <a:lnTo>
                    <a:pt x="47" y="20"/>
                  </a:lnTo>
                  <a:lnTo>
                    <a:pt x="29" y="13"/>
                  </a:lnTo>
                  <a:lnTo>
                    <a:pt x="14" y="7"/>
                  </a:lnTo>
                  <a:lnTo>
                    <a:pt x="0" y="0"/>
                  </a:lnTo>
                  <a:lnTo>
                    <a:pt x="0" y="65"/>
                  </a:lnTo>
                  <a:lnTo>
                    <a:pt x="0" y="67"/>
                  </a:lnTo>
                  <a:lnTo>
                    <a:pt x="2" y="69"/>
                  </a:lnTo>
                  <a:lnTo>
                    <a:pt x="4" y="72"/>
                  </a:lnTo>
                  <a:lnTo>
                    <a:pt x="6" y="74"/>
                  </a:lnTo>
                  <a:lnTo>
                    <a:pt x="13" y="79"/>
                  </a:lnTo>
                  <a:lnTo>
                    <a:pt x="23" y="84"/>
                  </a:lnTo>
                  <a:lnTo>
                    <a:pt x="36" y="89"/>
                  </a:lnTo>
                  <a:lnTo>
                    <a:pt x="50" y="95"/>
                  </a:lnTo>
                  <a:lnTo>
                    <a:pt x="67" y="99"/>
                  </a:lnTo>
                  <a:lnTo>
                    <a:pt x="86" y="103"/>
                  </a:lnTo>
                  <a:lnTo>
                    <a:pt x="108" y="108"/>
                  </a:lnTo>
                  <a:lnTo>
                    <a:pt x="130" y="112"/>
                  </a:lnTo>
                  <a:lnTo>
                    <a:pt x="155" y="116"/>
                  </a:lnTo>
                  <a:lnTo>
                    <a:pt x="182" y="120"/>
                  </a:lnTo>
                  <a:lnTo>
                    <a:pt x="210" y="122"/>
                  </a:lnTo>
                  <a:lnTo>
                    <a:pt x="240" y="124"/>
                  </a:lnTo>
                  <a:lnTo>
                    <a:pt x="270" y="125"/>
                  </a:lnTo>
                  <a:lnTo>
                    <a:pt x="302" y="125"/>
                  </a:lnTo>
                  <a:lnTo>
                    <a:pt x="3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7" name="Freeform 459"/>
            <p:cNvSpPr>
              <a:spLocks/>
            </p:cNvSpPr>
            <p:nvPr/>
          </p:nvSpPr>
          <p:spPr bwMode="auto">
            <a:xfrm>
              <a:off x="2598738" y="1454150"/>
              <a:ext cx="190500" cy="39688"/>
            </a:xfrm>
            <a:custGeom>
              <a:avLst/>
              <a:gdLst>
                <a:gd name="T0" fmla="*/ 302 w 602"/>
                <a:gd name="T1" fmla="*/ 124 h 124"/>
                <a:gd name="T2" fmla="*/ 333 w 602"/>
                <a:gd name="T3" fmla="*/ 124 h 124"/>
                <a:gd name="T4" fmla="*/ 364 w 602"/>
                <a:gd name="T5" fmla="*/ 123 h 124"/>
                <a:gd name="T6" fmla="*/ 393 w 602"/>
                <a:gd name="T7" fmla="*/ 121 h 124"/>
                <a:gd name="T8" fmla="*/ 421 w 602"/>
                <a:gd name="T9" fmla="*/ 119 h 124"/>
                <a:gd name="T10" fmla="*/ 448 w 602"/>
                <a:gd name="T11" fmla="*/ 115 h 124"/>
                <a:gd name="T12" fmla="*/ 472 w 602"/>
                <a:gd name="T13" fmla="*/ 111 h 124"/>
                <a:gd name="T14" fmla="*/ 495 w 602"/>
                <a:gd name="T15" fmla="*/ 108 h 124"/>
                <a:gd name="T16" fmla="*/ 516 w 602"/>
                <a:gd name="T17" fmla="*/ 104 h 124"/>
                <a:gd name="T18" fmla="*/ 536 w 602"/>
                <a:gd name="T19" fmla="*/ 98 h 124"/>
                <a:gd name="T20" fmla="*/ 553 w 602"/>
                <a:gd name="T21" fmla="*/ 94 h 124"/>
                <a:gd name="T22" fmla="*/ 567 w 602"/>
                <a:gd name="T23" fmla="*/ 89 h 124"/>
                <a:gd name="T24" fmla="*/ 580 w 602"/>
                <a:gd name="T25" fmla="*/ 83 h 124"/>
                <a:gd name="T26" fmla="*/ 589 w 602"/>
                <a:gd name="T27" fmla="*/ 79 h 124"/>
                <a:gd name="T28" fmla="*/ 597 w 602"/>
                <a:gd name="T29" fmla="*/ 74 h 124"/>
                <a:gd name="T30" fmla="*/ 599 w 602"/>
                <a:gd name="T31" fmla="*/ 71 h 124"/>
                <a:gd name="T32" fmla="*/ 601 w 602"/>
                <a:gd name="T33" fmla="*/ 69 h 124"/>
                <a:gd name="T34" fmla="*/ 602 w 602"/>
                <a:gd name="T35" fmla="*/ 66 h 124"/>
                <a:gd name="T36" fmla="*/ 602 w 602"/>
                <a:gd name="T37" fmla="*/ 64 h 124"/>
                <a:gd name="T38" fmla="*/ 602 w 602"/>
                <a:gd name="T39" fmla="*/ 0 h 124"/>
                <a:gd name="T40" fmla="*/ 589 w 602"/>
                <a:gd name="T41" fmla="*/ 7 h 124"/>
                <a:gd name="T42" fmla="*/ 573 w 602"/>
                <a:gd name="T43" fmla="*/ 14 h 124"/>
                <a:gd name="T44" fmla="*/ 556 w 602"/>
                <a:gd name="T45" fmla="*/ 19 h 124"/>
                <a:gd name="T46" fmla="*/ 537 w 602"/>
                <a:gd name="T47" fmla="*/ 24 h 124"/>
                <a:gd name="T48" fmla="*/ 517 w 602"/>
                <a:gd name="T49" fmla="*/ 29 h 124"/>
                <a:gd name="T50" fmla="*/ 497 w 602"/>
                <a:gd name="T51" fmla="*/ 33 h 124"/>
                <a:gd name="T52" fmla="*/ 476 w 602"/>
                <a:gd name="T53" fmla="*/ 36 h 124"/>
                <a:gd name="T54" fmla="*/ 454 w 602"/>
                <a:gd name="T55" fmla="*/ 39 h 124"/>
                <a:gd name="T56" fmla="*/ 410 w 602"/>
                <a:gd name="T57" fmla="*/ 44 h 124"/>
                <a:gd name="T58" fmla="*/ 369 w 602"/>
                <a:gd name="T59" fmla="*/ 47 h 124"/>
                <a:gd name="T60" fmla="*/ 332 w 602"/>
                <a:gd name="T61" fmla="*/ 49 h 124"/>
                <a:gd name="T62" fmla="*/ 302 w 602"/>
                <a:gd name="T63" fmla="*/ 49 h 124"/>
                <a:gd name="T64" fmla="*/ 271 w 602"/>
                <a:gd name="T65" fmla="*/ 49 h 124"/>
                <a:gd name="T66" fmla="*/ 233 w 602"/>
                <a:gd name="T67" fmla="*/ 47 h 124"/>
                <a:gd name="T68" fmla="*/ 192 w 602"/>
                <a:gd name="T69" fmla="*/ 44 h 124"/>
                <a:gd name="T70" fmla="*/ 148 w 602"/>
                <a:gd name="T71" fmla="*/ 39 h 124"/>
                <a:gd name="T72" fmla="*/ 127 w 602"/>
                <a:gd name="T73" fmla="*/ 36 h 124"/>
                <a:gd name="T74" fmla="*/ 106 w 602"/>
                <a:gd name="T75" fmla="*/ 33 h 124"/>
                <a:gd name="T76" fmla="*/ 85 w 602"/>
                <a:gd name="T77" fmla="*/ 29 h 124"/>
                <a:gd name="T78" fmla="*/ 66 w 602"/>
                <a:gd name="T79" fmla="*/ 24 h 124"/>
                <a:gd name="T80" fmla="*/ 47 w 602"/>
                <a:gd name="T81" fmla="*/ 19 h 124"/>
                <a:gd name="T82" fmla="*/ 29 w 602"/>
                <a:gd name="T83" fmla="*/ 14 h 124"/>
                <a:gd name="T84" fmla="*/ 14 w 602"/>
                <a:gd name="T85" fmla="*/ 7 h 124"/>
                <a:gd name="T86" fmla="*/ 0 w 602"/>
                <a:gd name="T87" fmla="*/ 0 h 124"/>
                <a:gd name="T88" fmla="*/ 0 w 602"/>
                <a:gd name="T89" fmla="*/ 64 h 124"/>
                <a:gd name="T90" fmla="*/ 0 w 602"/>
                <a:gd name="T91" fmla="*/ 66 h 124"/>
                <a:gd name="T92" fmla="*/ 2 w 602"/>
                <a:gd name="T93" fmla="*/ 69 h 124"/>
                <a:gd name="T94" fmla="*/ 4 w 602"/>
                <a:gd name="T95" fmla="*/ 71 h 124"/>
                <a:gd name="T96" fmla="*/ 6 w 602"/>
                <a:gd name="T97" fmla="*/ 74 h 124"/>
                <a:gd name="T98" fmla="*/ 13 w 602"/>
                <a:gd name="T99" fmla="*/ 79 h 124"/>
                <a:gd name="T100" fmla="*/ 23 w 602"/>
                <a:gd name="T101" fmla="*/ 83 h 124"/>
                <a:gd name="T102" fmla="*/ 36 w 602"/>
                <a:gd name="T103" fmla="*/ 89 h 124"/>
                <a:gd name="T104" fmla="*/ 50 w 602"/>
                <a:gd name="T105" fmla="*/ 94 h 124"/>
                <a:gd name="T106" fmla="*/ 67 w 602"/>
                <a:gd name="T107" fmla="*/ 98 h 124"/>
                <a:gd name="T108" fmla="*/ 86 w 602"/>
                <a:gd name="T109" fmla="*/ 104 h 124"/>
                <a:gd name="T110" fmla="*/ 108 w 602"/>
                <a:gd name="T111" fmla="*/ 108 h 124"/>
                <a:gd name="T112" fmla="*/ 130 w 602"/>
                <a:gd name="T113" fmla="*/ 111 h 124"/>
                <a:gd name="T114" fmla="*/ 155 w 602"/>
                <a:gd name="T115" fmla="*/ 115 h 124"/>
                <a:gd name="T116" fmla="*/ 182 w 602"/>
                <a:gd name="T117" fmla="*/ 119 h 124"/>
                <a:gd name="T118" fmla="*/ 210 w 602"/>
                <a:gd name="T119" fmla="*/ 121 h 124"/>
                <a:gd name="T120" fmla="*/ 240 w 602"/>
                <a:gd name="T121" fmla="*/ 123 h 124"/>
                <a:gd name="T122" fmla="*/ 270 w 602"/>
                <a:gd name="T123" fmla="*/ 124 h 124"/>
                <a:gd name="T124" fmla="*/ 302 w 602"/>
                <a:gd name="T12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 h="124">
                  <a:moveTo>
                    <a:pt x="302" y="124"/>
                  </a:moveTo>
                  <a:lnTo>
                    <a:pt x="333" y="124"/>
                  </a:lnTo>
                  <a:lnTo>
                    <a:pt x="364" y="123"/>
                  </a:lnTo>
                  <a:lnTo>
                    <a:pt x="393" y="121"/>
                  </a:lnTo>
                  <a:lnTo>
                    <a:pt x="421" y="119"/>
                  </a:lnTo>
                  <a:lnTo>
                    <a:pt x="448" y="115"/>
                  </a:lnTo>
                  <a:lnTo>
                    <a:pt x="472" y="111"/>
                  </a:lnTo>
                  <a:lnTo>
                    <a:pt x="495" y="108"/>
                  </a:lnTo>
                  <a:lnTo>
                    <a:pt x="516" y="104"/>
                  </a:lnTo>
                  <a:lnTo>
                    <a:pt x="536" y="98"/>
                  </a:lnTo>
                  <a:lnTo>
                    <a:pt x="553" y="94"/>
                  </a:lnTo>
                  <a:lnTo>
                    <a:pt x="567" y="89"/>
                  </a:lnTo>
                  <a:lnTo>
                    <a:pt x="580" y="83"/>
                  </a:lnTo>
                  <a:lnTo>
                    <a:pt x="589" y="79"/>
                  </a:lnTo>
                  <a:lnTo>
                    <a:pt x="597" y="74"/>
                  </a:lnTo>
                  <a:lnTo>
                    <a:pt x="599" y="71"/>
                  </a:lnTo>
                  <a:lnTo>
                    <a:pt x="601" y="69"/>
                  </a:lnTo>
                  <a:lnTo>
                    <a:pt x="602" y="66"/>
                  </a:lnTo>
                  <a:lnTo>
                    <a:pt x="602" y="64"/>
                  </a:lnTo>
                  <a:lnTo>
                    <a:pt x="602" y="0"/>
                  </a:lnTo>
                  <a:lnTo>
                    <a:pt x="589" y="7"/>
                  </a:lnTo>
                  <a:lnTo>
                    <a:pt x="573" y="14"/>
                  </a:lnTo>
                  <a:lnTo>
                    <a:pt x="556" y="19"/>
                  </a:lnTo>
                  <a:lnTo>
                    <a:pt x="537" y="24"/>
                  </a:lnTo>
                  <a:lnTo>
                    <a:pt x="517" y="29"/>
                  </a:lnTo>
                  <a:lnTo>
                    <a:pt x="497" y="33"/>
                  </a:lnTo>
                  <a:lnTo>
                    <a:pt x="476" y="36"/>
                  </a:lnTo>
                  <a:lnTo>
                    <a:pt x="454" y="39"/>
                  </a:lnTo>
                  <a:lnTo>
                    <a:pt x="410" y="44"/>
                  </a:lnTo>
                  <a:lnTo>
                    <a:pt x="369" y="47"/>
                  </a:lnTo>
                  <a:lnTo>
                    <a:pt x="332" y="49"/>
                  </a:lnTo>
                  <a:lnTo>
                    <a:pt x="302" y="49"/>
                  </a:lnTo>
                  <a:lnTo>
                    <a:pt x="271" y="49"/>
                  </a:lnTo>
                  <a:lnTo>
                    <a:pt x="233" y="47"/>
                  </a:lnTo>
                  <a:lnTo>
                    <a:pt x="192" y="44"/>
                  </a:lnTo>
                  <a:lnTo>
                    <a:pt x="148" y="39"/>
                  </a:lnTo>
                  <a:lnTo>
                    <a:pt x="127" y="36"/>
                  </a:lnTo>
                  <a:lnTo>
                    <a:pt x="106" y="33"/>
                  </a:lnTo>
                  <a:lnTo>
                    <a:pt x="85" y="29"/>
                  </a:lnTo>
                  <a:lnTo>
                    <a:pt x="66" y="24"/>
                  </a:lnTo>
                  <a:lnTo>
                    <a:pt x="47" y="19"/>
                  </a:lnTo>
                  <a:lnTo>
                    <a:pt x="29" y="14"/>
                  </a:lnTo>
                  <a:lnTo>
                    <a:pt x="14" y="7"/>
                  </a:lnTo>
                  <a:lnTo>
                    <a:pt x="0" y="0"/>
                  </a:lnTo>
                  <a:lnTo>
                    <a:pt x="0" y="64"/>
                  </a:lnTo>
                  <a:lnTo>
                    <a:pt x="0" y="66"/>
                  </a:lnTo>
                  <a:lnTo>
                    <a:pt x="2" y="69"/>
                  </a:lnTo>
                  <a:lnTo>
                    <a:pt x="4" y="71"/>
                  </a:lnTo>
                  <a:lnTo>
                    <a:pt x="6" y="74"/>
                  </a:lnTo>
                  <a:lnTo>
                    <a:pt x="13" y="79"/>
                  </a:lnTo>
                  <a:lnTo>
                    <a:pt x="23" y="83"/>
                  </a:lnTo>
                  <a:lnTo>
                    <a:pt x="36" y="89"/>
                  </a:lnTo>
                  <a:lnTo>
                    <a:pt x="50" y="94"/>
                  </a:lnTo>
                  <a:lnTo>
                    <a:pt x="67" y="98"/>
                  </a:lnTo>
                  <a:lnTo>
                    <a:pt x="86" y="104"/>
                  </a:lnTo>
                  <a:lnTo>
                    <a:pt x="108" y="108"/>
                  </a:lnTo>
                  <a:lnTo>
                    <a:pt x="130" y="111"/>
                  </a:lnTo>
                  <a:lnTo>
                    <a:pt x="155" y="115"/>
                  </a:lnTo>
                  <a:lnTo>
                    <a:pt x="182" y="119"/>
                  </a:lnTo>
                  <a:lnTo>
                    <a:pt x="210" y="121"/>
                  </a:lnTo>
                  <a:lnTo>
                    <a:pt x="240" y="123"/>
                  </a:lnTo>
                  <a:lnTo>
                    <a:pt x="270" y="124"/>
                  </a:lnTo>
                  <a:lnTo>
                    <a:pt x="302"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8" name="Freeform 460"/>
            <p:cNvSpPr>
              <a:spLocks/>
            </p:cNvSpPr>
            <p:nvPr/>
          </p:nvSpPr>
          <p:spPr bwMode="auto">
            <a:xfrm>
              <a:off x="2598738" y="1385888"/>
              <a:ext cx="190500" cy="41275"/>
            </a:xfrm>
            <a:custGeom>
              <a:avLst/>
              <a:gdLst>
                <a:gd name="T0" fmla="*/ 333 w 602"/>
                <a:gd name="T1" fmla="*/ 126 h 127"/>
                <a:gd name="T2" fmla="*/ 393 w 602"/>
                <a:gd name="T3" fmla="*/ 124 h 127"/>
                <a:gd name="T4" fmla="*/ 448 w 602"/>
                <a:gd name="T5" fmla="*/ 117 h 127"/>
                <a:gd name="T6" fmla="*/ 495 w 602"/>
                <a:gd name="T7" fmla="*/ 110 h 127"/>
                <a:gd name="T8" fmla="*/ 536 w 602"/>
                <a:gd name="T9" fmla="*/ 101 h 127"/>
                <a:gd name="T10" fmla="*/ 567 w 602"/>
                <a:gd name="T11" fmla="*/ 91 h 127"/>
                <a:gd name="T12" fmla="*/ 589 w 602"/>
                <a:gd name="T13" fmla="*/ 81 h 127"/>
                <a:gd name="T14" fmla="*/ 599 w 602"/>
                <a:gd name="T15" fmla="*/ 73 h 127"/>
                <a:gd name="T16" fmla="*/ 602 w 602"/>
                <a:gd name="T17" fmla="*/ 69 h 127"/>
                <a:gd name="T18" fmla="*/ 602 w 602"/>
                <a:gd name="T19" fmla="*/ 0 h 127"/>
                <a:gd name="T20" fmla="*/ 576 w 602"/>
                <a:gd name="T21" fmla="*/ 13 h 127"/>
                <a:gd name="T22" fmla="*/ 543 w 602"/>
                <a:gd name="T23" fmla="*/ 24 h 127"/>
                <a:gd name="T24" fmla="*/ 506 w 602"/>
                <a:gd name="T25" fmla="*/ 32 h 127"/>
                <a:gd name="T26" fmla="*/ 466 w 602"/>
                <a:gd name="T27" fmla="*/ 40 h 127"/>
                <a:gd name="T28" fmla="*/ 381 w 602"/>
                <a:gd name="T29" fmla="*/ 48 h 127"/>
                <a:gd name="T30" fmla="*/ 302 w 602"/>
                <a:gd name="T31" fmla="*/ 52 h 127"/>
                <a:gd name="T32" fmla="*/ 221 w 602"/>
                <a:gd name="T33" fmla="*/ 48 h 127"/>
                <a:gd name="T34" fmla="*/ 137 w 602"/>
                <a:gd name="T35" fmla="*/ 40 h 127"/>
                <a:gd name="T36" fmla="*/ 97 w 602"/>
                <a:gd name="T37" fmla="*/ 32 h 127"/>
                <a:gd name="T38" fmla="*/ 59 w 602"/>
                <a:gd name="T39" fmla="*/ 24 h 127"/>
                <a:gd name="T40" fmla="*/ 27 w 602"/>
                <a:gd name="T41" fmla="*/ 13 h 127"/>
                <a:gd name="T42" fmla="*/ 0 w 602"/>
                <a:gd name="T43" fmla="*/ 1 h 127"/>
                <a:gd name="T44" fmla="*/ 0 w 602"/>
                <a:gd name="T45" fmla="*/ 69 h 127"/>
                <a:gd name="T46" fmla="*/ 4 w 602"/>
                <a:gd name="T47" fmla="*/ 73 h 127"/>
                <a:gd name="T48" fmla="*/ 13 w 602"/>
                <a:gd name="T49" fmla="*/ 81 h 127"/>
                <a:gd name="T50" fmla="*/ 36 w 602"/>
                <a:gd name="T51" fmla="*/ 91 h 127"/>
                <a:gd name="T52" fmla="*/ 67 w 602"/>
                <a:gd name="T53" fmla="*/ 101 h 127"/>
                <a:gd name="T54" fmla="*/ 108 w 602"/>
                <a:gd name="T55" fmla="*/ 110 h 127"/>
                <a:gd name="T56" fmla="*/ 155 w 602"/>
                <a:gd name="T57" fmla="*/ 117 h 127"/>
                <a:gd name="T58" fmla="*/ 210 w 602"/>
                <a:gd name="T59" fmla="*/ 124 h 127"/>
                <a:gd name="T60" fmla="*/ 270 w 602"/>
                <a:gd name="T61" fmla="*/ 127 h 127"/>
                <a:gd name="T62" fmla="*/ 302 w 602"/>
                <a:gd name="T63"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7">
                  <a:moveTo>
                    <a:pt x="302" y="127"/>
                  </a:moveTo>
                  <a:lnTo>
                    <a:pt x="333" y="126"/>
                  </a:lnTo>
                  <a:lnTo>
                    <a:pt x="364" y="125"/>
                  </a:lnTo>
                  <a:lnTo>
                    <a:pt x="393" y="124"/>
                  </a:lnTo>
                  <a:lnTo>
                    <a:pt x="421" y="120"/>
                  </a:lnTo>
                  <a:lnTo>
                    <a:pt x="448" y="117"/>
                  </a:lnTo>
                  <a:lnTo>
                    <a:pt x="472" y="114"/>
                  </a:lnTo>
                  <a:lnTo>
                    <a:pt x="495" y="110"/>
                  </a:lnTo>
                  <a:lnTo>
                    <a:pt x="516" y="105"/>
                  </a:lnTo>
                  <a:lnTo>
                    <a:pt x="536" y="101"/>
                  </a:lnTo>
                  <a:lnTo>
                    <a:pt x="553" y="96"/>
                  </a:lnTo>
                  <a:lnTo>
                    <a:pt x="567" y="91"/>
                  </a:lnTo>
                  <a:lnTo>
                    <a:pt x="580" y="86"/>
                  </a:lnTo>
                  <a:lnTo>
                    <a:pt x="589" y="81"/>
                  </a:lnTo>
                  <a:lnTo>
                    <a:pt x="597" y="76"/>
                  </a:lnTo>
                  <a:lnTo>
                    <a:pt x="599" y="73"/>
                  </a:lnTo>
                  <a:lnTo>
                    <a:pt x="601" y="71"/>
                  </a:lnTo>
                  <a:lnTo>
                    <a:pt x="602" y="69"/>
                  </a:lnTo>
                  <a:lnTo>
                    <a:pt x="602" y="67"/>
                  </a:lnTo>
                  <a:lnTo>
                    <a:pt x="602" y="0"/>
                  </a:lnTo>
                  <a:lnTo>
                    <a:pt x="590" y="8"/>
                  </a:lnTo>
                  <a:lnTo>
                    <a:pt x="576" y="13"/>
                  </a:lnTo>
                  <a:lnTo>
                    <a:pt x="560" y="18"/>
                  </a:lnTo>
                  <a:lnTo>
                    <a:pt x="543" y="24"/>
                  </a:lnTo>
                  <a:lnTo>
                    <a:pt x="525" y="28"/>
                  </a:lnTo>
                  <a:lnTo>
                    <a:pt x="506" y="32"/>
                  </a:lnTo>
                  <a:lnTo>
                    <a:pt x="486" y="37"/>
                  </a:lnTo>
                  <a:lnTo>
                    <a:pt x="466" y="40"/>
                  </a:lnTo>
                  <a:lnTo>
                    <a:pt x="423" y="45"/>
                  </a:lnTo>
                  <a:lnTo>
                    <a:pt x="381" y="48"/>
                  </a:lnTo>
                  <a:lnTo>
                    <a:pt x="340" y="51"/>
                  </a:lnTo>
                  <a:lnTo>
                    <a:pt x="302" y="52"/>
                  </a:lnTo>
                  <a:lnTo>
                    <a:pt x="263" y="51"/>
                  </a:lnTo>
                  <a:lnTo>
                    <a:pt x="221" y="48"/>
                  </a:lnTo>
                  <a:lnTo>
                    <a:pt x="180" y="45"/>
                  </a:lnTo>
                  <a:lnTo>
                    <a:pt x="137" y="40"/>
                  </a:lnTo>
                  <a:lnTo>
                    <a:pt x="116" y="37"/>
                  </a:lnTo>
                  <a:lnTo>
                    <a:pt x="97" y="32"/>
                  </a:lnTo>
                  <a:lnTo>
                    <a:pt x="78" y="28"/>
                  </a:lnTo>
                  <a:lnTo>
                    <a:pt x="59" y="24"/>
                  </a:lnTo>
                  <a:lnTo>
                    <a:pt x="42" y="18"/>
                  </a:lnTo>
                  <a:lnTo>
                    <a:pt x="27" y="13"/>
                  </a:lnTo>
                  <a:lnTo>
                    <a:pt x="12" y="8"/>
                  </a:lnTo>
                  <a:lnTo>
                    <a:pt x="0" y="1"/>
                  </a:lnTo>
                  <a:lnTo>
                    <a:pt x="0" y="67"/>
                  </a:lnTo>
                  <a:lnTo>
                    <a:pt x="0" y="69"/>
                  </a:lnTo>
                  <a:lnTo>
                    <a:pt x="2" y="71"/>
                  </a:lnTo>
                  <a:lnTo>
                    <a:pt x="4" y="73"/>
                  </a:lnTo>
                  <a:lnTo>
                    <a:pt x="6" y="75"/>
                  </a:lnTo>
                  <a:lnTo>
                    <a:pt x="13" y="81"/>
                  </a:lnTo>
                  <a:lnTo>
                    <a:pt x="23" y="86"/>
                  </a:lnTo>
                  <a:lnTo>
                    <a:pt x="36" y="91"/>
                  </a:lnTo>
                  <a:lnTo>
                    <a:pt x="50" y="96"/>
                  </a:lnTo>
                  <a:lnTo>
                    <a:pt x="67" y="101"/>
                  </a:lnTo>
                  <a:lnTo>
                    <a:pt x="86" y="105"/>
                  </a:lnTo>
                  <a:lnTo>
                    <a:pt x="108" y="110"/>
                  </a:lnTo>
                  <a:lnTo>
                    <a:pt x="130" y="114"/>
                  </a:lnTo>
                  <a:lnTo>
                    <a:pt x="155" y="117"/>
                  </a:lnTo>
                  <a:lnTo>
                    <a:pt x="182" y="120"/>
                  </a:lnTo>
                  <a:lnTo>
                    <a:pt x="210" y="124"/>
                  </a:lnTo>
                  <a:lnTo>
                    <a:pt x="240" y="125"/>
                  </a:lnTo>
                  <a:lnTo>
                    <a:pt x="270" y="127"/>
                  </a:lnTo>
                  <a:lnTo>
                    <a:pt x="302" y="127"/>
                  </a:lnTo>
                  <a:lnTo>
                    <a:pt x="302"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9" name="Freeform 461"/>
            <p:cNvSpPr>
              <a:spLocks/>
            </p:cNvSpPr>
            <p:nvPr/>
          </p:nvSpPr>
          <p:spPr bwMode="auto">
            <a:xfrm>
              <a:off x="2598738" y="1487488"/>
              <a:ext cx="190500" cy="39688"/>
            </a:xfrm>
            <a:custGeom>
              <a:avLst/>
              <a:gdLst>
                <a:gd name="T0" fmla="*/ 602 w 602"/>
                <a:gd name="T1" fmla="*/ 0 h 125"/>
                <a:gd name="T2" fmla="*/ 573 w 602"/>
                <a:gd name="T3" fmla="*/ 14 h 125"/>
                <a:gd name="T4" fmla="*/ 537 w 602"/>
                <a:gd name="T5" fmla="*/ 24 h 125"/>
                <a:gd name="T6" fmla="*/ 497 w 602"/>
                <a:gd name="T7" fmla="*/ 33 h 125"/>
                <a:gd name="T8" fmla="*/ 454 w 602"/>
                <a:gd name="T9" fmla="*/ 39 h 125"/>
                <a:gd name="T10" fmla="*/ 369 w 602"/>
                <a:gd name="T11" fmla="*/ 47 h 125"/>
                <a:gd name="T12" fmla="*/ 302 w 602"/>
                <a:gd name="T13" fmla="*/ 49 h 125"/>
                <a:gd name="T14" fmla="*/ 233 w 602"/>
                <a:gd name="T15" fmla="*/ 47 h 125"/>
                <a:gd name="T16" fmla="*/ 148 w 602"/>
                <a:gd name="T17" fmla="*/ 39 h 125"/>
                <a:gd name="T18" fmla="*/ 106 w 602"/>
                <a:gd name="T19" fmla="*/ 33 h 125"/>
                <a:gd name="T20" fmla="*/ 66 w 602"/>
                <a:gd name="T21" fmla="*/ 24 h 125"/>
                <a:gd name="T22" fmla="*/ 29 w 602"/>
                <a:gd name="T23" fmla="*/ 14 h 125"/>
                <a:gd name="T24" fmla="*/ 0 w 602"/>
                <a:gd name="T25" fmla="*/ 0 h 125"/>
                <a:gd name="T26" fmla="*/ 2 w 602"/>
                <a:gd name="T27" fmla="*/ 69 h 125"/>
                <a:gd name="T28" fmla="*/ 11 w 602"/>
                <a:gd name="T29" fmla="*/ 79 h 125"/>
                <a:gd name="T30" fmla="*/ 32 w 602"/>
                <a:gd name="T31" fmla="*/ 89 h 125"/>
                <a:gd name="T32" fmla="*/ 59 w 602"/>
                <a:gd name="T33" fmla="*/ 98 h 125"/>
                <a:gd name="T34" fmla="*/ 96 w 602"/>
                <a:gd name="T35" fmla="*/ 107 h 125"/>
                <a:gd name="T36" fmla="*/ 140 w 602"/>
                <a:gd name="T37" fmla="*/ 116 h 125"/>
                <a:gd name="T38" fmla="*/ 190 w 602"/>
                <a:gd name="T39" fmla="*/ 121 h 125"/>
                <a:gd name="T40" fmla="*/ 248 w 602"/>
                <a:gd name="T41" fmla="*/ 124 h 125"/>
                <a:gd name="T42" fmla="*/ 283 w 602"/>
                <a:gd name="T43" fmla="*/ 119 h 125"/>
                <a:gd name="T44" fmla="*/ 292 w 602"/>
                <a:gd name="T45" fmla="*/ 106 h 125"/>
                <a:gd name="T46" fmla="*/ 305 w 602"/>
                <a:gd name="T47" fmla="*/ 94 h 125"/>
                <a:gd name="T48" fmla="*/ 320 w 602"/>
                <a:gd name="T49" fmla="*/ 84 h 125"/>
                <a:gd name="T50" fmla="*/ 350 w 602"/>
                <a:gd name="T51" fmla="*/ 70 h 125"/>
                <a:gd name="T52" fmla="*/ 400 w 602"/>
                <a:gd name="T53" fmla="*/ 55 h 125"/>
                <a:gd name="T54" fmla="*/ 458 w 602"/>
                <a:gd name="T55" fmla="*/ 45 h 125"/>
                <a:gd name="T56" fmla="*/ 514 w 602"/>
                <a:gd name="T57" fmla="*/ 38 h 125"/>
                <a:gd name="T58" fmla="*/ 561 w 602"/>
                <a:gd name="T59" fmla="*/ 35 h 125"/>
                <a:gd name="T60" fmla="*/ 594 w 602"/>
                <a:gd name="T61" fmla="*/ 35 h 125"/>
                <a:gd name="T62" fmla="*/ 602 w 602"/>
                <a:gd name="T63" fmla="*/ 3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602" y="34"/>
                  </a:moveTo>
                  <a:lnTo>
                    <a:pt x="602" y="0"/>
                  </a:lnTo>
                  <a:lnTo>
                    <a:pt x="589" y="7"/>
                  </a:lnTo>
                  <a:lnTo>
                    <a:pt x="573" y="14"/>
                  </a:lnTo>
                  <a:lnTo>
                    <a:pt x="556" y="19"/>
                  </a:lnTo>
                  <a:lnTo>
                    <a:pt x="537" y="24"/>
                  </a:lnTo>
                  <a:lnTo>
                    <a:pt x="517" y="29"/>
                  </a:lnTo>
                  <a:lnTo>
                    <a:pt x="497" y="33"/>
                  </a:lnTo>
                  <a:lnTo>
                    <a:pt x="476" y="36"/>
                  </a:lnTo>
                  <a:lnTo>
                    <a:pt x="454" y="39"/>
                  </a:lnTo>
                  <a:lnTo>
                    <a:pt x="410" y="45"/>
                  </a:lnTo>
                  <a:lnTo>
                    <a:pt x="369" y="47"/>
                  </a:lnTo>
                  <a:lnTo>
                    <a:pt x="332" y="49"/>
                  </a:lnTo>
                  <a:lnTo>
                    <a:pt x="302" y="49"/>
                  </a:lnTo>
                  <a:lnTo>
                    <a:pt x="271" y="49"/>
                  </a:lnTo>
                  <a:lnTo>
                    <a:pt x="233" y="47"/>
                  </a:lnTo>
                  <a:lnTo>
                    <a:pt x="192" y="45"/>
                  </a:lnTo>
                  <a:lnTo>
                    <a:pt x="148" y="39"/>
                  </a:lnTo>
                  <a:lnTo>
                    <a:pt x="127" y="36"/>
                  </a:lnTo>
                  <a:lnTo>
                    <a:pt x="106" y="33"/>
                  </a:lnTo>
                  <a:lnTo>
                    <a:pt x="85" y="29"/>
                  </a:lnTo>
                  <a:lnTo>
                    <a:pt x="66" y="24"/>
                  </a:lnTo>
                  <a:lnTo>
                    <a:pt x="47" y="19"/>
                  </a:lnTo>
                  <a:lnTo>
                    <a:pt x="29" y="14"/>
                  </a:lnTo>
                  <a:lnTo>
                    <a:pt x="14" y="7"/>
                  </a:lnTo>
                  <a:lnTo>
                    <a:pt x="0" y="0"/>
                  </a:lnTo>
                  <a:lnTo>
                    <a:pt x="0" y="64"/>
                  </a:lnTo>
                  <a:lnTo>
                    <a:pt x="2" y="69"/>
                  </a:lnTo>
                  <a:lnTo>
                    <a:pt x="6" y="74"/>
                  </a:lnTo>
                  <a:lnTo>
                    <a:pt x="11" y="79"/>
                  </a:lnTo>
                  <a:lnTo>
                    <a:pt x="20" y="83"/>
                  </a:lnTo>
                  <a:lnTo>
                    <a:pt x="32" y="89"/>
                  </a:lnTo>
                  <a:lnTo>
                    <a:pt x="44" y="94"/>
                  </a:lnTo>
                  <a:lnTo>
                    <a:pt x="59" y="98"/>
                  </a:lnTo>
                  <a:lnTo>
                    <a:pt x="77" y="103"/>
                  </a:lnTo>
                  <a:lnTo>
                    <a:pt x="96" y="107"/>
                  </a:lnTo>
                  <a:lnTo>
                    <a:pt x="117" y="111"/>
                  </a:lnTo>
                  <a:lnTo>
                    <a:pt x="140" y="116"/>
                  </a:lnTo>
                  <a:lnTo>
                    <a:pt x="165" y="118"/>
                  </a:lnTo>
                  <a:lnTo>
                    <a:pt x="190" y="121"/>
                  </a:lnTo>
                  <a:lnTo>
                    <a:pt x="218" y="123"/>
                  </a:lnTo>
                  <a:lnTo>
                    <a:pt x="248" y="124"/>
                  </a:lnTo>
                  <a:lnTo>
                    <a:pt x="278" y="125"/>
                  </a:lnTo>
                  <a:lnTo>
                    <a:pt x="283" y="119"/>
                  </a:lnTo>
                  <a:lnTo>
                    <a:pt x="287" y="112"/>
                  </a:lnTo>
                  <a:lnTo>
                    <a:pt x="292" y="106"/>
                  </a:lnTo>
                  <a:lnTo>
                    <a:pt x="298" y="101"/>
                  </a:lnTo>
                  <a:lnTo>
                    <a:pt x="305" y="94"/>
                  </a:lnTo>
                  <a:lnTo>
                    <a:pt x="313" y="89"/>
                  </a:lnTo>
                  <a:lnTo>
                    <a:pt x="320" y="84"/>
                  </a:lnTo>
                  <a:lnTo>
                    <a:pt x="330" y="79"/>
                  </a:lnTo>
                  <a:lnTo>
                    <a:pt x="350" y="70"/>
                  </a:lnTo>
                  <a:lnTo>
                    <a:pt x="374" y="62"/>
                  </a:lnTo>
                  <a:lnTo>
                    <a:pt x="400" y="55"/>
                  </a:lnTo>
                  <a:lnTo>
                    <a:pt x="429" y="49"/>
                  </a:lnTo>
                  <a:lnTo>
                    <a:pt x="458" y="45"/>
                  </a:lnTo>
                  <a:lnTo>
                    <a:pt x="486" y="40"/>
                  </a:lnTo>
                  <a:lnTo>
                    <a:pt x="514" y="38"/>
                  </a:lnTo>
                  <a:lnTo>
                    <a:pt x="539" y="36"/>
                  </a:lnTo>
                  <a:lnTo>
                    <a:pt x="561" y="35"/>
                  </a:lnTo>
                  <a:lnTo>
                    <a:pt x="580" y="35"/>
                  </a:lnTo>
                  <a:lnTo>
                    <a:pt x="594" y="35"/>
                  </a:lnTo>
                  <a:lnTo>
                    <a:pt x="602" y="34"/>
                  </a:lnTo>
                  <a:lnTo>
                    <a:pt x="60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0" name="Freeform 462"/>
            <p:cNvSpPr>
              <a:spLocks/>
            </p:cNvSpPr>
            <p:nvPr/>
          </p:nvSpPr>
          <p:spPr bwMode="auto">
            <a:xfrm>
              <a:off x="2598738" y="1520825"/>
              <a:ext cx="85725" cy="49213"/>
            </a:xfrm>
            <a:custGeom>
              <a:avLst/>
              <a:gdLst>
                <a:gd name="T0" fmla="*/ 0 w 271"/>
                <a:gd name="T1" fmla="*/ 63 h 153"/>
                <a:gd name="T2" fmla="*/ 0 w 271"/>
                <a:gd name="T3" fmla="*/ 69 h 153"/>
                <a:gd name="T4" fmla="*/ 3 w 271"/>
                <a:gd name="T5" fmla="*/ 75 h 153"/>
                <a:gd name="T6" fmla="*/ 5 w 271"/>
                <a:gd name="T7" fmla="*/ 80 h 153"/>
                <a:gd name="T8" fmla="*/ 7 w 271"/>
                <a:gd name="T9" fmla="*/ 86 h 153"/>
                <a:gd name="T10" fmla="*/ 11 w 271"/>
                <a:gd name="T11" fmla="*/ 90 h 153"/>
                <a:gd name="T12" fmla="*/ 15 w 271"/>
                <a:gd name="T13" fmla="*/ 95 h 153"/>
                <a:gd name="T14" fmla="*/ 21 w 271"/>
                <a:gd name="T15" fmla="*/ 100 h 153"/>
                <a:gd name="T16" fmla="*/ 27 w 271"/>
                <a:gd name="T17" fmla="*/ 104 h 153"/>
                <a:gd name="T18" fmla="*/ 40 w 271"/>
                <a:gd name="T19" fmla="*/ 113 h 153"/>
                <a:gd name="T20" fmla="*/ 56 w 271"/>
                <a:gd name="T21" fmla="*/ 119 h 153"/>
                <a:gd name="T22" fmla="*/ 74 w 271"/>
                <a:gd name="T23" fmla="*/ 125 h 153"/>
                <a:gd name="T24" fmla="*/ 94 w 271"/>
                <a:gd name="T25" fmla="*/ 131 h 153"/>
                <a:gd name="T26" fmla="*/ 114 w 271"/>
                <a:gd name="T27" fmla="*/ 136 h 153"/>
                <a:gd name="T28" fmla="*/ 136 w 271"/>
                <a:gd name="T29" fmla="*/ 140 h 153"/>
                <a:gd name="T30" fmla="*/ 158 w 271"/>
                <a:gd name="T31" fmla="*/ 144 h 153"/>
                <a:gd name="T32" fmla="*/ 182 w 271"/>
                <a:gd name="T33" fmla="*/ 147 h 153"/>
                <a:gd name="T34" fmla="*/ 227 w 271"/>
                <a:gd name="T35" fmla="*/ 151 h 153"/>
                <a:gd name="T36" fmla="*/ 271 w 271"/>
                <a:gd name="T37" fmla="*/ 153 h 153"/>
                <a:gd name="T38" fmla="*/ 271 w 271"/>
                <a:gd name="T39" fmla="*/ 48 h 153"/>
                <a:gd name="T40" fmla="*/ 271 w 271"/>
                <a:gd name="T41" fmla="*/ 48 h 153"/>
                <a:gd name="T42" fmla="*/ 271 w 271"/>
                <a:gd name="T43" fmla="*/ 48 h 153"/>
                <a:gd name="T44" fmla="*/ 237 w 271"/>
                <a:gd name="T45" fmla="*/ 47 h 153"/>
                <a:gd name="T46" fmla="*/ 201 w 271"/>
                <a:gd name="T47" fmla="*/ 45 h 153"/>
                <a:gd name="T48" fmla="*/ 163 w 271"/>
                <a:gd name="T49" fmla="*/ 42 h 153"/>
                <a:gd name="T50" fmla="*/ 126 w 271"/>
                <a:gd name="T51" fmla="*/ 36 h 153"/>
                <a:gd name="T52" fmla="*/ 107 w 271"/>
                <a:gd name="T53" fmla="*/ 33 h 153"/>
                <a:gd name="T54" fmla="*/ 89 w 271"/>
                <a:gd name="T55" fmla="*/ 30 h 153"/>
                <a:gd name="T56" fmla="*/ 71 w 271"/>
                <a:gd name="T57" fmla="*/ 26 h 153"/>
                <a:gd name="T58" fmla="*/ 55 w 271"/>
                <a:gd name="T59" fmla="*/ 21 h 153"/>
                <a:gd name="T60" fmla="*/ 39 w 271"/>
                <a:gd name="T61" fmla="*/ 17 h 153"/>
                <a:gd name="T62" fmla="*/ 25 w 271"/>
                <a:gd name="T63" fmla="*/ 12 h 153"/>
                <a:gd name="T64" fmla="*/ 12 w 271"/>
                <a:gd name="T65" fmla="*/ 5 h 153"/>
                <a:gd name="T66" fmla="*/ 0 w 271"/>
                <a:gd name="T67" fmla="*/ 0 h 153"/>
                <a:gd name="T68" fmla="*/ 0 w 271"/>
                <a:gd name="T69" fmla="*/ 6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1" h="153">
                  <a:moveTo>
                    <a:pt x="0" y="63"/>
                  </a:moveTo>
                  <a:lnTo>
                    <a:pt x="0" y="69"/>
                  </a:lnTo>
                  <a:lnTo>
                    <a:pt x="3" y="75"/>
                  </a:lnTo>
                  <a:lnTo>
                    <a:pt x="5" y="80"/>
                  </a:lnTo>
                  <a:lnTo>
                    <a:pt x="7" y="86"/>
                  </a:lnTo>
                  <a:lnTo>
                    <a:pt x="11" y="90"/>
                  </a:lnTo>
                  <a:lnTo>
                    <a:pt x="15" y="95"/>
                  </a:lnTo>
                  <a:lnTo>
                    <a:pt x="21" y="100"/>
                  </a:lnTo>
                  <a:lnTo>
                    <a:pt x="27" y="104"/>
                  </a:lnTo>
                  <a:lnTo>
                    <a:pt x="40" y="113"/>
                  </a:lnTo>
                  <a:lnTo>
                    <a:pt x="56" y="119"/>
                  </a:lnTo>
                  <a:lnTo>
                    <a:pt x="74" y="125"/>
                  </a:lnTo>
                  <a:lnTo>
                    <a:pt x="94" y="131"/>
                  </a:lnTo>
                  <a:lnTo>
                    <a:pt x="114" y="136"/>
                  </a:lnTo>
                  <a:lnTo>
                    <a:pt x="136" y="140"/>
                  </a:lnTo>
                  <a:lnTo>
                    <a:pt x="158" y="144"/>
                  </a:lnTo>
                  <a:lnTo>
                    <a:pt x="182" y="147"/>
                  </a:lnTo>
                  <a:lnTo>
                    <a:pt x="227" y="151"/>
                  </a:lnTo>
                  <a:lnTo>
                    <a:pt x="271" y="153"/>
                  </a:lnTo>
                  <a:lnTo>
                    <a:pt x="271" y="48"/>
                  </a:lnTo>
                  <a:lnTo>
                    <a:pt x="271" y="48"/>
                  </a:lnTo>
                  <a:lnTo>
                    <a:pt x="271" y="48"/>
                  </a:lnTo>
                  <a:lnTo>
                    <a:pt x="237" y="47"/>
                  </a:lnTo>
                  <a:lnTo>
                    <a:pt x="201" y="45"/>
                  </a:lnTo>
                  <a:lnTo>
                    <a:pt x="163" y="42"/>
                  </a:lnTo>
                  <a:lnTo>
                    <a:pt x="126" y="36"/>
                  </a:lnTo>
                  <a:lnTo>
                    <a:pt x="107" y="33"/>
                  </a:lnTo>
                  <a:lnTo>
                    <a:pt x="89" y="30"/>
                  </a:lnTo>
                  <a:lnTo>
                    <a:pt x="71" y="26"/>
                  </a:lnTo>
                  <a:lnTo>
                    <a:pt x="55" y="21"/>
                  </a:lnTo>
                  <a:lnTo>
                    <a:pt x="39" y="17"/>
                  </a:lnTo>
                  <a:lnTo>
                    <a:pt x="25" y="12"/>
                  </a:lnTo>
                  <a:lnTo>
                    <a:pt x="12" y="5"/>
                  </a:lnTo>
                  <a:lnTo>
                    <a:pt x="0" y="0"/>
                  </a:lnTo>
                  <a:lnTo>
                    <a:pt x="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1" name="Freeform 463"/>
            <p:cNvSpPr>
              <a:spLocks/>
            </p:cNvSpPr>
            <p:nvPr/>
          </p:nvSpPr>
          <p:spPr bwMode="auto">
            <a:xfrm>
              <a:off x="2693988" y="1582738"/>
              <a:ext cx="192088" cy="49213"/>
            </a:xfrm>
            <a:custGeom>
              <a:avLst/>
              <a:gdLst>
                <a:gd name="T0" fmla="*/ 0 w 601"/>
                <a:gd name="T1" fmla="*/ 0 h 155"/>
                <a:gd name="T2" fmla="*/ 0 w 601"/>
                <a:gd name="T3" fmla="*/ 64 h 155"/>
                <a:gd name="T4" fmla="*/ 0 w 601"/>
                <a:gd name="T5" fmla="*/ 71 h 155"/>
                <a:gd name="T6" fmla="*/ 2 w 601"/>
                <a:gd name="T7" fmla="*/ 77 h 155"/>
                <a:gd name="T8" fmla="*/ 4 w 601"/>
                <a:gd name="T9" fmla="*/ 84 h 155"/>
                <a:gd name="T10" fmla="*/ 7 w 601"/>
                <a:gd name="T11" fmla="*/ 89 h 155"/>
                <a:gd name="T12" fmla="*/ 13 w 601"/>
                <a:gd name="T13" fmla="*/ 95 h 155"/>
                <a:gd name="T14" fmla="*/ 18 w 601"/>
                <a:gd name="T15" fmla="*/ 100 h 155"/>
                <a:gd name="T16" fmla="*/ 23 w 601"/>
                <a:gd name="T17" fmla="*/ 104 h 155"/>
                <a:gd name="T18" fmla="*/ 31 w 601"/>
                <a:gd name="T19" fmla="*/ 108 h 155"/>
                <a:gd name="T20" fmla="*/ 47 w 601"/>
                <a:gd name="T21" fmla="*/ 117 h 155"/>
                <a:gd name="T22" fmla="*/ 65 w 601"/>
                <a:gd name="T23" fmla="*/ 125 h 155"/>
                <a:gd name="T24" fmla="*/ 86 w 601"/>
                <a:gd name="T25" fmla="*/ 131 h 155"/>
                <a:gd name="T26" fmla="*/ 108 w 601"/>
                <a:gd name="T27" fmla="*/ 136 h 155"/>
                <a:gd name="T28" fmla="*/ 132 w 601"/>
                <a:gd name="T29" fmla="*/ 142 h 155"/>
                <a:gd name="T30" fmla="*/ 156 w 601"/>
                <a:gd name="T31" fmla="*/ 145 h 155"/>
                <a:gd name="T32" fmla="*/ 181 w 601"/>
                <a:gd name="T33" fmla="*/ 148 h 155"/>
                <a:gd name="T34" fmla="*/ 206 w 601"/>
                <a:gd name="T35" fmla="*/ 151 h 155"/>
                <a:gd name="T36" fmla="*/ 255 w 601"/>
                <a:gd name="T37" fmla="*/ 155 h 155"/>
                <a:gd name="T38" fmla="*/ 300 w 601"/>
                <a:gd name="T39" fmla="*/ 155 h 155"/>
                <a:gd name="T40" fmla="*/ 345 w 601"/>
                <a:gd name="T41" fmla="*/ 155 h 155"/>
                <a:gd name="T42" fmla="*/ 394 w 601"/>
                <a:gd name="T43" fmla="*/ 151 h 155"/>
                <a:gd name="T44" fmla="*/ 420 w 601"/>
                <a:gd name="T45" fmla="*/ 148 h 155"/>
                <a:gd name="T46" fmla="*/ 445 w 601"/>
                <a:gd name="T47" fmla="*/ 145 h 155"/>
                <a:gd name="T48" fmla="*/ 470 w 601"/>
                <a:gd name="T49" fmla="*/ 142 h 155"/>
                <a:gd name="T50" fmla="*/ 493 w 601"/>
                <a:gd name="T51" fmla="*/ 136 h 155"/>
                <a:gd name="T52" fmla="*/ 515 w 601"/>
                <a:gd name="T53" fmla="*/ 131 h 155"/>
                <a:gd name="T54" fmla="*/ 536 w 601"/>
                <a:gd name="T55" fmla="*/ 125 h 155"/>
                <a:gd name="T56" fmla="*/ 554 w 601"/>
                <a:gd name="T57" fmla="*/ 117 h 155"/>
                <a:gd name="T58" fmla="*/ 570 w 601"/>
                <a:gd name="T59" fmla="*/ 108 h 155"/>
                <a:gd name="T60" fmla="*/ 577 w 601"/>
                <a:gd name="T61" fmla="*/ 104 h 155"/>
                <a:gd name="T62" fmla="*/ 583 w 601"/>
                <a:gd name="T63" fmla="*/ 100 h 155"/>
                <a:gd name="T64" fmla="*/ 589 w 601"/>
                <a:gd name="T65" fmla="*/ 95 h 155"/>
                <a:gd name="T66" fmla="*/ 593 w 601"/>
                <a:gd name="T67" fmla="*/ 89 h 155"/>
                <a:gd name="T68" fmla="*/ 597 w 601"/>
                <a:gd name="T69" fmla="*/ 84 h 155"/>
                <a:gd name="T70" fmla="*/ 599 w 601"/>
                <a:gd name="T71" fmla="*/ 77 h 155"/>
                <a:gd name="T72" fmla="*/ 600 w 601"/>
                <a:gd name="T73" fmla="*/ 71 h 155"/>
                <a:gd name="T74" fmla="*/ 601 w 601"/>
                <a:gd name="T75" fmla="*/ 64 h 155"/>
                <a:gd name="T76" fmla="*/ 601 w 601"/>
                <a:gd name="T77" fmla="*/ 0 h 155"/>
                <a:gd name="T78" fmla="*/ 588 w 601"/>
                <a:gd name="T79" fmla="*/ 7 h 155"/>
                <a:gd name="T80" fmla="*/ 573 w 601"/>
                <a:gd name="T81" fmla="*/ 13 h 155"/>
                <a:gd name="T82" fmla="*/ 555 w 601"/>
                <a:gd name="T83" fmla="*/ 19 h 155"/>
                <a:gd name="T84" fmla="*/ 536 w 601"/>
                <a:gd name="T85" fmla="*/ 25 h 155"/>
                <a:gd name="T86" fmla="*/ 517 w 601"/>
                <a:gd name="T87" fmla="*/ 29 h 155"/>
                <a:gd name="T88" fmla="*/ 495 w 601"/>
                <a:gd name="T89" fmla="*/ 33 h 155"/>
                <a:gd name="T90" fmla="*/ 474 w 601"/>
                <a:gd name="T91" fmla="*/ 37 h 155"/>
                <a:gd name="T92" fmla="*/ 452 w 601"/>
                <a:gd name="T93" fmla="*/ 40 h 155"/>
                <a:gd name="T94" fmla="*/ 410 w 601"/>
                <a:gd name="T95" fmla="*/ 44 h 155"/>
                <a:gd name="T96" fmla="*/ 369 w 601"/>
                <a:gd name="T97" fmla="*/ 47 h 155"/>
                <a:gd name="T98" fmla="*/ 331 w 601"/>
                <a:gd name="T99" fmla="*/ 49 h 155"/>
                <a:gd name="T100" fmla="*/ 300 w 601"/>
                <a:gd name="T101" fmla="*/ 49 h 155"/>
                <a:gd name="T102" fmla="*/ 269 w 601"/>
                <a:gd name="T103" fmla="*/ 49 h 155"/>
                <a:gd name="T104" fmla="*/ 233 w 601"/>
                <a:gd name="T105" fmla="*/ 47 h 155"/>
                <a:gd name="T106" fmla="*/ 191 w 601"/>
                <a:gd name="T107" fmla="*/ 44 h 155"/>
                <a:gd name="T108" fmla="*/ 148 w 601"/>
                <a:gd name="T109" fmla="*/ 40 h 155"/>
                <a:gd name="T110" fmla="*/ 126 w 601"/>
                <a:gd name="T111" fmla="*/ 37 h 155"/>
                <a:gd name="T112" fmla="*/ 105 w 601"/>
                <a:gd name="T113" fmla="*/ 33 h 155"/>
                <a:gd name="T114" fmla="*/ 85 w 601"/>
                <a:gd name="T115" fmla="*/ 29 h 155"/>
                <a:gd name="T116" fmla="*/ 64 w 601"/>
                <a:gd name="T117" fmla="*/ 25 h 155"/>
                <a:gd name="T118" fmla="*/ 46 w 601"/>
                <a:gd name="T119" fmla="*/ 19 h 155"/>
                <a:gd name="T120" fmla="*/ 29 w 601"/>
                <a:gd name="T121" fmla="*/ 14 h 155"/>
                <a:gd name="T122" fmla="*/ 13 w 601"/>
                <a:gd name="T123" fmla="*/ 8 h 155"/>
                <a:gd name="T124" fmla="*/ 0 w 601"/>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155">
                  <a:moveTo>
                    <a:pt x="0" y="0"/>
                  </a:moveTo>
                  <a:lnTo>
                    <a:pt x="0" y="64"/>
                  </a:lnTo>
                  <a:lnTo>
                    <a:pt x="0" y="71"/>
                  </a:lnTo>
                  <a:lnTo>
                    <a:pt x="2" y="77"/>
                  </a:lnTo>
                  <a:lnTo>
                    <a:pt x="4" y="84"/>
                  </a:lnTo>
                  <a:lnTo>
                    <a:pt x="7" y="89"/>
                  </a:lnTo>
                  <a:lnTo>
                    <a:pt x="13" y="95"/>
                  </a:lnTo>
                  <a:lnTo>
                    <a:pt x="18" y="100"/>
                  </a:lnTo>
                  <a:lnTo>
                    <a:pt x="23" y="104"/>
                  </a:lnTo>
                  <a:lnTo>
                    <a:pt x="31" y="108"/>
                  </a:lnTo>
                  <a:lnTo>
                    <a:pt x="47" y="117"/>
                  </a:lnTo>
                  <a:lnTo>
                    <a:pt x="65" y="125"/>
                  </a:lnTo>
                  <a:lnTo>
                    <a:pt x="86" y="131"/>
                  </a:lnTo>
                  <a:lnTo>
                    <a:pt x="108" y="136"/>
                  </a:lnTo>
                  <a:lnTo>
                    <a:pt x="132" y="142"/>
                  </a:lnTo>
                  <a:lnTo>
                    <a:pt x="156" y="145"/>
                  </a:lnTo>
                  <a:lnTo>
                    <a:pt x="181" y="148"/>
                  </a:lnTo>
                  <a:lnTo>
                    <a:pt x="206" y="151"/>
                  </a:lnTo>
                  <a:lnTo>
                    <a:pt x="255" y="155"/>
                  </a:lnTo>
                  <a:lnTo>
                    <a:pt x="300" y="155"/>
                  </a:lnTo>
                  <a:lnTo>
                    <a:pt x="345" y="155"/>
                  </a:lnTo>
                  <a:lnTo>
                    <a:pt x="394" y="151"/>
                  </a:lnTo>
                  <a:lnTo>
                    <a:pt x="420" y="148"/>
                  </a:lnTo>
                  <a:lnTo>
                    <a:pt x="445" y="145"/>
                  </a:lnTo>
                  <a:lnTo>
                    <a:pt x="470" y="142"/>
                  </a:lnTo>
                  <a:lnTo>
                    <a:pt x="493" y="136"/>
                  </a:lnTo>
                  <a:lnTo>
                    <a:pt x="515" y="131"/>
                  </a:lnTo>
                  <a:lnTo>
                    <a:pt x="536" y="125"/>
                  </a:lnTo>
                  <a:lnTo>
                    <a:pt x="554" y="117"/>
                  </a:lnTo>
                  <a:lnTo>
                    <a:pt x="570" y="108"/>
                  </a:lnTo>
                  <a:lnTo>
                    <a:pt x="577" y="104"/>
                  </a:lnTo>
                  <a:lnTo>
                    <a:pt x="583" y="100"/>
                  </a:lnTo>
                  <a:lnTo>
                    <a:pt x="589" y="95"/>
                  </a:lnTo>
                  <a:lnTo>
                    <a:pt x="593" y="89"/>
                  </a:lnTo>
                  <a:lnTo>
                    <a:pt x="597" y="84"/>
                  </a:lnTo>
                  <a:lnTo>
                    <a:pt x="599" y="77"/>
                  </a:lnTo>
                  <a:lnTo>
                    <a:pt x="600" y="71"/>
                  </a:lnTo>
                  <a:lnTo>
                    <a:pt x="601" y="64"/>
                  </a:lnTo>
                  <a:lnTo>
                    <a:pt x="601" y="0"/>
                  </a:lnTo>
                  <a:lnTo>
                    <a:pt x="588" y="7"/>
                  </a:lnTo>
                  <a:lnTo>
                    <a:pt x="573" y="13"/>
                  </a:lnTo>
                  <a:lnTo>
                    <a:pt x="555" y="19"/>
                  </a:lnTo>
                  <a:lnTo>
                    <a:pt x="536" y="25"/>
                  </a:lnTo>
                  <a:lnTo>
                    <a:pt x="517" y="29"/>
                  </a:lnTo>
                  <a:lnTo>
                    <a:pt x="495" y="33"/>
                  </a:lnTo>
                  <a:lnTo>
                    <a:pt x="474" y="37"/>
                  </a:lnTo>
                  <a:lnTo>
                    <a:pt x="452" y="40"/>
                  </a:lnTo>
                  <a:lnTo>
                    <a:pt x="410" y="44"/>
                  </a:lnTo>
                  <a:lnTo>
                    <a:pt x="369" y="47"/>
                  </a:lnTo>
                  <a:lnTo>
                    <a:pt x="331" y="49"/>
                  </a:lnTo>
                  <a:lnTo>
                    <a:pt x="300" y="49"/>
                  </a:lnTo>
                  <a:lnTo>
                    <a:pt x="269" y="49"/>
                  </a:lnTo>
                  <a:lnTo>
                    <a:pt x="233" y="47"/>
                  </a:lnTo>
                  <a:lnTo>
                    <a:pt x="191" y="44"/>
                  </a:lnTo>
                  <a:lnTo>
                    <a:pt x="148" y="40"/>
                  </a:lnTo>
                  <a:lnTo>
                    <a:pt x="126" y="37"/>
                  </a:lnTo>
                  <a:lnTo>
                    <a:pt x="105" y="33"/>
                  </a:lnTo>
                  <a:lnTo>
                    <a:pt x="85" y="29"/>
                  </a:lnTo>
                  <a:lnTo>
                    <a:pt x="64" y="25"/>
                  </a:lnTo>
                  <a:lnTo>
                    <a:pt x="46" y="19"/>
                  </a:lnTo>
                  <a:lnTo>
                    <a:pt x="29" y="14"/>
                  </a:lnTo>
                  <a:lnTo>
                    <a:pt x="13"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2" name="Freeform 464"/>
            <p:cNvSpPr>
              <a:spLocks/>
            </p:cNvSpPr>
            <p:nvPr/>
          </p:nvSpPr>
          <p:spPr bwMode="auto">
            <a:xfrm>
              <a:off x="2693988" y="1549400"/>
              <a:ext cx="192088" cy="39688"/>
            </a:xfrm>
            <a:custGeom>
              <a:avLst/>
              <a:gdLst>
                <a:gd name="T0" fmla="*/ 0 w 601"/>
                <a:gd name="T1" fmla="*/ 65 h 125"/>
                <a:gd name="T2" fmla="*/ 1 w 601"/>
                <a:gd name="T3" fmla="*/ 70 h 125"/>
                <a:gd name="T4" fmla="*/ 5 w 601"/>
                <a:gd name="T5" fmla="*/ 75 h 125"/>
                <a:gd name="T6" fmla="*/ 22 w 601"/>
                <a:gd name="T7" fmla="*/ 85 h 125"/>
                <a:gd name="T8" fmla="*/ 49 w 601"/>
                <a:gd name="T9" fmla="*/ 94 h 125"/>
                <a:gd name="T10" fmla="*/ 86 w 601"/>
                <a:gd name="T11" fmla="*/ 104 h 125"/>
                <a:gd name="T12" fmla="*/ 130 w 601"/>
                <a:gd name="T13" fmla="*/ 113 h 125"/>
                <a:gd name="T14" fmla="*/ 181 w 601"/>
                <a:gd name="T15" fmla="*/ 119 h 125"/>
                <a:gd name="T16" fmla="*/ 238 w 601"/>
                <a:gd name="T17" fmla="*/ 124 h 125"/>
                <a:gd name="T18" fmla="*/ 300 w 601"/>
                <a:gd name="T19" fmla="*/ 125 h 125"/>
                <a:gd name="T20" fmla="*/ 362 w 601"/>
                <a:gd name="T21" fmla="*/ 124 h 125"/>
                <a:gd name="T22" fmla="*/ 420 w 601"/>
                <a:gd name="T23" fmla="*/ 119 h 125"/>
                <a:gd name="T24" fmla="*/ 471 w 601"/>
                <a:gd name="T25" fmla="*/ 113 h 125"/>
                <a:gd name="T26" fmla="*/ 516 w 601"/>
                <a:gd name="T27" fmla="*/ 104 h 125"/>
                <a:gd name="T28" fmla="*/ 551 w 601"/>
                <a:gd name="T29" fmla="*/ 94 h 125"/>
                <a:gd name="T30" fmla="*/ 579 w 601"/>
                <a:gd name="T31" fmla="*/ 85 h 125"/>
                <a:gd name="T32" fmla="*/ 595 w 601"/>
                <a:gd name="T33" fmla="*/ 75 h 125"/>
                <a:gd name="T34" fmla="*/ 600 w 601"/>
                <a:gd name="T35" fmla="*/ 70 h 125"/>
                <a:gd name="T36" fmla="*/ 601 w 601"/>
                <a:gd name="T37" fmla="*/ 65 h 125"/>
                <a:gd name="T38" fmla="*/ 589 w 601"/>
                <a:gd name="T39" fmla="*/ 6 h 125"/>
                <a:gd name="T40" fmla="*/ 560 w 601"/>
                <a:gd name="T41" fmla="*/ 18 h 125"/>
                <a:gd name="T42" fmla="*/ 524 w 601"/>
                <a:gd name="T43" fmla="*/ 28 h 125"/>
                <a:gd name="T44" fmla="*/ 486 w 601"/>
                <a:gd name="T45" fmla="*/ 35 h 125"/>
                <a:gd name="T46" fmla="*/ 422 w 601"/>
                <a:gd name="T47" fmla="*/ 44 h 125"/>
                <a:gd name="T48" fmla="*/ 339 w 601"/>
                <a:gd name="T49" fmla="*/ 49 h 125"/>
                <a:gd name="T50" fmla="*/ 261 w 601"/>
                <a:gd name="T51" fmla="*/ 49 h 125"/>
                <a:gd name="T52" fmla="*/ 178 w 601"/>
                <a:gd name="T53" fmla="*/ 44 h 125"/>
                <a:gd name="T54" fmla="*/ 116 w 601"/>
                <a:gd name="T55" fmla="*/ 35 h 125"/>
                <a:gd name="T56" fmla="*/ 77 w 601"/>
                <a:gd name="T57" fmla="*/ 28 h 125"/>
                <a:gd name="T58" fmla="*/ 42 w 601"/>
                <a:gd name="T59" fmla="*/ 18 h 125"/>
                <a:gd name="T60" fmla="*/ 12 w 601"/>
                <a:gd name="T61" fmla="*/ 6 h 125"/>
                <a:gd name="T62" fmla="*/ 0 w 601"/>
                <a:gd name="T6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1" h="125">
                  <a:moveTo>
                    <a:pt x="0" y="0"/>
                  </a:moveTo>
                  <a:lnTo>
                    <a:pt x="0" y="65"/>
                  </a:lnTo>
                  <a:lnTo>
                    <a:pt x="0" y="67"/>
                  </a:lnTo>
                  <a:lnTo>
                    <a:pt x="1" y="70"/>
                  </a:lnTo>
                  <a:lnTo>
                    <a:pt x="3" y="72"/>
                  </a:lnTo>
                  <a:lnTo>
                    <a:pt x="5" y="75"/>
                  </a:lnTo>
                  <a:lnTo>
                    <a:pt x="13" y="79"/>
                  </a:lnTo>
                  <a:lnTo>
                    <a:pt x="22" y="85"/>
                  </a:lnTo>
                  <a:lnTo>
                    <a:pt x="34" y="90"/>
                  </a:lnTo>
                  <a:lnTo>
                    <a:pt x="49" y="94"/>
                  </a:lnTo>
                  <a:lnTo>
                    <a:pt x="66" y="100"/>
                  </a:lnTo>
                  <a:lnTo>
                    <a:pt x="86" y="104"/>
                  </a:lnTo>
                  <a:lnTo>
                    <a:pt x="107" y="108"/>
                  </a:lnTo>
                  <a:lnTo>
                    <a:pt x="130" y="113"/>
                  </a:lnTo>
                  <a:lnTo>
                    <a:pt x="154" y="117"/>
                  </a:lnTo>
                  <a:lnTo>
                    <a:pt x="181" y="119"/>
                  </a:lnTo>
                  <a:lnTo>
                    <a:pt x="209" y="122"/>
                  </a:lnTo>
                  <a:lnTo>
                    <a:pt x="238" y="124"/>
                  </a:lnTo>
                  <a:lnTo>
                    <a:pt x="269" y="125"/>
                  </a:lnTo>
                  <a:lnTo>
                    <a:pt x="300" y="125"/>
                  </a:lnTo>
                  <a:lnTo>
                    <a:pt x="332" y="125"/>
                  </a:lnTo>
                  <a:lnTo>
                    <a:pt x="362" y="124"/>
                  </a:lnTo>
                  <a:lnTo>
                    <a:pt x="392" y="122"/>
                  </a:lnTo>
                  <a:lnTo>
                    <a:pt x="420" y="119"/>
                  </a:lnTo>
                  <a:lnTo>
                    <a:pt x="446" y="117"/>
                  </a:lnTo>
                  <a:lnTo>
                    <a:pt x="471" y="113"/>
                  </a:lnTo>
                  <a:lnTo>
                    <a:pt x="494" y="108"/>
                  </a:lnTo>
                  <a:lnTo>
                    <a:pt x="516" y="104"/>
                  </a:lnTo>
                  <a:lnTo>
                    <a:pt x="535" y="100"/>
                  </a:lnTo>
                  <a:lnTo>
                    <a:pt x="551" y="94"/>
                  </a:lnTo>
                  <a:lnTo>
                    <a:pt x="566" y="90"/>
                  </a:lnTo>
                  <a:lnTo>
                    <a:pt x="579" y="85"/>
                  </a:lnTo>
                  <a:lnTo>
                    <a:pt x="589" y="79"/>
                  </a:lnTo>
                  <a:lnTo>
                    <a:pt x="595" y="75"/>
                  </a:lnTo>
                  <a:lnTo>
                    <a:pt x="598" y="72"/>
                  </a:lnTo>
                  <a:lnTo>
                    <a:pt x="600" y="70"/>
                  </a:lnTo>
                  <a:lnTo>
                    <a:pt x="601" y="67"/>
                  </a:lnTo>
                  <a:lnTo>
                    <a:pt x="601" y="65"/>
                  </a:lnTo>
                  <a:lnTo>
                    <a:pt x="601" y="0"/>
                  </a:lnTo>
                  <a:lnTo>
                    <a:pt x="589" y="6"/>
                  </a:lnTo>
                  <a:lnTo>
                    <a:pt x="575" y="12"/>
                  </a:lnTo>
                  <a:lnTo>
                    <a:pt x="560" y="18"/>
                  </a:lnTo>
                  <a:lnTo>
                    <a:pt x="542" y="22"/>
                  </a:lnTo>
                  <a:lnTo>
                    <a:pt x="524" y="28"/>
                  </a:lnTo>
                  <a:lnTo>
                    <a:pt x="505" y="31"/>
                  </a:lnTo>
                  <a:lnTo>
                    <a:pt x="486" y="35"/>
                  </a:lnTo>
                  <a:lnTo>
                    <a:pt x="464" y="39"/>
                  </a:lnTo>
                  <a:lnTo>
                    <a:pt x="422" y="44"/>
                  </a:lnTo>
                  <a:lnTo>
                    <a:pt x="381" y="47"/>
                  </a:lnTo>
                  <a:lnTo>
                    <a:pt x="339" y="49"/>
                  </a:lnTo>
                  <a:lnTo>
                    <a:pt x="300" y="50"/>
                  </a:lnTo>
                  <a:lnTo>
                    <a:pt x="261" y="49"/>
                  </a:lnTo>
                  <a:lnTo>
                    <a:pt x="221" y="47"/>
                  </a:lnTo>
                  <a:lnTo>
                    <a:pt x="178" y="44"/>
                  </a:lnTo>
                  <a:lnTo>
                    <a:pt x="136" y="39"/>
                  </a:lnTo>
                  <a:lnTo>
                    <a:pt x="116" y="35"/>
                  </a:lnTo>
                  <a:lnTo>
                    <a:pt x="95" y="32"/>
                  </a:lnTo>
                  <a:lnTo>
                    <a:pt x="77" y="28"/>
                  </a:lnTo>
                  <a:lnTo>
                    <a:pt x="59" y="22"/>
                  </a:lnTo>
                  <a:lnTo>
                    <a:pt x="42" y="18"/>
                  </a:lnTo>
                  <a:lnTo>
                    <a:pt x="26" y="13"/>
                  </a:lnTo>
                  <a:lnTo>
                    <a:pt x="12"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3" name="Freeform 465"/>
            <p:cNvSpPr>
              <a:spLocks/>
            </p:cNvSpPr>
            <p:nvPr/>
          </p:nvSpPr>
          <p:spPr bwMode="auto">
            <a:xfrm>
              <a:off x="2598738" y="1344613"/>
              <a:ext cx="190500" cy="49213"/>
            </a:xfrm>
            <a:custGeom>
              <a:avLst/>
              <a:gdLst>
                <a:gd name="T0" fmla="*/ 337 w 602"/>
                <a:gd name="T1" fmla="*/ 151 h 152"/>
                <a:gd name="T2" fmla="*/ 403 w 602"/>
                <a:gd name="T3" fmla="*/ 147 h 152"/>
                <a:gd name="T4" fmla="*/ 458 w 602"/>
                <a:gd name="T5" fmla="*/ 141 h 152"/>
                <a:gd name="T6" fmla="*/ 506 w 602"/>
                <a:gd name="T7" fmla="*/ 132 h 152"/>
                <a:gd name="T8" fmla="*/ 544 w 602"/>
                <a:gd name="T9" fmla="*/ 122 h 152"/>
                <a:gd name="T10" fmla="*/ 572 w 602"/>
                <a:gd name="T11" fmla="*/ 112 h 152"/>
                <a:gd name="T12" fmla="*/ 591 w 602"/>
                <a:gd name="T13" fmla="*/ 102 h 152"/>
                <a:gd name="T14" fmla="*/ 601 w 602"/>
                <a:gd name="T15" fmla="*/ 95 h 152"/>
                <a:gd name="T16" fmla="*/ 602 w 602"/>
                <a:gd name="T17" fmla="*/ 85 h 152"/>
                <a:gd name="T18" fmla="*/ 599 w 602"/>
                <a:gd name="T19" fmla="*/ 74 h 152"/>
                <a:gd name="T20" fmla="*/ 591 w 602"/>
                <a:gd name="T21" fmla="*/ 65 h 152"/>
                <a:gd name="T22" fmla="*/ 582 w 602"/>
                <a:gd name="T23" fmla="*/ 55 h 152"/>
                <a:gd name="T24" fmla="*/ 561 w 602"/>
                <a:gd name="T25" fmla="*/ 42 h 152"/>
                <a:gd name="T26" fmla="*/ 527 w 602"/>
                <a:gd name="T27" fmla="*/ 28 h 152"/>
                <a:gd name="T28" fmla="*/ 484 w 602"/>
                <a:gd name="T29" fmla="*/ 18 h 152"/>
                <a:gd name="T30" fmla="*/ 436 w 602"/>
                <a:gd name="T31" fmla="*/ 9 h 152"/>
                <a:gd name="T32" fmla="*/ 383 w 602"/>
                <a:gd name="T33" fmla="*/ 4 h 152"/>
                <a:gd name="T34" fmla="*/ 329 w 602"/>
                <a:gd name="T35" fmla="*/ 1 h 152"/>
                <a:gd name="T36" fmla="*/ 274 w 602"/>
                <a:gd name="T37" fmla="*/ 1 h 152"/>
                <a:gd name="T38" fmla="*/ 219 w 602"/>
                <a:gd name="T39" fmla="*/ 4 h 152"/>
                <a:gd name="T40" fmla="*/ 168 w 602"/>
                <a:gd name="T41" fmla="*/ 9 h 152"/>
                <a:gd name="T42" fmla="*/ 118 w 602"/>
                <a:gd name="T43" fmla="*/ 18 h 152"/>
                <a:gd name="T44" fmla="*/ 76 w 602"/>
                <a:gd name="T45" fmla="*/ 28 h 152"/>
                <a:gd name="T46" fmla="*/ 41 w 602"/>
                <a:gd name="T47" fmla="*/ 42 h 152"/>
                <a:gd name="T48" fmla="*/ 21 w 602"/>
                <a:gd name="T49" fmla="*/ 55 h 152"/>
                <a:gd name="T50" fmla="*/ 11 w 602"/>
                <a:gd name="T51" fmla="*/ 65 h 152"/>
                <a:gd name="T52" fmla="*/ 5 w 602"/>
                <a:gd name="T53" fmla="*/ 74 h 152"/>
                <a:gd name="T54" fmla="*/ 0 w 602"/>
                <a:gd name="T55" fmla="*/ 85 h 152"/>
                <a:gd name="T56" fmla="*/ 2 w 602"/>
                <a:gd name="T57" fmla="*/ 95 h 152"/>
                <a:gd name="T58" fmla="*/ 11 w 602"/>
                <a:gd name="T59" fmla="*/ 102 h 152"/>
                <a:gd name="T60" fmla="*/ 30 w 602"/>
                <a:gd name="T61" fmla="*/ 112 h 152"/>
                <a:gd name="T62" fmla="*/ 59 w 602"/>
                <a:gd name="T63" fmla="*/ 122 h 152"/>
                <a:gd name="T64" fmla="*/ 97 w 602"/>
                <a:gd name="T65" fmla="*/ 131 h 152"/>
                <a:gd name="T66" fmla="*/ 144 w 602"/>
                <a:gd name="T67" fmla="*/ 141 h 152"/>
                <a:gd name="T68" fmla="*/ 200 w 602"/>
                <a:gd name="T69" fmla="*/ 147 h 152"/>
                <a:gd name="T70" fmla="*/ 265 w 602"/>
                <a:gd name="T71"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2" h="152">
                  <a:moveTo>
                    <a:pt x="302" y="152"/>
                  </a:moveTo>
                  <a:lnTo>
                    <a:pt x="337" y="151"/>
                  </a:lnTo>
                  <a:lnTo>
                    <a:pt x="370" y="149"/>
                  </a:lnTo>
                  <a:lnTo>
                    <a:pt x="403" y="147"/>
                  </a:lnTo>
                  <a:lnTo>
                    <a:pt x="432" y="144"/>
                  </a:lnTo>
                  <a:lnTo>
                    <a:pt x="458" y="141"/>
                  </a:lnTo>
                  <a:lnTo>
                    <a:pt x="483" y="137"/>
                  </a:lnTo>
                  <a:lnTo>
                    <a:pt x="506" y="132"/>
                  </a:lnTo>
                  <a:lnTo>
                    <a:pt x="526" y="127"/>
                  </a:lnTo>
                  <a:lnTo>
                    <a:pt x="544" y="122"/>
                  </a:lnTo>
                  <a:lnTo>
                    <a:pt x="559" y="117"/>
                  </a:lnTo>
                  <a:lnTo>
                    <a:pt x="572" y="112"/>
                  </a:lnTo>
                  <a:lnTo>
                    <a:pt x="583" y="107"/>
                  </a:lnTo>
                  <a:lnTo>
                    <a:pt x="591" y="102"/>
                  </a:lnTo>
                  <a:lnTo>
                    <a:pt x="598" y="98"/>
                  </a:lnTo>
                  <a:lnTo>
                    <a:pt x="601" y="95"/>
                  </a:lnTo>
                  <a:lnTo>
                    <a:pt x="602" y="92"/>
                  </a:lnTo>
                  <a:lnTo>
                    <a:pt x="602" y="85"/>
                  </a:lnTo>
                  <a:lnTo>
                    <a:pt x="601" y="80"/>
                  </a:lnTo>
                  <a:lnTo>
                    <a:pt x="599" y="74"/>
                  </a:lnTo>
                  <a:lnTo>
                    <a:pt x="596" y="69"/>
                  </a:lnTo>
                  <a:lnTo>
                    <a:pt x="591" y="65"/>
                  </a:lnTo>
                  <a:lnTo>
                    <a:pt x="587" y="59"/>
                  </a:lnTo>
                  <a:lnTo>
                    <a:pt x="582" y="55"/>
                  </a:lnTo>
                  <a:lnTo>
                    <a:pt x="575" y="51"/>
                  </a:lnTo>
                  <a:lnTo>
                    <a:pt x="561" y="42"/>
                  </a:lnTo>
                  <a:lnTo>
                    <a:pt x="545" y="35"/>
                  </a:lnTo>
                  <a:lnTo>
                    <a:pt x="527" y="28"/>
                  </a:lnTo>
                  <a:lnTo>
                    <a:pt x="507" y="23"/>
                  </a:lnTo>
                  <a:lnTo>
                    <a:pt x="484" y="18"/>
                  </a:lnTo>
                  <a:lnTo>
                    <a:pt x="461" y="13"/>
                  </a:lnTo>
                  <a:lnTo>
                    <a:pt x="436" y="9"/>
                  </a:lnTo>
                  <a:lnTo>
                    <a:pt x="409" y="6"/>
                  </a:lnTo>
                  <a:lnTo>
                    <a:pt x="383" y="4"/>
                  </a:lnTo>
                  <a:lnTo>
                    <a:pt x="355" y="3"/>
                  </a:lnTo>
                  <a:lnTo>
                    <a:pt x="329" y="1"/>
                  </a:lnTo>
                  <a:lnTo>
                    <a:pt x="302" y="0"/>
                  </a:lnTo>
                  <a:lnTo>
                    <a:pt x="274" y="1"/>
                  </a:lnTo>
                  <a:lnTo>
                    <a:pt x="247" y="3"/>
                  </a:lnTo>
                  <a:lnTo>
                    <a:pt x="219" y="4"/>
                  </a:lnTo>
                  <a:lnTo>
                    <a:pt x="193" y="6"/>
                  </a:lnTo>
                  <a:lnTo>
                    <a:pt x="168" y="9"/>
                  </a:lnTo>
                  <a:lnTo>
                    <a:pt x="142" y="13"/>
                  </a:lnTo>
                  <a:lnTo>
                    <a:pt x="118" y="18"/>
                  </a:lnTo>
                  <a:lnTo>
                    <a:pt x="97" y="23"/>
                  </a:lnTo>
                  <a:lnTo>
                    <a:pt x="76" y="28"/>
                  </a:lnTo>
                  <a:lnTo>
                    <a:pt x="57" y="35"/>
                  </a:lnTo>
                  <a:lnTo>
                    <a:pt x="41" y="42"/>
                  </a:lnTo>
                  <a:lnTo>
                    <a:pt x="27" y="51"/>
                  </a:lnTo>
                  <a:lnTo>
                    <a:pt x="21" y="55"/>
                  </a:lnTo>
                  <a:lnTo>
                    <a:pt x="15" y="59"/>
                  </a:lnTo>
                  <a:lnTo>
                    <a:pt x="11" y="65"/>
                  </a:lnTo>
                  <a:lnTo>
                    <a:pt x="7" y="69"/>
                  </a:lnTo>
                  <a:lnTo>
                    <a:pt x="5" y="74"/>
                  </a:lnTo>
                  <a:lnTo>
                    <a:pt x="3" y="80"/>
                  </a:lnTo>
                  <a:lnTo>
                    <a:pt x="0" y="85"/>
                  </a:lnTo>
                  <a:lnTo>
                    <a:pt x="0" y="92"/>
                  </a:lnTo>
                  <a:lnTo>
                    <a:pt x="2" y="95"/>
                  </a:lnTo>
                  <a:lnTo>
                    <a:pt x="5" y="98"/>
                  </a:lnTo>
                  <a:lnTo>
                    <a:pt x="11" y="102"/>
                  </a:lnTo>
                  <a:lnTo>
                    <a:pt x="20" y="107"/>
                  </a:lnTo>
                  <a:lnTo>
                    <a:pt x="30" y="112"/>
                  </a:lnTo>
                  <a:lnTo>
                    <a:pt x="43" y="117"/>
                  </a:lnTo>
                  <a:lnTo>
                    <a:pt x="59" y="122"/>
                  </a:lnTo>
                  <a:lnTo>
                    <a:pt x="77" y="127"/>
                  </a:lnTo>
                  <a:lnTo>
                    <a:pt x="97" y="131"/>
                  </a:lnTo>
                  <a:lnTo>
                    <a:pt x="119" y="137"/>
                  </a:lnTo>
                  <a:lnTo>
                    <a:pt x="144" y="141"/>
                  </a:lnTo>
                  <a:lnTo>
                    <a:pt x="171" y="144"/>
                  </a:lnTo>
                  <a:lnTo>
                    <a:pt x="200" y="147"/>
                  </a:lnTo>
                  <a:lnTo>
                    <a:pt x="232" y="149"/>
                  </a:lnTo>
                  <a:lnTo>
                    <a:pt x="265" y="151"/>
                  </a:lnTo>
                  <a:lnTo>
                    <a:pt x="302"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grpSp>
      <p:sp>
        <p:nvSpPr>
          <p:cNvPr id="34" name="TextBox 25"/>
          <p:cNvSpPr txBox="1"/>
          <p:nvPr/>
        </p:nvSpPr>
        <p:spPr>
          <a:xfrm>
            <a:off x="2009777" y="5319240"/>
            <a:ext cx="730250" cy="21544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6F878C"/>
                </a:solidFill>
                <a:latin typeface="+mj-lt"/>
                <a:cs typeface="Calibri Light" panose="020F0302020204030204" pitchFamily="34" charset="0"/>
              </a:rPr>
              <a:t>off</a:t>
            </a:r>
          </a:p>
        </p:txBody>
      </p:sp>
      <p:sp>
        <p:nvSpPr>
          <p:cNvPr id="35" name="TextBox 25"/>
          <p:cNvSpPr txBox="1"/>
          <p:nvPr/>
        </p:nvSpPr>
        <p:spPr>
          <a:xfrm>
            <a:off x="4188571" y="5154369"/>
            <a:ext cx="730250"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D80F79"/>
                </a:solidFill>
                <a:latin typeface="+mj-lt"/>
                <a:cs typeface="Calibri Light" panose="020F0302020204030204" pitchFamily="34" charset="0"/>
              </a:rPr>
              <a:t>42%</a:t>
            </a:r>
          </a:p>
        </p:txBody>
      </p:sp>
      <p:grpSp>
        <p:nvGrpSpPr>
          <p:cNvPr id="36" name="Group 35"/>
          <p:cNvGrpSpPr/>
          <p:nvPr/>
        </p:nvGrpSpPr>
        <p:grpSpPr>
          <a:xfrm>
            <a:off x="3805982" y="5207094"/>
            <a:ext cx="287338" cy="287338"/>
            <a:chOff x="2598738" y="1344613"/>
            <a:chExt cx="287338" cy="287338"/>
          </a:xfrm>
          <a:solidFill>
            <a:srgbClr val="0C344C"/>
          </a:solidFill>
        </p:grpSpPr>
        <p:sp>
          <p:nvSpPr>
            <p:cNvPr id="37" name="Freeform 457"/>
            <p:cNvSpPr>
              <a:spLocks/>
            </p:cNvSpPr>
            <p:nvPr/>
          </p:nvSpPr>
          <p:spPr bwMode="auto">
            <a:xfrm>
              <a:off x="2693988" y="1508125"/>
              <a:ext cx="192088" cy="47625"/>
            </a:xfrm>
            <a:custGeom>
              <a:avLst/>
              <a:gdLst>
                <a:gd name="T0" fmla="*/ 1 w 601"/>
                <a:gd name="T1" fmla="*/ 93 h 150"/>
                <a:gd name="T2" fmla="*/ 11 w 601"/>
                <a:gd name="T3" fmla="*/ 101 h 150"/>
                <a:gd name="T4" fmla="*/ 30 w 601"/>
                <a:gd name="T5" fmla="*/ 111 h 150"/>
                <a:gd name="T6" fmla="*/ 58 w 601"/>
                <a:gd name="T7" fmla="*/ 121 h 150"/>
                <a:gd name="T8" fmla="*/ 96 w 601"/>
                <a:gd name="T9" fmla="*/ 131 h 150"/>
                <a:gd name="T10" fmla="*/ 144 w 601"/>
                <a:gd name="T11" fmla="*/ 140 h 150"/>
                <a:gd name="T12" fmla="*/ 199 w 601"/>
                <a:gd name="T13" fmla="*/ 146 h 150"/>
                <a:gd name="T14" fmla="*/ 265 w 601"/>
                <a:gd name="T15" fmla="*/ 149 h 150"/>
                <a:gd name="T16" fmla="*/ 337 w 601"/>
                <a:gd name="T17" fmla="*/ 149 h 150"/>
                <a:gd name="T18" fmla="*/ 402 w 601"/>
                <a:gd name="T19" fmla="*/ 146 h 150"/>
                <a:gd name="T20" fmla="*/ 458 w 601"/>
                <a:gd name="T21" fmla="*/ 140 h 150"/>
                <a:gd name="T22" fmla="*/ 505 w 601"/>
                <a:gd name="T23" fmla="*/ 131 h 150"/>
                <a:gd name="T24" fmla="*/ 542 w 601"/>
                <a:gd name="T25" fmla="*/ 121 h 150"/>
                <a:gd name="T26" fmla="*/ 571 w 601"/>
                <a:gd name="T27" fmla="*/ 111 h 150"/>
                <a:gd name="T28" fmla="*/ 591 w 601"/>
                <a:gd name="T29" fmla="*/ 101 h 150"/>
                <a:gd name="T30" fmla="*/ 600 w 601"/>
                <a:gd name="T31" fmla="*/ 93 h 150"/>
                <a:gd name="T32" fmla="*/ 601 w 601"/>
                <a:gd name="T33" fmla="*/ 87 h 150"/>
                <a:gd name="T34" fmla="*/ 600 w 601"/>
                <a:gd name="T35" fmla="*/ 82 h 150"/>
                <a:gd name="T36" fmla="*/ 599 w 601"/>
                <a:gd name="T37" fmla="*/ 79 h 150"/>
                <a:gd name="T38" fmla="*/ 596 w 601"/>
                <a:gd name="T39" fmla="*/ 71 h 150"/>
                <a:gd name="T40" fmla="*/ 583 w 601"/>
                <a:gd name="T41" fmla="*/ 56 h 150"/>
                <a:gd name="T42" fmla="*/ 564 w 601"/>
                <a:gd name="T43" fmla="*/ 43 h 150"/>
                <a:gd name="T44" fmla="*/ 540 w 601"/>
                <a:gd name="T45" fmla="*/ 32 h 150"/>
                <a:gd name="T46" fmla="*/ 525 w 601"/>
                <a:gd name="T47" fmla="*/ 27 h 150"/>
                <a:gd name="T48" fmla="*/ 523 w 601"/>
                <a:gd name="T49" fmla="*/ 27 h 150"/>
                <a:gd name="T50" fmla="*/ 495 w 601"/>
                <a:gd name="T51" fmla="*/ 19 h 150"/>
                <a:gd name="T52" fmla="*/ 443 w 601"/>
                <a:gd name="T53" fmla="*/ 10 h 150"/>
                <a:gd name="T54" fmla="*/ 387 w 601"/>
                <a:gd name="T55" fmla="*/ 3 h 150"/>
                <a:gd name="T56" fmla="*/ 334 w 601"/>
                <a:gd name="T57" fmla="*/ 0 h 150"/>
                <a:gd name="T58" fmla="*/ 305 w 601"/>
                <a:gd name="T59" fmla="*/ 0 h 150"/>
                <a:gd name="T60" fmla="*/ 257 w 601"/>
                <a:gd name="T61" fmla="*/ 0 h 150"/>
                <a:gd name="T62" fmla="*/ 184 w 601"/>
                <a:gd name="T63" fmla="*/ 7 h 150"/>
                <a:gd name="T64" fmla="*/ 135 w 601"/>
                <a:gd name="T65" fmla="*/ 13 h 150"/>
                <a:gd name="T66" fmla="*/ 88 w 601"/>
                <a:gd name="T67" fmla="*/ 24 h 150"/>
                <a:gd name="T68" fmla="*/ 48 w 601"/>
                <a:gd name="T69" fmla="*/ 38 h 150"/>
                <a:gd name="T70" fmla="*/ 24 w 601"/>
                <a:gd name="T71" fmla="*/ 51 h 150"/>
                <a:gd name="T72" fmla="*/ 13 w 601"/>
                <a:gd name="T73" fmla="*/ 60 h 150"/>
                <a:gd name="T74" fmla="*/ 4 w 601"/>
                <a:gd name="T75" fmla="*/ 71 h 150"/>
                <a:gd name="T76" fmla="*/ 0 w 601"/>
                <a:gd name="T77" fmla="*/ 8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1" h="150">
                  <a:moveTo>
                    <a:pt x="0" y="90"/>
                  </a:moveTo>
                  <a:lnTo>
                    <a:pt x="1" y="93"/>
                  </a:lnTo>
                  <a:lnTo>
                    <a:pt x="4" y="97"/>
                  </a:lnTo>
                  <a:lnTo>
                    <a:pt x="11" y="101"/>
                  </a:lnTo>
                  <a:lnTo>
                    <a:pt x="19" y="106"/>
                  </a:lnTo>
                  <a:lnTo>
                    <a:pt x="30" y="111"/>
                  </a:lnTo>
                  <a:lnTo>
                    <a:pt x="43" y="116"/>
                  </a:lnTo>
                  <a:lnTo>
                    <a:pt x="58" y="121"/>
                  </a:lnTo>
                  <a:lnTo>
                    <a:pt x="76" y="126"/>
                  </a:lnTo>
                  <a:lnTo>
                    <a:pt x="96" y="131"/>
                  </a:lnTo>
                  <a:lnTo>
                    <a:pt x="119" y="135"/>
                  </a:lnTo>
                  <a:lnTo>
                    <a:pt x="144" y="140"/>
                  </a:lnTo>
                  <a:lnTo>
                    <a:pt x="170" y="143"/>
                  </a:lnTo>
                  <a:lnTo>
                    <a:pt x="199" y="146"/>
                  </a:lnTo>
                  <a:lnTo>
                    <a:pt x="230" y="148"/>
                  </a:lnTo>
                  <a:lnTo>
                    <a:pt x="265" y="149"/>
                  </a:lnTo>
                  <a:lnTo>
                    <a:pt x="300" y="150"/>
                  </a:lnTo>
                  <a:lnTo>
                    <a:pt x="337" y="149"/>
                  </a:lnTo>
                  <a:lnTo>
                    <a:pt x="370" y="148"/>
                  </a:lnTo>
                  <a:lnTo>
                    <a:pt x="402" y="146"/>
                  </a:lnTo>
                  <a:lnTo>
                    <a:pt x="431" y="143"/>
                  </a:lnTo>
                  <a:lnTo>
                    <a:pt x="458" y="140"/>
                  </a:lnTo>
                  <a:lnTo>
                    <a:pt x="482" y="135"/>
                  </a:lnTo>
                  <a:lnTo>
                    <a:pt x="505" y="131"/>
                  </a:lnTo>
                  <a:lnTo>
                    <a:pt x="525" y="126"/>
                  </a:lnTo>
                  <a:lnTo>
                    <a:pt x="542" y="121"/>
                  </a:lnTo>
                  <a:lnTo>
                    <a:pt x="559" y="116"/>
                  </a:lnTo>
                  <a:lnTo>
                    <a:pt x="571" y="111"/>
                  </a:lnTo>
                  <a:lnTo>
                    <a:pt x="582" y="106"/>
                  </a:lnTo>
                  <a:lnTo>
                    <a:pt x="591" y="101"/>
                  </a:lnTo>
                  <a:lnTo>
                    <a:pt x="596" y="97"/>
                  </a:lnTo>
                  <a:lnTo>
                    <a:pt x="600" y="93"/>
                  </a:lnTo>
                  <a:lnTo>
                    <a:pt x="601" y="90"/>
                  </a:lnTo>
                  <a:lnTo>
                    <a:pt x="601" y="87"/>
                  </a:lnTo>
                  <a:lnTo>
                    <a:pt x="600" y="84"/>
                  </a:lnTo>
                  <a:lnTo>
                    <a:pt x="600" y="82"/>
                  </a:lnTo>
                  <a:lnTo>
                    <a:pt x="600" y="81"/>
                  </a:lnTo>
                  <a:lnTo>
                    <a:pt x="599" y="79"/>
                  </a:lnTo>
                  <a:lnTo>
                    <a:pt x="599" y="78"/>
                  </a:lnTo>
                  <a:lnTo>
                    <a:pt x="596" y="71"/>
                  </a:lnTo>
                  <a:lnTo>
                    <a:pt x="591" y="63"/>
                  </a:lnTo>
                  <a:lnTo>
                    <a:pt x="583" y="56"/>
                  </a:lnTo>
                  <a:lnTo>
                    <a:pt x="575" y="49"/>
                  </a:lnTo>
                  <a:lnTo>
                    <a:pt x="564" y="43"/>
                  </a:lnTo>
                  <a:lnTo>
                    <a:pt x="553" y="38"/>
                  </a:lnTo>
                  <a:lnTo>
                    <a:pt x="540" y="32"/>
                  </a:lnTo>
                  <a:lnTo>
                    <a:pt x="525" y="28"/>
                  </a:lnTo>
                  <a:lnTo>
                    <a:pt x="525" y="27"/>
                  </a:lnTo>
                  <a:lnTo>
                    <a:pt x="525" y="27"/>
                  </a:lnTo>
                  <a:lnTo>
                    <a:pt x="523" y="27"/>
                  </a:lnTo>
                  <a:lnTo>
                    <a:pt x="520" y="26"/>
                  </a:lnTo>
                  <a:lnTo>
                    <a:pt x="495" y="19"/>
                  </a:lnTo>
                  <a:lnTo>
                    <a:pt x="470" y="14"/>
                  </a:lnTo>
                  <a:lnTo>
                    <a:pt x="443" y="10"/>
                  </a:lnTo>
                  <a:lnTo>
                    <a:pt x="415" y="5"/>
                  </a:lnTo>
                  <a:lnTo>
                    <a:pt x="387" y="3"/>
                  </a:lnTo>
                  <a:lnTo>
                    <a:pt x="360" y="1"/>
                  </a:lnTo>
                  <a:lnTo>
                    <a:pt x="334" y="0"/>
                  </a:lnTo>
                  <a:lnTo>
                    <a:pt x="311" y="0"/>
                  </a:lnTo>
                  <a:lnTo>
                    <a:pt x="305" y="0"/>
                  </a:lnTo>
                  <a:lnTo>
                    <a:pt x="300" y="0"/>
                  </a:lnTo>
                  <a:lnTo>
                    <a:pt x="257" y="0"/>
                  </a:lnTo>
                  <a:lnTo>
                    <a:pt x="209" y="3"/>
                  </a:lnTo>
                  <a:lnTo>
                    <a:pt x="184" y="7"/>
                  </a:lnTo>
                  <a:lnTo>
                    <a:pt x="160" y="10"/>
                  </a:lnTo>
                  <a:lnTo>
                    <a:pt x="135" y="13"/>
                  </a:lnTo>
                  <a:lnTo>
                    <a:pt x="110" y="18"/>
                  </a:lnTo>
                  <a:lnTo>
                    <a:pt x="88" y="24"/>
                  </a:lnTo>
                  <a:lnTo>
                    <a:pt x="67" y="30"/>
                  </a:lnTo>
                  <a:lnTo>
                    <a:pt x="48" y="38"/>
                  </a:lnTo>
                  <a:lnTo>
                    <a:pt x="32" y="45"/>
                  </a:lnTo>
                  <a:lnTo>
                    <a:pt x="24" y="51"/>
                  </a:lnTo>
                  <a:lnTo>
                    <a:pt x="18" y="55"/>
                  </a:lnTo>
                  <a:lnTo>
                    <a:pt x="13" y="60"/>
                  </a:lnTo>
                  <a:lnTo>
                    <a:pt x="8" y="66"/>
                  </a:lnTo>
                  <a:lnTo>
                    <a:pt x="4" y="71"/>
                  </a:lnTo>
                  <a:lnTo>
                    <a:pt x="2" y="77"/>
                  </a:lnTo>
                  <a:lnTo>
                    <a:pt x="0" y="84"/>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8" name="Freeform 458"/>
            <p:cNvSpPr>
              <a:spLocks/>
            </p:cNvSpPr>
            <p:nvPr/>
          </p:nvSpPr>
          <p:spPr bwMode="auto">
            <a:xfrm>
              <a:off x="2598738" y="1420813"/>
              <a:ext cx="190500" cy="39688"/>
            </a:xfrm>
            <a:custGeom>
              <a:avLst/>
              <a:gdLst>
                <a:gd name="T0" fmla="*/ 333 w 602"/>
                <a:gd name="T1" fmla="*/ 125 h 125"/>
                <a:gd name="T2" fmla="*/ 393 w 602"/>
                <a:gd name="T3" fmla="*/ 122 h 125"/>
                <a:gd name="T4" fmla="*/ 448 w 602"/>
                <a:gd name="T5" fmla="*/ 116 h 125"/>
                <a:gd name="T6" fmla="*/ 495 w 602"/>
                <a:gd name="T7" fmla="*/ 108 h 125"/>
                <a:gd name="T8" fmla="*/ 536 w 602"/>
                <a:gd name="T9" fmla="*/ 99 h 125"/>
                <a:gd name="T10" fmla="*/ 567 w 602"/>
                <a:gd name="T11" fmla="*/ 89 h 125"/>
                <a:gd name="T12" fmla="*/ 589 w 602"/>
                <a:gd name="T13" fmla="*/ 79 h 125"/>
                <a:gd name="T14" fmla="*/ 599 w 602"/>
                <a:gd name="T15" fmla="*/ 72 h 125"/>
                <a:gd name="T16" fmla="*/ 602 w 602"/>
                <a:gd name="T17" fmla="*/ 67 h 125"/>
                <a:gd name="T18" fmla="*/ 602 w 602"/>
                <a:gd name="T19" fmla="*/ 0 h 125"/>
                <a:gd name="T20" fmla="*/ 573 w 602"/>
                <a:gd name="T21" fmla="*/ 13 h 125"/>
                <a:gd name="T22" fmla="*/ 537 w 602"/>
                <a:gd name="T23" fmla="*/ 24 h 125"/>
                <a:gd name="T24" fmla="*/ 497 w 602"/>
                <a:gd name="T25" fmla="*/ 34 h 125"/>
                <a:gd name="T26" fmla="*/ 454 w 602"/>
                <a:gd name="T27" fmla="*/ 40 h 125"/>
                <a:gd name="T28" fmla="*/ 369 w 602"/>
                <a:gd name="T29" fmla="*/ 48 h 125"/>
                <a:gd name="T30" fmla="*/ 302 w 602"/>
                <a:gd name="T31" fmla="*/ 50 h 125"/>
                <a:gd name="T32" fmla="*/ 233 w 602"/>
                <a:gd name="T33" fmla="*/ 48 h 125"/>
                <a:gd name="T34" fmla="*/ 148 w 602"/>
                <a:gd name="T35" fmla="*/ 40 h 125"/>
                <a:gd name="T36" fmla="*/ 106 w 602"/>
                <a:gd name="T37" fmla="*/ 34 h 125"/>
                <a:gd name="T38" fmla="*/ 66 w 602"/>
                <a:gd name="T39" fmla="*/ 25 h 125"/>
                <a:gd name="T40" fmla="*/ 29 w 602"/>
                <a:gd name="T41" fmla="*/ 13 h 125"/>
                <a:gd name="T42" fmla="*/ 0 w 602"/>
                <a:gd name="T43" fmla="*/ 0 h 125"/>
                <a:gd name="T44" fmla="*/ 0 w 602"/>
                <a:gd name="T45" fmla="*/ 67 h 125"/>
                <a:gd name="T46" fmla="*/ 4 w 602"/>
                <a:gd name="T47" fmla="*/ 72 h 125"/>
                <a:gd name="T48" fmla="*/ 13 w 602"/>
                <a:gd name="T49" fmla="*/ 79 h 125"/>
                <a:gd name="T50" fmla="*/ 36 w 602"/>
                <a:gd name="T51" fmla="*/ 89 h 125"/>
                <a:gd name="T52" fmla="*/ 67 w 602"/>
                <a:gd name="T53" fmla="*/ 99 h 125"/>
                <a:gd name="T54" fmla="*/ 108 w 602"/>
                <a:gd name="T55" fmla="*/ 108 h 125"/>
                <a:gd name="T56" fmla="*/ 155 w 602"/>
                <a:gd name="T57" fmla="*/ 116 h 125"/>
                <a:gd name="T58" fmla="*/ 210 w 602"/>
                <a:gd name="T59" fmla="*/ 122 h 125"/>
                <a:gd name="T60" fmla="*/ 270 w 602"/>
                <a:gd name="T61" fmla="*/ 125 h 125"/>
                <a:gd name="T62" fmla="*/ 302 w 602"/>
                <a:gd name="T6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302" y="125"/>
                  </a:moveTo>
                  <a:lnTo>
                    <a:pt x="333" y="125"/>
                  </a:lnTo>
                  <a:lnTo>
                    <a:pt x="364" y="124"/>
                  </a:lnTo>
                  <a:lnTo>
                    <a:pt x="393" y="122"/>
                  </a:lnTo>
                  <a:lnTo>
                    <a:pt x="421" y="118"/>
                  </a:lnTo>
                  <a:lnTo>
                    <a:pt x="448" y="116"/>
                  </a:lnTo>
                  <a:lnTo>
                    <a:pt x="472" y="112"/>
                  </a:lnTo>
                  <a:lnTo>
                    <a:pt x="495" y="108"/>
                  </a:lnTo>
                  <a:lnTo>
                    <a:pt x="516" y="103"/>
                  </a:lnTo>
                  <a:lnTo>
                    <a:pt x="536" y="99"/>
                  </a:lnTo>
                  <a:lnTo>
                    <a:pt x="553" y="94"/>
                  </a:lnTo>
                  <a:lnTo>
                    <a:pt x="567" y="89"/>
                  </a:lnTo>
                  <a:lnTo>
                    <a:pt x="580" y="84"/>
                  </a:lnTo>
                  <a:lnTo>
                    <a:pt x="589" y="79"/>
                  </a:lnTo>
                  <a:lnTo>
                    <a:pt x="597" y="74"/>
                  </a:lnTo>
                  <a:lnTo>
                    <a:pt x="599" y="72"/>
                  </a:lnTo>
                  <a:lnTo>
                    <a:pt x="601" y="69"/>
                  </a:lnTo>
                  <a:lnTo>
                    <a:pt x="602" y="67"/>
                  </a:lnTo>
                  <a:lnTo>
                    <a:pt x="602" y="65"/>
                  </a:lnTo>
                  <a:lnTo>
                    <a:pt x="602" y="0"/>
                  </a:lnTo>
                  <a:lnTo>
                    <a:pt x="589" y="7"/>
                  </a:lnTo>
                  <a:lnTo>
                    <a:pt x="573" y="13"/>
                  </a:lnTo>
                  <a:lnTo>
                    <a:pt x="556" y="20"/>
                  </a:lnTo>
                  <a:lnTo>
                    <a:pt x="537" y="24"/>
                  </a:lnTo>
                  <a:lnTo>
                    <a:pt x="517" y="29"/>
                  </a:lnTo>
                  <a:lnTo>
                    <a:pt x="497" y="34"/>
                  </a:lnTo>
                  <a:lnTo>
                    <a:pt x="476" y="37"/>
                  </a:lnTo>
                  <a:lnTo>
                    <a:pt x="454" y="40"/>
                  </a:lnTo>
                  <a:lnTo>
                    <a:pt x="410" y="44"/>
                  </a:lnTo>
                  <a:lnTo>
                    <a:pt x="369" y="48"/>
                  </a:lnTo>
                  <a:lnTo>
                    <a:pt x="332" y="50"/>
                  </a:lnTo>
                  <a:lnTo>
                    <a:pt x="302" y="50"/>
                  </a:lnTo>
                  <a:lnTo>
                    <a:pt x="271" y="50"/>
                  </a:lnTo>
                  <a:lnTo>
                    <a:pt x="233" y="48"/>
                  </a:lnTo>
                  <a:lnTo>
                    <a:pt x="192" y="44"/>
                  </a:lnTo>
                  <a:lnTo>
                    <a:pt x="148" y="40"/>
                  </a:lnTo>
                  <a:lnTo>
                    <a:pt x="127" y="37"/>
                  </a:lnTo>
                  <a:lnTo>
                    <a:pt x="106" y="34"/>
                  </a:lnTo>
                  <a:lnTo>
                    <a:pt x="85" y="29"/>
                  </a:lnTo>
                  <a:lnTo>
                    <a:pt x="66" y="25"/>
                  </a:lnTo>
                  <a:lnTo>
                    <a:pt x="47" y="20"/>
                  </a:lnTo>
                  <a:lnTo>
                    <a:pt x="29" y="13"/>
                  </a:lnTo>
                  <a:lnTo>
                    <a:pt x="14" y="7"/>
                  </a:lnTo>
                  <a:lnTo>
                    <a:pt x="0" y="0"/>
                  </a:lnTo>
                  <a:lnTo>
                    <a:pt x="0" y="65"/>
                  </a:lnTo>
                  <a:lnTo>
                    <a:pt x="0" y="67"/>
                  </a:lnTo>
                  <a:lnTo>
                    <a:pt x="2" y="69"/>
                  </a:lnTo>
                  <a:lnTo>
                    <a:pt x="4" y="72"/>
                  </a:lnTo>
                  <a:lnTo>
                    <a:pt x="6" y="74"/>
                  </a:lnTo>
                  <a:lnTo>
                    <a:pt x="13" y="79"/>
                  </a:lnTo>
                  <a:lnTo>
                    <a:pt x="23" y="84"/>
                  </a:lnTo>
                  <a:lnTo>
                    <a:pt x="36" y="89"/>
                  </a:lnTo>
                  <a:lnTo>
                    <a:pt x="50" y="95"/>
                  </a:lnTo>
                  <a:lnTo>
                    <a:pt x="67" y="99"/>
                  </a:lnTo>
                  <a:lnTo>
                    <a:pt x="86" y="103"/>
                  </a:lnTo>
                  <a:lnTo>
                    <a:pt x="108" y="108"/>
                  </a:lnTo>
                  <a:lnTo>
                    <a:pt x="130" y="112"/>
                  </a:lnTo>
                  <a:lnTo>
                    <a:pt x="155" y="116"/>
                  </a:lnTo>
                  <a:lnTo>
                    <a:pt x="182" y="120"/>
                  </a:lnTo>
                  <a:lnTo>
                    <a:pt x="210" y="122"/>
                  </a:lnTo>
                  <a:lnTo>
                    <a:pt x="240" y="124"/>
                  </a:lnTo>
                  <a:lnTo>
                    <a:pt x="270" y="125"/>
                  </a:lnTo>
                  <a:lnTo>
                    <a:pt x="302" y="125"/>
                  </a:lnTo>
                  <a:lnTo>
                    <a:pt x="3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9" name="Freeform 459"/>
            <p:cNvSpPr>
              <a:spLocks/>
            </p:cNvSpPr>
            <p:nvPr/>
          </p:nvSpPr>
          <p:spPr bwMode="auto">
            <a:xfrm>
              <a:off x="2598738" y="1454150"/>
              <a:ext cx="190500" cy="39688"/>
            </a:xfrm>
            <a:custGeom>
              <a:avLst/>
              <a:gdLst>
                <a:gd name="T0" fmla="*/ 302 w 602"/>
                <a:gd name="T1" fmla="*/ 124 h 124"/>
                <a:gd name="T2" fmla="*/ 333 w 602"/>
                <a:gd name="T3" fmla="*/ 124 h 124"/>
                <a:gd name="T4" fmla="*/ 364 w 602"/>
                <a:gd name="T5" fmla="*/ 123 h 124"/>
                <a:gd name="T6" fmla="*/ 393 w 602"/>
                <a:gd name="T7" fmla="*/ 121 h 124"/>
                <a:gd name="T8" fmla="*/ 421 w 602"/>
                <a:gd name="T9" fmla="*/ 119 h 124"/>
                <a:gd name="T10" fmla="*/ 448 w 602"/>
                <a:gd name="T11" fmla="*/ 115 h 124"/>
                <a:gd name="T12" fmla="*/ 472 w 602"/>
                <a:gd name="T13" fmla="*/ 111 h 124"/>
                <a:gd name="T14" fmla="*/ 495 w 602"/>
                <a:gd name="T15" fmla="*/ 108 h 124"/>
                <a:gd name="T16" fmla="*/ 516 w 602"/>
                <a:gd name="T17" fmla="*/ 104 h 124"/>
                <a:gd name="T18" fmla="*/ 536 w 602"/>
                <a:gd name="T19" fmla="*/ 98 h 124"/>
                <a:gd name="T20" fmla="*/ 553 w 602"/>
                <a:gd name="T21" fmla="*/ 94 h 124"/>
                <a:gd name="T22" fmla="*/ 567 w 602"/>
                <a:gd name="T23" fmla="*/ 89 h 124"/>
                <a:gd name="T24" fmla="*/ 580 w 602"/>
                <a:gd name="T25" fmla="*/ 83 h 124"/>
                <a:gd name="T26" fmla="*/ 589 w 602"/>
                <a:gd name="T27" fmla="*/ 79 h 124"/>
                <a:gd name="T28" fmla="*/ 597 w 602"/>
                <a:gd name="T29" fmla="*/ 74 h 124"/>
                <a:gd name="T30" fmla="*/ 599 w 602"/>
                <a:gd name="T31" fmla="*/ 71 h 124"/>
                <a:gd name="T32" fmla="*/ 601 w 602"/>
                <a:gd name="T33" fmla="*/ 69 h 124"/>
                <a:gd name="T34" fmla="*/ 602 w 602"/>
                <a:gd name="T35" fmla="*/ 66 h 124"/>
                <a:gd name="T36" fmla="*/ 602 w 602"/>
                <a:gd name="T37" fmla="*/ 64 h 124"/>
                <a:gd name="T38" fmla="*/ 602 w 602"/>
                <a:gd name="T39" fmla="*/ 0 h 124"/>
                <a:gd name="T40" fmla="*/ 589 w 602"/>
                <a:gd name="T41" fmla="*/ 7 h 124"/>
                <a:gd name="T42" fmla="*/ 573 w 602"/>
                <a:gd name="T43" fmla="*/ 14 h 124"/>
                <a:gd name="T44" fmla="*/ 556 w 602"/>
                <a:gd name="T45" fmla="*/ 19 h 124"/>
                <a:gd name="T46" fmla="*/ 537 w 602"/>
                <a:gd name="T47" fmla="*/ 24 h 124"/>
                <a:gd name="T48" fmla="*/ 517 w 602"/>
                <a:gd name="T49" fmla="*/ 29 h 124"/>
                <a:gd name="T50" fmla="*/ 497 w 602"/>
                <a:gd name="T51" fmla="*/ 33 h 124"/>
                <a:gd name="T52" fmla="*/ 476 w 602"/>
                <a:gd name="T53" fmla="*/ 36 h 124"/>
                <a:gd name="T54" fmla="*/ 454 w 602"/>
                <a:gd name="T55" fmla="*/ 39 h 124"/>
                <a:gd name="T56" fmla="*/ 410 w 602"/>
                <a:gd name="T57" fmla="*/ 44 h 124"/>
                <a:gd name="T58" fmla="*/ 369 w 602"/>
                <a:gd name="T59" fmla="*/ 47 h 124"/>
                <a:gd name="T60" fmla="*/ 332 w 602"/>
                <a:gd name="T61" fmla="*/ 49 h 124"/>
                <a:gd name="T62" fmla="*/ 302 w 602"/>
                <a:gd name="T63" fmla="*/ 49 h 124"/>
                <a:gd name="T64" fmla="*/ 271 w 602"/>
                <a:gd name="T65" fmla="*/ 49 h 124"/>
                <a:gd name="T66" fmla="*/ 233 w 602"/>
                <a:gd name="T67" fmla="*/ 47 h 124"/>
                <a:gd name="T68" fmla="*/ 192 w 602"/>
                <a:gd name="T69" fmla="*/ 44 h 124"/>
                <a:gd name="T70" fmla="*/ 148 w 602"/>
                <a:gd name="T71" fmla="*/ 39 h 124"/>
                <a:gd name="T72" fmla="*/ 127 w 602"/>
                <a:gd name="T73" fmla="*/ 36 h 124"/>
                <a:gd name="T74" fmla="*/ 106 w 602"/>
                <a:gd name="T75" fmla="*/ 33 h 124"/>
                <a:gd name="T76" fmla="*/ 85 w 602"/>
                <a:gd name="T77" fmla="*/ 29 h 124"/>
                <a:gd name="T78" fmla="*/ 66 w 602"/>
                <a:gd name="T79" fmla="*/ 24 h 124"/>
                <a:gd name="T80" fmla="*/ 47 w 602"/>
                <a:gd name="T81" fmla="*/ 19 h 124"/>
                <a:gd name="T82" fmla="*/ 29 w 602"/>
                <a:gd name="T83" fmla="*/ 14 h 124"/>
                <a:gd name="T84" fmla="*/ 14 w 602"/>
                <a:gd name="T85" fmla="*/ 7 h 124"/>
                <a:gd name="T86" fmla="*/ 0 w 602"/>
                <a:gd name="T87" fmla="*/ 0 h 124"/>
                <a:gd name="T88" fmla="*/ 0 w 602"/>
                <a:gd name="T89" fmla="*/ 64 h 124"/>
                <a:gd name="T90" fmla="*/ 0 w 602"/>
                <a:gd name="T91" fmla="*/ 66 h 124"/>
                <a:gd name="T92" fmla="*/ 2 w 602"/>
                <a:gd name="T93" fmla="*/ 69 h 124"/>
                <a:gd name="T94" fmla="*/ 4 w 602"/>
                <a:gd name="T95" fmla="*/ 71 h 124"/>
                <a:gd name="T96" fmla="*/ 6 w 602"/>
                <a:gd name="T97" fmla="*/ 74 h 124"/>
                <a:gd name="T98" fmla="*/ 13 w 602"/>
                <a:gd name="T99" fmla="*/ 79 h 124"/>
                <a:gd name="T100" fmla="*/ 23 w 602"/>
                <a:gd name="T101" fmla="*/ 83 h 124"/>
                <a:gd name="T102" fmla="*/ 36 w 602"/>
                <a:gd name="T103" fmla="*/ 89 h 124"/>
                <a:gd name="T104" fmla="*/ 50 w 602"/>
                <a:gd name="T105" fmla="*/ 94 h 124"/>
                <a:gd name="T106" fmla="*/ 67 w 602"/>
                <a:gd name="T107" fmla="*/ 98 h 124"/>
                <a:gd name="T108" fmla="*/ 86 w 602"/>
                <a:gd name="T109" fmla="*/ 104 h 124"/>
                <a:gd name="T110" fmla="*/ 108 w 602"/>
                <a:gd name="T111" fmla="*/ 108 h 124"/>
                <a:gd name="T112" fmla="*/ 130 w 602"/>
                <a:gd name="T113" fmla="*/ 111 h 124"/>
                <a:gd name="T114" fmla="*/ 155 w 602"/>
                <a:gd name="T115" fmla="*/ 115 h 124"/>
                <a:gd name="T116" fmla="*/ 182 w 602"/>
                <a:gd name="T117" fmla="*/ 119 h 124"/>
                <a:gd name="T118" fmla="*/ 210 w 602"/>
                <a:gd name="T119" fmla="*/ 121 h 124"/>
                <a:gd name="T120" fmla="*/ 240 w 602"/>
                <a:gd name="T121" fmla="*/ 123 h 124"/>
                <a:gd name="T122" fmla="*/ 270 w 602"/>
                <a:gd name="T123" fmla="*/ 124 h 124"/>
                <a:gd name="T124" fmla="*/ 302 w 602"/>
                <a:gd name="T12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 h="124">
                  <a:moveTo>
                    <a:pt x="302" y="124"/>
                  </a:moveTo>
                  <a:lnTo>
                    <a:pt x="333" y="124"/>
                  </a:lnTo>
                  <a:lnTo>
                    <a:pt x="364" y="123"/>
                  </a:lnTo>
                  <a:lnTo>
                    <a:pt x="393" y="121"/>
                  </a:lnTo>
                  <a:lnTo>
                    <a:pt x="421" y="119"/>
                  </a:lnTo>
                  <a:lnTo>
                    <a:pt x="448" y="115"/>
                  </a:lnTo>
                  <a:lnTo>
                    <a:pt x="472" y="111"/>
                  </a:lnTo>
                  <a:lnTo>
                    <a:pt x="495" y="108"/>
                  </a:lnTo>
                  <a:lnTo>
                    <a:pt x="516" y="104"/>
                  </a:lnTo>
                  <a:lnTo>
                    <a:pt x="536" y="98"/>
                  </a:lnTo>
                  <a:lnTo>
                    <a:pt x="553" y="94"/>
                  </a:lnTo>
                  <a:lnTo>
                    <a:pt x="567" y="89"/>
                  </a:lnTo>
                  <a:lnTo>
                    <a:pt x="580" y="83"/>
                  </a:lnTo>
                  <a:lnTo>
                    <a:pt x="589" y="79"/>
                  </a:lnTo>
                  <a:lnTo>
                    <a:pt x="597" y="74"/>
                  </a:lnTo>
                  <a:lnTo>
                    <a:pt x="599" y="71"/>
                  </a:lnTo>
                  <a:lnTo>
                    <a:pt x="601" y="69"/>
                  </a:lnTo>
                  <a:lnTo>
                    <a:pt x="602" y="66"/>
                  </a:lnTo>
                  <a:lnTo>
                    <a:pt x="602" y="64"/>
                  </a:lnTo>
                  <a:lnTo>
                    <a:pt x="602" y="0"/>
                  </a:lnTo>
                  <a:lnTo>
                    <a:pt x="589" y="7"/>
                  </a:lnTo>
                  <a:lnTo>
                    <a:pt x="573" y="14"/>
                  </a:lnTo>
                  <a:lnTo>
                    <a:pt x="556" y="19"/>
                  </a:lnTo>
                  <a:lnTo>
                    <a:pt x="537" y="24"/>
                  </a:lnTo>
                  <a:lnTo>
                    <a:pt x="517" y="29"/>
                  </a:lnTo>
                  <a:lnTo>
                    <a:pt x="497" y="33"/>
                  </a:lnTo>
                  <a:lnTo>
                    <a:pt x="476" y="36"/>
                  </a:lnTo>
                  <a:lnTo>
                    <a:pt x="454" y="39"/>
                  </a:lnTo>
                  <a:lnTo>
                    <a:pt x="410" y="44"/>
                  </a:lnTo>
                  <a:lnTo>
                    <a:pt x="369" y="47"/>
                  </a:lnTo>
                  <a:lnTo>
                    <a:pt x="332" y="49"/>
                  </a:lnTo>
                  <a:lnTo>
                    <a:pt x="302" y="49"/>
                  </a:lnTo>
                  <a:lnTo>
                    <a:pt x="271" y="49"/>
                  </a:lnTo>
                  <a:lnTo>
                    <a:pt x="233" y="47"/>
                  </a:lnTo>
                  <a:lnTo>
                    <a:pt x="192" y="44"/>
                  </a:lnTo>
                  <a:lnTo>
                    <a:pt x="148" y="39"/>
                  </a:lnTo>
                  <a:lnTo>
                    <a:pt x="127" y="36"/>
                  </a:lnTo>
                  <a:lnTo>
                    <a:pt x="106" y="33"/>
                  </a:lnTo>
                  <a:lnTo>
                    <a:pt x="85" y="29"/>
                  </a:lnTo>
                  <a:lnTo>
                    <a:pt x="66" y="24"/>
                  </a:lnTo>
                  <a:lnTo>
                    <a:pt x="47" y="19"/>
                  </a:lnTo>
                  <a:lnTo>
                    <a:pt x="29" y="14"/>
                  </a:lnTo>
                  <a:lnTo>
                    <a:pt x="14" y="7"/>
                  </a:lnTo>
                  <a:lnTo>
                    <a:pt x="0" y="0"/>
                  </a:lnTo>
                  <a:lnTo>
                    <a:pt x="0" y="64"/>
                  </a:lnTo>
                  <a:lnTo>
                    <a:pt x="0" y="66"/>
                  </a:lnTo>
                  <a:lnTo>
                    <a:pt x="2" y="69"/>
                  </a:lnTo>
                  <a:lnTo>
                    <a:pt x="4" y="71"/>
                  </a:lnTo>
                  <a:lnTo>
                    <a:pt x="6" y="74"/>
                  </a:lnTo>
                  <a:lnTo>
                    <a:pt x="13" y="79"/>
                  </a:lnTo>
                  <a:lnTo>
                    <a:pt x="23" y="83"/>
                  </a:lnTo>
                  <a:lnTo>
                    <a:pt x="36" y="89"/>
                  </a:lnTo>
                  <a:lnTo>
                    <a:pt x="50" y="94"/>
                  </a:lnTo>
                  <a:lnTo>
                    <a:pt x="67" y="98"/>
                  </a:lnTo>
                  <a:lnTo>
                    <a:pt x="86" y="104"/>
                  </a:lnTo>
                  <a:lnTo>
                    <a:pt x="108" y="108"/>
                  </a:lnTo>
                  <a:lnTo>
                    <a:pt x="130" y="111"/>
                  </a:lnTo>
                  <a:lnTo>
                    <a:pt x="155" y="115"/>
                  </a:lnTo>
                  <a:lnTo>
                    <a:pt x="182" y="119"/>
                  </a:lnTo>
                  <a:lnTo>
                    <a:pt x="210" y="121"/>
                  </a:lnTo>
                  <a:lnTo>
                    <a:pt x="240" y="123"/>
                  </a:lnTo>
                  <a:lnTo>
                    <a:pt x="270" y="124"/>
                  </a:lnTo>
                  <a:lnTo>
                    <a:pt x="302"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0" name="Freeform 460"/>
            <p:cNvSpPr>
              <a:spLocks/>
            </p:cNvSpPr>
            <p:nvPr/>
          </p:nvSpPr>
          <p:spPr bwMode="auto">
            <a:xfrm>
              <a:off x="2598738" y="1385888"/>
              <a:ext cx="190500" cy="41275"/>
            </a:xfrm>
            <a:custGeom>
              <a:avLst/>
              <a:gdLst>
                <a:gd name="T0" fmla="*/ 333 w 602"/>
                <a:gd name="T1" fmla="*/ 126 h 127"/>
                <a:gd name="T2" fmla="*/ 393 w 602"/>
                <a:gd name="T3" fmla="*/ 124 h 127"/>
                <a:gd name="T4" fmla="*/ 448 w 602"/>
                <a:gd name="T5" fmla="*/ 117 h 127"/>
                <a:gd name="T6" fmla="*/ 495 w 602"/>
                <a:gd name="T7" fmla="*/ 110 h 127"/>
                <a:gd name="T8" fmla="*/ 536 w 602"/>
                <a:gd name="T9" fmla="*/ 101 h 127"/>
                <a:gd name="T10" fmla="*/ 567 w 602"/>
                <a:gd name="T11" fmla="*/ 91 h 127"/>
                <a:gd name="T12" fmla="*/ 589 w 602"/>
                <a:gd name="T13" fmla="*/ 81 h 127"/>
                <a:gd name="T14" fmla="*/ 599 w 602"/>
                <a:gd name="T15" fmla="*/ 73 h 127"/>
                <a:gd name="T16" fmla="*/ 602 w 602"/>
                <a:gd name="T17" fmla="*/ 69 h 127"/>
                <a:gd name="T18" fmla="*/ 602 w 602"/>
                <a:gd name="T19" fmla="*/ 0 h 127"/>
                <a:gd name="T20" fmla="*/ 576 w 602"/>
                <a:gd name="T21" fmla="*/ 13 h 127"/>
                <a:gd name="T22" fmla="*/ 543 w 602"/>
                <a:gd name="T23" fmla="*/ 24 h 127"/>
                <a:gd name="T24" fmla="*/ 506 w 602"/>
                <a:gd name="T25" fmla="*/ 32 h 127"/>
                <a:gd name="T26" fmla="*/ 466 w 602"/>
                <a:gd name="T27" fmla="*/ 40 h 127"/>
                <a:gd name="T28" fmla="*/ 381 w 602"/>
                <a:gd name="T29" fmla="*/ 48 h 127"/>
                <a:gd name="T30" fmla="*/ 302 w 602"/>
                <a:gd name="T31" fmla="*/ 52 h 127"/>
                <a:gd name="T32" fmla="*/ 221 w 602"/>
                <a:gd name="T33" fmla="*/ 48 h 127"/>
                <a:gd name="T34" fmla="*/ 137 w 602"/>
                <a:gd name="T35" fmla="*/ 40 h 127"/>
                <a:gd name="T36" fmla="*/ 97 w 602"/>
                <a:gd name="T37" fmla="*/ 32 h 127"/>
                <a:gd name="T38" fmla="*/ 59 w 602"/>
                <a:gd name="T39" fmla="*/ 24 h 127"/>
                <a:gd name="T40" fmla="*/ 27 w 602"/>
                <a:gd name="T41" fmla="*/ 13 h 127"/>
                <a:gd name="T42" fmla="*/ 0 w 602"/>
                <a:gd name="T43" fmla="*/ 1 h 127"/>
                <a:gd name="T44" fmla="*/ 0 w 602"/>
                <a:gd name="T45" fmla="*/ 69 h 127"/>
                <a:gd name="T46" fmla="*/ 4 w 602"/>
                <a:gd name="T47" fmla="*/ 73 h 127"/>
                <a:gd name="T48" fmla="*/ 13 w 602"/>
                <a:gd name="T49" fmla="*/ 81 h 127"/>
                <a:gd name="T50" fmla="*/ 36 w 602"/>
                <a:gd name="T51" fmla="*/ 91 h 127"/>
                <a:gd name="T52" fmla="*/ 67 w 602"/>
                <a:gd name="T53" fmla="*/ 101 h 127"/>
                <a:gd name="T54" fmla="*/ 108 w 602"/>
                <a:gd name="T55" fmla="*/ 110 h 127"/>
                <a:gd name="T56" fmla="*/ 155 w 602"/>
                <a:gd name="T57" fmla="*/ 117 h 127"/>
                <a:gd name="T58" fmla="*/ 210 w 602"/>
                <a:gd name="T59" fmla="*/ 124 h 127"/>
                <a:gd name="T60" fmla="*/ 270 w 602"/>
                <a:gd name="T61" fmla="*/ 127 h 127"/>
                <a:gd name="T62" fmla="*/ 302 w 602"/>
                <a:gd name="T63"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7">
                  <a:moveTo>
                    <a:pt x="302" y="127"/>
                  </a:moveTo>
                  <a:lnTo>
                    <a:pt x="333" y="126"/>
                  </a:lnTo>
                  <a:lnTo>
                    <a:pt x="364" y="125"/>
                  </a:lnTo>
                  <a:lnTo>
                    <a:pt x="393" y="124"/>
                  </a:lnTo>
                  <a:lnTo>
                    <a:pt x="421" y="120"/>
                  </a:lnTo>
                  <a:lnTo>
                    <a:pt x="448" y="117"/>
                  </a:lnTo>
                  <a:lnTo>
                    <a:pt x="472" y="114"/>
                  </a:lnTo>
                  <a:lnTo>
                    <a:pt x="495" y="110"/>
                  </a:lnTo>
                  <a:lnTo>
                    <a:pt x="516" y="105"/>
                  </a:lnTo>
                  <a:lnTo>
                    <a:pt x="536" y="101"/>
                  </a:lnTo>
                  <a:lnTo>
                    <a:pt x="553" y="96"/>
                  </a:lnTo>
                  <a:lnTo>
                    <a:pt x="567" y="91"/>
                  </a:lnTo>
                  <a:lnTo>
                    <a:pt x="580" y="86"/>
                  </a:lnTo>
                  <a:lnTo>
                    <a:pt x="589" y="81"/>
                  </a:lnTo>
                  <a:lnTo>
                    <a:pt x="597" y="76"/>
                  </a:lnTo>
                  <a:lnTo>
                    <a:pt x="599" y="73"/>
                  </a:lnTo>
                  <a:lnTo>
                    <a:pt x="601" y="71"/>
                  </a:lnTo>
                  <a:lnTo>
                    <a:pt x="602" y="69"/>
                  </a:lnTo>
                  <a:lnTo>
                    <a:pt x="602" y="67"/>
                  </a:lnTo>
                  <a:lnTo>
                    <a:pt x="602" y="0"/>
                  </a:lnTo>
                  <a:lnTo>
                    <a:pt x="590" y="8"/>
                  </a:lnTo>
                  <a:lnTo>
                    <a:pt x="576" y="13"/>
                  </a:lnTo>
                  <a:lnTo>
                    <a:pt x="560" y="18"/>
                  </a:lnTo>
                  <a:lnTo>
                    <a:pt x="543" y="24"/>
                  </a:lnTo>
                  <a:lnTo>
                    <a:pt x="525" y="28"/>
                  </a:lnTo>
                  <a:lnTo>
                    <a:pt x="506" y="32"/>
                  </a:lnTo>
                  <a:lnTo>
                    <a:pt x="486" y="37"/>
                  </a:lnTo>
                  <a:lnTo>
                    <a:pt x="466" y="40"/>
                  </a:lnTo>
                  <a:lnTo>
                    <a:pt x="423" y="45"/>
                  </a:lnTo>
                  <a:lnTo>
                    <a:pt x="381" y="48"/>
                  </a:lnTo>
                  <a:lnTo>
                    <a:pt x="340" y="51"/>
                  </a:lnTo>
                  <a:lnTo>
                    <a:pt x="302" y="52"/>
                  </a:lnTo>
                  <a:lnTo>
                    <a:pt x="263" y="51"/>
                  </a:lnTo>
                  <a:lnTo>
                    <a:pt x="221" y="48"/>
                  </a:lnTo>
                  <a:lnTo>
                    <a:pt x="180" y="45"/>
                  </a:lnTo>
                  <a:lnTo>
                    <a:pt x="137" y="40"/>
                  </a:lnTo>
                  <a:lnTo>
                    <a:pt x="116" y="37"/>
                  </a:lnTo>
                  <a:lnTo>
                    <a:pt x="97" y="32"/>
                  </a:lnTo>
                  <a:lnTo>
                    <a:pt x="78" y="28"/>
                  </a:lnTo>
                  <a:lnTo>
                    <a:pt x="59" y="24"/>
                  </a:lnTo>
                  <a:lnTo>
                    <a:pt x="42" y="18"/>
                  </a:lnTo>
                  <a:lnTo>
                    <a:pt x="27" y="13"/>
                  </a:lnTo>
                  <a:lnTo>
                    <a:pt x="12" y="8"/>
                  </a:lnTo>
                  <a:lnTo>
                    <a:pt x="0" y="1"/>
                  </a:lnTo>
                  <a:lnTo>
                    <a:pt x="0" y="67"/>
                  </a:lnTo>
                  <a:lnTo>
                    <a:pt x="0" y="69"/>
                  </a:lnTo>
                  <a:lnTo>
                    <a:pt x="2" y="71"/>
                  </a:lnTo>
                  <a:lnTo>
                    <a:pt x="4" y="73"/>
                  </a:lnTo>
                  <a:lnTo>
                    <a:pt x="6" y="75"/>
                  </a:lnTo>
                  <a:lnTo>
                    <a:pt x="13" y="81"/>
                  </a:lnTo>
                  <a:lnTo>
                    <a:pt x="23" y="86"/>
                  </a:lnTo>
                  <a:lnTo>
                    <a:pt x="36" y="91"/>
                  </a:lnTo>
                  <a:lnTo>
                    <a:pt x="50" y="96"/>
                  </a:lnTo>
                  <a:lnTo>
                    <a:pt x="67" y="101"/>
                  </a:lnTo>
                  <a:lnTo>
                    <a:pt x="86" y="105"/>
                  </a:lnTo>
                  <a:lnTo>
                    <a:pt x="108" y="110"/>
                  </a:lnTo>
                  <a:lnTo>
                    <a:pt x="130" y="114"/>
                  </a:lnTo>
                  <a:lnTo>
                    <a:pt x="155" y="117"/>
                  </a:lnTo>
                  <a:lnTo>
                    <a:pt x="182" y="120"/>
                  </a:lnTo>
                  <a:lnTo>
                    <a:pt x="210" y="124"/>
                  </a:lnTo>
                  <a:lnTo>
                    <a:pt x="240" y="125"/>
                  </a:lnTo>
                  <a:lnTo>
                    <a:pt x="270" y="127"/>
                  </a:lnTo>
                  <a:lnTo>
                    <a:pt x="302" y="127"/>
                  </a:lnTo>
                  <a:lnTo>
                    <a:pt x="302"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1" name="Freeform 461"/>
            <p:cNvSpPr>
              <a:spLocks/>
            </p:cNvSpPr>
            <p:nvPr/>
          </p:nvSpPr>
          <p:spPr bwMode="auto">
            <a:xfrm>
              <a:off x="2598738" y="1487488"/>
              <a:ext cx="190500" cy="39688"/>
            </a:xfrm>
            <a:custGeom>
              <a:avLst/>
              <a:gdLst>
                <a:gd name="T0" fmla="*/ 602 w 602"/>
                <a:gd name="T1" fmla="*/ 0 h 125"/>
                <a:gd name="T2" fmla="*/ 573 w 602"/>
                <a:gd name="T3" fmla="*/ 14 h 125"/>
                <a:gd name="T4" fmla="*/ 537 w 602"/>
                <a:gd name="T5" fmla="*/ 24 h 125"/>
                <a:gd name="T6" fmla="*/ 497 w 602"/>
                <a:gd name="T7" fmla="*/ 33 h 125"/>
                <a:gd name="T8" fmla="*/ 454 w 602"/>
                <a:gd name="T9" fmla="*/ 39 h 125"/>
                <a:gd name="T10" fmla="*/ 369 w 602"/>
                <a:gd name="T11" fmla="*/ 47 h 125"/>
                <a:gd name="T12" fmla="*/ 302 w 602"/>
                <a:gd name="T13" fmla="*/ 49 h 125"/>
                <a:gd name="T14" fmla="*/ 233 w 602"/>
                <a:gd name="T15" fmla="*/ 47 h 125"/>
                <a:gd name="T16" fmla="*/ 148 w 602"/>
                <a:gd name="T17" fmla="*/ 39 h 125"/>
                <a:gd name="T18" fmla="*/ 106 w 602"/>
                <a:gd name="T19" fmla="*/ 33 h 125"/>
                <a:gd name="T20" fmla="*/ 66 w 602"/>
                <a:gd name="T21" fmla="*/ 24 h 125"/>
                <a:gd name="T22" fmla="*/ 29 w 602"/>
                <a:gd name="T23" fmla="*/ 14 h 125"/>
                <a:gd name="T24" fmla="*/ 0 w 602"/>
                <a:gd name="T25" fmla="*/ 0 h 125"/>
                <a:gd name="T26" fmla="*/ 2 w 602"/>
                <a:gd name="T27" fmla="*/ 69 h 125"/>
                <a:gd name="T28" fmla="*/ 11 w 602"/>
                <a:gd name="T29" fmla="*/ 79 h 125"/>
                <a:gd name="T30" fmla="*/ 32 w 602"/>
                <a:gd name="T31" fmla="*/ 89 h 125"/>
                <a:gd name="T32" fmla="*/ 59 w 602"/>
                <a:gd name="T33" fmla="*/ 98 h 125"/>
                <a:gd name="T34" fmla="*/ 96 w 602"/>
                <a:gd name="T35" fmla="*/ 107 h 125"/>
                <a:gd name="T36" fmla="*/ 140 w 602"/>
                <a:gd name="T37" fmla="*/ 116 h 125"/>
                <a:gd name="T38" fmla="*/ 190 w 602"/>
                <a:gd name="T39" fmla="*/ 121 h 125"/>
                <a:gd name="T40" fmla="*/ 248 w 602"/>
                <a:gd name="T41" fmla="*/ 124 h 125"/>
                <a:gd name="T42" fmla="*/ 283 w 602"/>
                <a:gd name="T43" fmla="*/ 119 h 125"/>
                <a:gd name="T44" fmla="*/ 292 w 602"/>
                <a:gd name="T45" fmla="*/ 106 h 125"/>
                <a:gd name="T46" fmla="*/ 305 w 602"/>
                <a:gd name="T47" fmla="*/ 94 h 125"/>
                <a:gd name="T48" fmla="*/ 320 w 602"/>
                <a:gd name="T49" fmla="*/ 84 h 125"/>
                <a:gd name="T50" fmla="*/ 350 w 602"/>
                <a:gd name="T51" fmla="*/ 70 h 125"/>
                <a:gd name="T52" fmla="*/ 400 w 602"/>
                <a:gd name="T53" fmla="*/ 55 h 125"/>
                <a:gd name="T54" fmla="*/ 458 w 602"/>
                <a:gd name="T55" fmla="*/ 45 h 125"/>
                <a:gd name="T56" fmla="*/ 514 w 602"/>
                <a:gd name="T57" fmla="*/ 38 h 125"/>
                <a:gd name="T58" fmla="*/ 561 w 602"/>
                <a:gd name="T59" fmla="*/ 35 h 125"/>
                <a:gd name="T60" fmla="*/ 594 w 602"/>
                <a:gd name="T61" fmla="*/ 35 h 125"/>
                <a:gd name="T62" fmla="*/ 602 w 602"/>
                <a:gd name="T63" fmla="*/ 3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602" y="34"/>
                  </a:moveTo>
                  <a:lnTo>
                    <a:pt x="602" y="0"/>
                  </a:lnTo>
                  <a:lnTo>
                    <a:pt x="589" y="7"/>
                  </a:lnTo>
                  <a:lnTo>
                    <a:pt x="573" y="14"/>
                  </a:lnTo>
                  <a:lnTo>
                    <a:pt x="556" y="19"/>
                  </a:lnTo>
                  <a:lnTo>
                    <a:pt x="537" y="24"/>
                  </a:lnTo>
                  <a:lnTo>
                    <a:pt x="517" y="29"/>
                  </a:lnTo>
                  <a:lnTo>
                    <a:pt x="497" y="33"/>
                  </a:lnTo>
                  <a:lnTo>
                    <a:pt x="476" y="36"/>
                  </a:lnTo>
                  <a:lnTo>
                    <a:pt x="454" y="39"/>
                  </a:lnTo>
                  <a:lnTo>
                    <a:pt x="410" y="45"/>
                  </a:lnTo>
                  <a:lnTo>
                    <a:pt x="369" y="47"/>
                  </a:lnTo>
                  <a:lnTo>
                    <a:pt x="332" y="49"/>
                  </a:lnTo>
                  <a:lnTo>
                    <a:pt x="302" y="49"/>
                  </a:lnTo>
                  <a:lnTo>
                    <a:pt x="271" y="49"/>
                  </a:lnTo>
                  <a:lnTo>
                    <a:pt x="233" y="47"/>
                  </a:lnTo>
                  <a:lnTo>
                    <a:pt x="192" y="45"/>
                  </a:lnTo>
                  <a:lnTo>
                    <a:pt x="148" y="39"/>
                  </a:lnTo>
                  <a:lnTo>
                    <a:pt x="127" y="36"/>
                  </a:lnTo>
                  <a:lnTo>
                    <a:pt x="106" y="33"/>
                  </a:lnTo>
                  <a:lnTo>
                    <a:pt x="85" y="29"/>
                  </a:lnTo>
                  <a:lnTo>
                    <a:pt x="66" y="24"/>
                  </a:lnTo>
                  <a:lnTo>
                    <a:pt x="47" y="19"/>
                  </a:lnTo>
                  <a:lnTo>
                    <a:pt x="29" y="14"/>
                  </a:lnTo>
                  <a:lnTo>
                    <a:pt x="14" y="7"/>
                  </a:lnTo>
                  <a:lnTo>
                    <a:pt x="0" y="0"/>
                  </a:lnTo>
                  <a:lnTo>
                    <a:pt x="0" y="64"/>
                  </a:lnTo>
                  <a:lnTo>
                    <a:pt x="2" y="69"/>
                  </a:lnTo>
                  <a:lnTo>
                    <a:pt x="6" y="74"/>
                  </a:lnTo>
                  <a:lnTo>
                    <a:pt x="11" y="79"/>
                  </a:lnTo>
                  <a:lnTo>
                    <a:pt x="20" y="83"/>
                  </a:lnTo>
                  <a:lnTo>
                    <a:pt x="32" y="89"/>
                  </a:lnTo>
                  <a:lnTo>
                    <a:pt x="44" y="94"/>
                  </a:lnTo>
                  <a:lnTo>
                    <a:pt x="59" y="98"/>
                  </a:lnTo>
                  <a:lnTo>
                    <a:pt x="77" y="103"/>
                  </a:lnTo>
                  <a:lnTo>
                    <a:pt x="96" y="107"/>
                  </a:lnTo>
                  <a:lnTo>
                    <a:pt x="117" y="111"/>
                  </a:lnTo>
                  <a:lnTo>
                    <a:pt x="140" y="116"/>
                  </a:lnTo>
                  <a:lnTo>
                    <a:pt x="165" y="118"/>
                  </a:lnTo>
                  <a:lnTo>
                    <a:pt x="190" y="121"/>
                  </a:lnTo>
                  <a:lnTo>
                    <a:pt x="218" y="123"/>
                  </a:lnTo>
                  <a:lnTo>
                    <a:pt x="248" y="124"/>
                  </a:lnTo>
                  <a:lnTo>
                    <a:pt x="278" y="125"/>
                  </a:lnTo>
                  <a:lnTo>
                    <a:pt x="283" y="119"/>
                  </a:lnTo>
                  <a:lnTo>
                    <a:pt x="287" y="112"/>
                  </a:lnTo>
                  <a:lnTo>
                    <a:pt x="292" y="106"/>
                  </a:lnTo>
                  <a:lnTo>
                    <a:pt x="298" y="101"/>
                  </a:lnTo>
                  <a:lnTo>
                    <a:pt x="305" y="94"/>
                  </a:lnTo>
                  <a:lnTo>
                    <a:pt x="313" y="89"/>
                  </a:lnTo>
                  <a:lnTo>
                    <a:pt x="320" y="84"/>
                  </a:lnTo>
                  <a:lnTo>
                    <a:pt x="330" y="79"/>
                  </a:lnTo>
                  <a:lnTo>
                    <a:pt x="350" y="70"/>
                  </a:lnTo>
                  <a:lnTo>
                    <a:pt x="374" y="62"/>
                  </a:lnTo>
                  <a:lnTo>
                    <a:pt x="400" y="55"/>
                  </a:lnTo>
                  <a:lnTo>
                    <a:pt x="429" y="49"/>
                  </a:lnTo>
                  <a:lnTo>
                    <a:pt x="458" y="45"/>
                  </a:lnTo>
                  <a:lnTo>
                    <a:pt x="486" y="40"/>
                  </a:lnTo>
                  <a:lnTo>
                    <a:pt x="514" y="38"/>
                  </a:lnTo>
                  <a:lnTo>
                    <a:pt x="539" y="36"/>
                  </a:lnTo>
                  <a:lnTo>
                    <a:pt x="561" y="35"/>
                  </a:lnTo>
                  <a:lnTo>
                    <a:pt x="580" y="35"/>
                  </a:lnTo>
                  <a:lnTo>
                    <a:pt x="594" y="35"/>
                  </a:lnTo>
                  <a:lnTo>
                    <a:pt x="602" y="34"/>
                  </a:lnTo>
                  <a:lnTo>
                    <a:pt x="60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2" name="Freeform 462"/>
            <p:cNvSpPr>
              <a:spLocks/>
            </p:cNvSpPr>
            <p:nvPr/>
          </p:nvSpPr>
          <p:spPr bwMode="auto">
            <a:xfrm>
              <a:off x="2598738" y="1520825"/>
              <a:ext cx="85725" cy="49213"/>
            </a:xfrm>
            <a:custGeom>
              <a:avLst/>
              <a:gdLst>
                <a:gd name="T0" fmla="*/ 0 w 271"/>
                <a:gd name="T1" fmla="*/ 63 h 153"/>
                <a:gd name="T2" fmla="*/ 0 w 271"/>
                <a:gd name="T3" fmla="*/ 69 h 153"/>
                <a:gd name="T4" fmla="*/ 3 w 271"/>
                <a:gd name="T5" fmla="*/ 75 h 153"/>
                <a:gd name="T6" fmla="*/ 5 w 271"/>
                <a:gd name="T7" fmla="*/ 80 h 153"/>
                <a:gd name="T8" fmla="*/ 7 w 271"/>
                <a:gd name="T9" fmla="*/ 86 h 153"/>
                <a:gd name="T10" fmla="*/ 11 w 271"/>
                <a:gd name="T11" fmla="*/ 90 h 153"/>
                <a:gd name="T12" fmla="*/ 15 w 271"/>
                <a:gd name="T13" fmla="*/ 95 h 153"/>
                <a:gd name="T14" fmla="*/ 21 w 271"/>
                <a:gd name="T15" fmla="*/ 100 h 153"/>
                <a:gd name="T16" fmla="*/ 27 w 271"/>
                <a:gd name="T17" fmla="*/ 104 h 153"/>
                <a:gd name="T18" fmla="*/ 40 w 271"/>
                <a:gd name="T19" fmla="*/ 113 h 153"/>
                <a:gd name="T20" fmla="*/ 56 w 271"/>
                <a:gd name="T21" fmla="*/ 119 h 153"/>
                <a:gd name="T22" fmla="*/ 74 w 271"/>
                <a:gd name="T23" fmla="*/ 125 h 153"/>
                <a:gd name="T24" fmla="*/ 94 w 271"/>
                <a:gd name="T25" fmla="*/ 131 h 153"/>
                <a:gd name="T26" fmla="*/ 114 w 271"/>
                <a:gd name="T27" fmla="*/ 136 h 153"/>
                <a:gd name="T28" fmla="*/ 136 w 271"/>
                <a:gd name="T29" fmla="*/ 140 h 153"/>
                <a:gd name="T30" fmla="*/ 158 w 271"/>
                <a:gd name="T31" fmla="*/ 144 h 153"/>
                <a:gd name="T32" fmla="*/ 182 w 271"/>
                <a:gd name="T33" fmla="*/ 147 h 153"/>
                <a:gd name="T34" fmla="*/ 227 w 271"/>
                <a:gd name="T35" fmla="*/ 151 h 153"/>
                <a:gd name="T36" fmla="*/ 271 w 271"/>
                <a:gd name="T37" fmla="*/ 153 h 153"/>
                <a:gd name="T38" fmla="*/ 271 w 271"/>
                <a:gd name="T39" fmla="*/ 48 h 153"/>
                <a:gd name="T40" fmla="*/ 271 w 271"/>
                <a:gd name="T41" fmla="*/ 48 h 153"/>
                <a:gd name="T42" fmla="*/ 271 w 271"/>
                <a:gd name="T43" fmla="*/ 48 h 153"/>
                <a:gd name="T44" fmla="*/ 237 w 271"/>
                <a:gd name="T45" fmla="*/ 47 h 153"/>
                <a:gd name="T46" fmla="*/ 201 w 271"/>
                <a:gd name="T47" fmla="*/ 45 h 153"/>
                <a:gd name="T48" fmla="*/ 163 w 271"/>
                <a:gd name="T49" fmla="*/ 42 h 153"/>
                <a:gd name="T50" fmla="*/ 126 w 271"/>
                <a:gd name="T51" fmla="*/ 36 h 153"/>
                <a:gd name="T52" fmla="*/ 107 w 271"/>
                <a:gd name="T53" fmla="*/ 33 h 153"/>
                <a:gd name="T54" fmla="*/ 89 w 271"/>
                <a:gd name="T55" fmla="*/ 30 h 153"/>
                <a:gd name="T56" fmla="*/ 71 w 271"/>
                <a:gd name="T57" fmla="*/ 26 h 153"/>
                <a:gd name="T58" fmla="*/ 55 w 271"/>
                <a:gd name="T59" fmla="*/ 21 h 153"/>
                <a:gd name="T60" fmla="*/ 39 w 271"/>
                <a:gd name="T61" fmla="*/ 17 h 153"/>
                <a:gd name="T62" fmla="*/ 25 w 271"/>
                <a:gd name="T63" fmla="*/ 12 h 153"/>
                <a:gd name="T64" fmla="*/ 12 w 271"/>
                <a:gd name="T65" fmla="*/ 5 h 153"/>
                <a:gd name="T66" fmla="*/ 0 w 271"/>
                <a:gd name="T67" fmla="*/ 0 h 153"/>
                <a:gd name="T68" fmla="*/ 0 w 271"/>
                <a:gd name="T69" fmla="*/ 6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1" h="153">
                  <a:moveTo>
                    <a:pt x="0" y="63"/>
                  </a:moveTo>
                  <a:lnTo>
                    <a:pt x="0" y="69"/>
                  </a:lnTo>
                  <a:lnTo>
                    <a:pt x="3" y="75"/>
                  </a:lnTo>
                  <a:lnTo>
                    <a:pt x="5" y="80"/>
                  </a:lnTo>
                  <a:lnTo>
                    <a:pt x="7" y="86"/>
                  </a:lnTo>
                  <a:lnTo>
                    <a:pt x="11" y="90"/>
                  </a:lnTo>
                  <a:lnTo>
                    <a:pt x="15" y="95"/>
                  </a:lnTo>
                  <a:lnTo>
                    <a:pt x="21" y="100"/>
                  </a:lnTo>
                  <a:lnTo>
                    <a:pt x="27" y="104"/>
                  </a:lnTo>
                  <a:lnTo>
                    <a:pt x="40" y="113"/>
                  </a:lnTo>
                  <a:lnTo>
                    <a:pt x="56" y="119"/>
                  </a:lnTo>
                  <a:lnTo>
                    <a:pt x="74" y="125"/>
                  </a:lnTo>
                  <a:lnTo>
                    <a:pt x="94" y="131"/>
                  </a:lnTo>
                  <a:lnTo>
                    <a:pt x="114" y="136"/>
                  </a:lnTo>
                  <a:lnTo>
                    <a:pt x="136" y="140"/>
                  </a:lnTo>
                  <a:lnTo>
                    <a:pt x="158" y="144"/>
                  </a:lnTo>
                  <a:lnTo>
                    <a:pt x="182" y="147"/>
                  </a:lnTo>
                  <a:lnTo>
                    <a:pt x="227" y="151"/>
                  </a:lnTo>
                  <a:lnTo>
                    <a:pt x="271" y="153"/>
                  </a:lnTo>
                  <a:lnTo>
                    <a:pt x="271" y="48"/>
                  </a:lnTo>
                  <a:lnTo>
                    <a:pt x="271" y="48"/>
                  </a:lnTo>
                  <a:lnTo>
                    <a:pt x="271" y="48"/>
                  </a:lnTo>
                  <a:lnTo>
                    <a:pt x="237" y="47"/>
                  </a:lnTo>
                  <a:lnTo>
                    <a:pt x="201" y="45"/>
                  </a:lnTo>
                  <a:lnTo>
                    <a:pt x="163" y="42"/>
                  </a:lnTo>
                  <a:lnTo>
                    <a:pt x="126" y="36"/>
                  </a:lnTo>
                  <a:lnTo>
                    <a:pt x="107" y="33"/>
                  </a:lnTo>
                  <a:lnTo>
                    <a:pt x="89" y="30"/>
                  </a:lnTo>
                  <a:lnTo>
                    <a:pt x="71" y="26"/>
                  </a:lnTo>
                  <a:lnTo>
                    <a:pt x="55" y="21"/>
                  </a:lnTo>
                  <a:lnTo>
                    <a:pt x="39" y="17"/>
                  </a:lnTo>
                  <a:lnTo>
                    <a:pt x="25" y="12"/>
                  </a:lnTo>
                  <a:lnTo>
                    <a:pt x="12" y="5"/>
                  </a:lnTo>
                  <a:lnTo>
                    <a:pt x="0" y="0"/>
                  </a:lnTo>
                  <a:lnTo>
                    <a:pt x="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3" name="Freeform 463"/>
            <p:cNvSpPr>
              <a:spLocks/>
            </p:cNvSpPr>
            <p:nvPr/>
          </p:nvSpPr>
          <p:spPr bwMode="auto">
            <a:xfrm>
              <a:off x="2693988" y="1582738"/>
              <a:ext cx="192088" cy="49213"/>
            </a:xfrm>
            <a:custGeom>
              <a:avLst/>
              <a:gdLst>
                <a:gd name="T0" fmla="*/ 0 w 601"/>
                <a:gd name="T1" fmla="*/ 0 h 155"/>
                <a:gd name="T2" fmla="*/ 0 w 601"/>
                <a:gd name="T3" fmla="*/ 64 h 155"/>
                <a:gd name="T4" fmla="*/ 0 w 601"/>
                <a:gd name="T5" fmla="*/ 71 h 155"/>
                <a:gd name="T6" fmla="*/ 2 w 601"/>
                <a:gd name="T7" fmla="*/ 77 h 155"/>
                <a:gd name="T8" fmla="*/ 4 w 601"/>
                <a:gd name="T9" fmla="*/ 84 h 155"/>
                <a:gd name="T10" fmla="*/ 7 w 601"/>
                <a:gd name="T11" fmla="*/ 89 h 155"/>
                <a:gd name="T12" fmla="*/ 13 w 601"/>
                <a:gd name="T13" fmla="*/ 95 h 155"/>
                <a:gd name="T14" fmla="*/ 18 w 601"/>
                <a:gd name="T15" fmla="*/ 100 h 155"/>
                <a:gd name="T16" fmla="*/ 23 w 601"/>
                <a:gd name="T17" fmla="*/ 104 h 155"/>
                <a:gd name="T18" fmla="*/ 31 w 601"/>
                <a:gd name="T19" fmla="*/ 108 h 155"/>
                <a:gd name="T20" fmla="*/ 47 w 601"/>
                <a:gd name="T21" fmla="*/ 117 h 155"/>
                <a:gd name="T22" fmla="*/ 65 w 601"/>
                <a:gd name="T23" fmla="*/ 125 h 155"/>
                <a:gd name="T24" fmla="*/ 86 w 601"/>
                <a:gd name="T25" fmla="*/ 131 h 155"/>
                <a:gd name="T26" fmla="*/ 108 w 601"/>
                <a:gd name="T27" fmla="*/ 136 h 155"/>
                <a:gd name="T28" fmla="*/ 132 w 601"/>
                <a:gd name="T29" fmla="*/ 142 h 155"/>
                <a:gd name="T30" fmla="*/ 156 w 601"/>
                <a:gd name="T31" fmla="*/ 145 h 155"/>
                <a:gd name="T32" fmla="*/ 181 w 601"/>
                <a:gd name="T33" fmla="*/ 148 h 155"/>
                <a:gd name="T34" fmla="*/ 206 w 601"/>
                <a:gd name="T35" fmla="*/ 151 h 155"/>
                <a:gd name="T36" fmla="*/ 255 w 601"/>
                <a:gd name="T37" fmla="*/ 155 h 155"/>
                <a:gd name="T38" fmla="*/ 300 w 601"/>
                <a:gd name="T39" fmla="*/ 155 h 155"/>
                <a:gd name="T40" fmla="*/ 345 w 601"/>
                <a:gd name="T41" fmla="*/ 155 h 155"/>
                <a:gd name="T42" fmla="*/ 394 w 601"/>
                <a:gd name="T43" fmla="*/ 151 h 155"/>
                <a:gd name="T44" fmla="*/ 420 w 601"/>
                <a:gd name="T45" fmla="*/ 148 h 155"/>
                <a:gd name="T46" fmla="*/ 445 w 601"/>
                <a:gd name="T47" fmla="*/ 145 h 155"/>
                <a:gd name="T48" fmla="*/ 470 w 601"/>
                <a:gd name="T49" fmla="*/ 142 h 155"/>
                <a:gd name="T50" fmla="*/ 493 w 601"/>
                <a:gd name="T51" fmla="*/ 136 h 155"/>
                <a:gd name="T52" fmla="*/ 515 w 601"/>
                <a:gd name="T53" fmla="*/ 131 h 155"/>
                <a:gd name="T54" fmla="*/ 536 w 601"/>
                <a:gd name="T55" fmla="*/ 125 h 155"/>
                <a:gd name="T56" fmla="*/ 554 w 601"/>
                <a:gd name="T57" fmla="*/ 117 h 155"/>
                <a:gd name="T58" fmla="*/ 570 w 601"/>
                <a:gd name="T59" fmla="*/ 108 h 155"/>
                <a:gd name="T60" fmla="*/ 577 w 601"/>
                <a:gd name="T61" fmla="*/ 104 h 155"/>
                <a:gd name="T62" fmla="*/ 583 w 601"/>
                <a:gd name="T63" fmla="*/ 100 h 155"/>
                <a:gd name="T64" fmla="*/ 589 w 601"/>
                <a:gd name="T65" fmla="*/ 95 h 155"/>
                <a:gd name="T66" fmla="*/ 593 w 601"/>
                <a:gd name="T67" fmla="*/ 89 h 155"/>
                <a:gd name="T68" fmla="*/ 597 w 601"/>
                <a:gd name="T69" fmla="*/ 84 h 155"/>
                <a:gd name="T70" fmla="*/ 599 w 601"/>
                <a:gd name="T71" fmla="*/ 77 h 155"/>
                <a:gd name="T72" fmla="*/ 600 w 601"/>
                <a:gd name="T73" fmla="*/ 71 h 155"/>
                <a:gd name="T74" fmla="*/ 601 w 601"/>
                <a:gd name="T75" fmla="*/ 64 h 155"/>
                <a:gd name="T76" fmla="*/ 601 w 601"/>
                <a:gd name="T77" fmla="*/ 0 h 155"/>
                <a:gd name="T78" fmla="*/ 588 w 601"/>
                <a:gd name="T79" fmla="*/ 7 h 155"/>
                <a:gd name="T80" fmla="*/ 573 w 601"/>
                <a:gd name="T81" fmla="*/ 13 h 155"/>
                <a:gd name="T82" fmla="*/ 555 w 601"/>
                <a:gd name="T83" fmla="*/ 19 h 155"/>
                <a:gd name="T84" fmla="*/ 536 w 601"/>
                <a:gd name="T85" fmla="*/ 25 h 155"/>
                <a:gd name="T86" fmla="*/ 517 w 601"/>
                <a:gd name="T87" fmla="*/ 29 h 155"/>
                <a:gd name="T88" fmla="*/ 495 w 601"/>
                <a:gd name="T89" fmla="*/ 33 h 155"/>
                <a:gd name="T90" fmla="*/ 474 w 601"/>
                <a:gd name="T91" fmla="*/ 37 h 155"/>
                <a:gd name="T92" fmla="*/ 452 w 601"/>
                <a:gd name="T93" fmla="*/ 40 h 155"/>
                <a:gd name="T94" fmla="*/ 410 w 601"/>
                <a:gd name="T95" fmla="*/ 44 h 155"/>
                <a:gd name="T96" fmla="*/ 369 w 601"/>
                <a:gd name="T97" fmla="*/ 47 h 155"/>
                <a:gd name="T98" fmla="*/ 331 w 601"/>
                <a:gd name="T99" fmla="*/ 49 h 155"/>
                <a:gd name="T100" fmla="*/ 300 w 601"/>
                <a:gd name="T101" fmla="*/ 49 h 155"/>
                <a:gd name="T102" fmla="*/ 269 w 601"/>
                <a:gd name="T103" fmla="*/ 49 h 155"/>
                <a:gd name="T104" fmla="*/ 233 w 601"/>
                <a:gd name="T105" fmla="*/ 47 h 155"/>
                <a:gd name="T106" fmla="*/ 191 w 601"/>
                <a:gd name="T107" fmla="*/ 44 h 155"/>
                <a:gd name="T108" fmla="*/ 148 w 601"/>
                <a:gd name="T109" fmla="*/ 40 h 155"/>
                <a:gd name="T110" fmla="*/ 126 w 601"/>
                <a:gd name="T111" fmla="*/ 37 h 155"/>
                <a:gd name="T112" fmla="*/ 105 w 601"/>
                <a:gd name="T113" fmla="*/ 33 h 155"/>
                <a:gd name="T114" fmla="*/ 85 w 601"/>
                <a:gd name="T115" fmla="*/ 29 h 155"/>
                <a:gd name="T116" fmla="*/ 64 w 601"/>
                <a:gd name="T117" fmla="*/ 25 h 155"/>
                <a:gd name="T118" fmla="*/ 46 w 601"/>
                <a:gd name="T119" fmla="*/ 19 h 155"/>
                <a:gd name="T120" fmla="*/ 29 w 601"/>
                <a:gd name="T121" fmla="*/ 14 h 155"/>
                <a:gd name="T122" fmla="*/ 13 w 601"/>
                <a:gd name="T123" fmla="*/ 8 h 155"/>
                <a:gd name="T124" fmla="*/ 0 w 601"/>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155">
                  <a:moveTo>
                    <a:pt x="0" y="0"/>
                  </a:moveTo>
                  <a:lnTo>
                    <a:pt x="0" y="64"/>
                  </a:lnTo>
                  <a:lnTo>
                    <a:pt x="0" y="71"/>
                  </a:lnTo>
                  <a:lnTo>
                    <a:pt x="2" y="77"/>
                  </a:lnTo>
                  <a:lnTo>
                    <a:pt x="4" y="84"/>
                  </a:lnTo>
                  <a:lnTo>
                    <a:pt x="7" y="89"/>
                  </a:lnTo>
                  <a:lnTo>
                    <a:pt x="13" y="95"/>
                  </a:lnTo>
                  <a:lnTo>
                    <a:pt x="18" y="100"/>
                  </a:lnTo>
                  <a:lnTo>
                    <a:pt x="23" y="104"/>
                  </a:lnTo>
                  <a:lnTo>
                    <a:pt x="31" y="108"/>
                  </a:lnTo>
                  <a:lnTo>
                    <a:pt x="47" y="117"/>
                  </a:lnTo>
                  <a:lnTo>
                    <a:pt x="65" y="125"/>
                  </a:lnTo>
                  <a:lnTo>
                    <a:pt x="86" y="131"/>
                  </a:lnTo>
                  <a:lnTo>
                    <a:pt x="108" y="136"/>
                  </a:lnTo>
                  <a:lnTo>
                    <a:pt x="132" y="142"/>
                  </a:lnTo>
                  <a:lnTo>
                    <a:pt x="156" y="145"/>
                  </a:lnTo>
                  <a:lnTo>
                    <a:pt x="181" y="148"/>
                  </a:lnTo>
                  <a:lnTo>
                    <a:pt x="206" y="151"/>
                  </a:lnTo>
                  <a:lnTo>
                    <a:pt x="255" y="155"/>
                  </a:lnTo>
                  <a:lnTo>
                    <a:pt x="300" y="155"/>
                  </a:lnTo>
                  <a:lnTo>
                    <a:pt x="345" y="155"/>
                  </a:lnTo>
                  <a:lnTo>
                    <a:pt x="394" y="151"/>
                  </a:lnTo>
                  <a:lnTo>
                    <a:pt x="420" y="148"/>
                  </a:lnTo>
                  <a:lnTo>
                    <a:pt x="445" y="145"/>
                  </a:lnTo>
                  <a:lnTo>
                    <a:pt x="470" y="142"/>
                  </a:lnTo>
                  <a:lnTo>
                    <a:pt x="493" y="136"/>
                  </a:lnTo>
                  <a:lnTo>
                    <a:pt x="515" y="131"/>
                  </a:lnTo>
                  <a:lnTo>
                    <a:pt x="536" y="125"/>
                  </a:lnTo>
                  <a:lnTo>
                    <a:pt x="554" y="117"/>
                  </a:lnTo>
                  <a:lnTo>
                    <a:pt x="570" y="108"/>
                  </a:lnTo>
                  <a:lnTo>
                    <a:pt x="577" y="104"/>
                  </a:lnTo>
                  <a:lnTo>
                    <a:pt x="583" y="100"/>
                  </a:lnTo>
                  <a:lnTo>
                    <a:pt x="589" y="95"/>
                  </a:lnTo>
                  <a:lnTo>
                    <a:pt x="593" y="89"/>
                  </a:lnTo>
                  <a:lnTo>
                    <a:pt x="597" y="84"/>
                  </a:lnTo>
                  <a:lnTo>
                    <a:pt x="599" y="77"/>
                  </a:lnTo>
                  <a:lnTo>
                    <a:pt x="600" y="71"/>
                  </a:lnTo>
                  <a:lnTo>
                    <a:pt x="601" y="64"/>
                  </a:lnTo>
                  <a:lnTo>
                    <a:pt x="601" y="0"/>
                  </a:lnTo>
                  <a:lnTo>
                    <a:pt x="588" y="7"/>
                  </a:lnTo>
                  <a:lnTo>
                    <a:pt x="573" y="13"/>
                  </a:lnTo>
                  <a:lnTo>
                    <a:pt x="555" y="19"/>
                  </a:lnTo>
                  <a:lnTo>
                    <a:pt x="536" y="25"/>
                  </a:lnTo>
                  <a:lnTo>
                    <a:pt x="517" y="29"/>
                  </a:lnTo>
                  <a:lnTo>
                    <a:pt x="495" y="33"/>
                  </a:lnTo>
                  <a:lnTo>
                    <a:pt x="474" y="37"/>
                  </a:lnTo>
                  <a:lnTo>
                    <a:pt x="452" y="40"/>
                  </a:lnTo>
                  <a:lnTo>
                    <a:pt x="410" y="44"/>
                  </a:lnTo>
                  <a:lnTo>
                    <a:pt x="369" y="47"/>
                  </a:lnTo>
                  <a:lnTo>
                    <a:pt x="331" y="49"/>
                  </a:lnTo>
                  <a:lnTo>
                    <a:pt x="300" y="49"/>
                  </a:lnTo>
                  <a:lnTo>
                    <a:pt x="269" y="49"/>
                  </a:lnTo>
                  <a:lnTo>
                    <a:pt x="233" y="47"/>
                  </a:lnTo>
                  <a:lnTo>
                    <a:pt x="191" y="44"/>
                  </a:lnTo>
                  <a:lnTo>
                    <a:pt x="148" y="40"/>
                  </a:lnTo>
                  <a:lnTo>
                    <a:pt x="126" y="37"/>
                  </a:lnTo>
                  <a:lnTo>
                    <a:pt x="105" y="33"/>
                  </a:lnTo>
                  <a:lnTo>
                    <a:pt x="85" y="29"/>
                  </a:lnTo>
                  <a:lnTo>
                    <a:pt x="64" y="25"/>
                  </a:lnTo>
                  <a:lnTo>
                    <a:pt x="46" y="19"/>
                  </a:lnTo>
                  <a:lnTo>
                    <a:pt x="29" y="14"/>
                  </a:lnTo>
                  <a:lnTo>
                    <a:pt x="13"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4" name="Freeform 464"/>
            <p:cNvSpPr>
              <a:spLocks/>
            </p:cNvSpPr>
            <p:nvPr/>
          </p:nvSpPr>
          <p:spPr bwMode="auto">
            <a:xfrm>
              <a:off x="2693988" y="1549400"/>
              <a:ext cx="192088" cy="39688"/>
            </a:xfrm>
            <a:custGeom>
              <a:avLst/>
              <a:gdLst>
                <a:gd name="T0" fmla="*/ 0 w 601"/>
                <a:gd name="T1" fmla="*/ 65 h 125"/>
                <a:gd name="T2" fmla="*/ 1 w 601"/>
                <a:gd name="T3" fmla="*/ 70 h 125"/>
                <a:gd name="T4" fmla="*/ 5 w 601"/>
                <a:gd name="T5" fmla="*/ 75 h 125"/>
                <a:gd name="T6" fmla="*/ 22 w 601"/>
                <a:gd name="T7" fmla="*/ 85 h 125"/>
                <a:gd name="T8" fmla="*/ 49 w 601"/>
                <a:gd name="T9" fmla="*/ 94 h 125"/>
                <a:gd name="T10" fmla="*/ 86 w 601"/>
                <a:gd name="T11" fmla="*/ 104 h 125"/>
                <a:gd name="T12" fmla="*/ 130 w 601"/>
                <a:gd name="T13" fmla="*/ 113 h 125"/>
                <a:gd name="T14" fmla="*/ 181 w 601"/>
                <a:gd name="T15" fmla="*/ 119 h 125"/>
                <a:gd name="T16" fmla="*/ 238 w 601"/>
                <a:gd name="T17" fmla="*/ 124 h 125"/>
                <a:gd name="T18" fmla="*/ 300 w 601"/>
                <a:gd name="T19" fmla="*/ 125 h 125"/>
                <a:gd name="T20" fmla="*/ 362 w 601"/>
                <a:gd name="T21" fmla="*/ 124 h 125"/>
                <a:gd name="T22" fmla="*/ 420 w 601"/>
                <a:gd name="T23" fmla="*/ 119 h 125"/>
                <a:gd name="T24" fmla="*/ 471 w 601"/>
                <a:gd name="T25" fmla="*/ 113 h 125"/>
                <a:gd name="T26" fmla="*/ 516 w 601"/>
                <a:gd name="T27" fmla="*/ 104 h 125"/>
                <a:gd name="T28" fmla="*/ 551 w 601"/>
                <a:gd name="T29" fmla="*/ 94 h 125"/>
                <a:gd name="T30" fmla="*/ 579 w 601"/>
                <a:gd name="T31" fmla="*/ 85 h 125"/>
                <a:gd name="T32" fmla="*/ 595 w 601"/>
                <a:gd name="T33" fmla="*/ 75 h 125"/>
                <a:gd name="T34" fmla="*/ 600 w 601"/>
                <a:gd name="T35" fmla="*/ 70 h 125"/>
                <a:gd name="T36" fmla="*/ 601 w 601"/>
                <a:gd name="T37" fmla="*/ 65 h 125"/>
                <a:gd name="T38" fmla="*/ 589 w 601"/>
                <a:gd name="T39" fmla="*/ 6 h 125"/>
                <a:gd name="T40" fmla="*/ 560 w 601"/>
                <a:gd name="T41" fmla="*/ 18 h 125"/>
                <a:gd name="T42" fmla="*/ 524 w 601"/>
                <a:gd name="T43" fmla="*/ 28 h 125"/>
                <a:gd name="T44" fmla="*/ 486 w 601"/>
                <a:gd name="T45" fmla="*/ 35 h 125"/>
                <a:gd name="T46" fmla="*/ 422 w 601"/>
                <a:gd name="T47" fmla="*/ 44 h 125"/>
                <a:gd name="T48" fmla="*/ 339 w 601"/>
                <a:gd name="T49" fmla="*/ 49 h 125"/>
                <a:gd name="T50" fmla="*/ 261 w 601"/>
                <a:gd name="T51" fmla="*/ 49 h 125"/>
                <a:gd name="T52" fmla="*/ 178 w 601"/>
                <a:gd name="T53" fmla="*/ 44 h 125"/>
                <a:gd name="T54" fmla="*/ 116 w 601"/>
                <a:gd name="T55" fmla="*/ 35 h 125"/>
                <a:gd name="T56" fmla="*/ 77 w 601"/>
                <a:gd name="T57" fmla="*/ 28 h 125"/>
                <a:gd name="T58" fmla="*/ 42 w 601"/>
                <a:gd name="T59" fmla="*/ 18 h 125"/>
                <a:gd name="T60" fmla="*/ 12 w 601"/>
                <a:gd name="T61" fmla="*/ 6 h 125"/>
                <a:gd name="T62" fmla="*/ 0 w 601"/>
                <a:gd name="T6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1" h="125">
                  <a:moveTo>
                    <a:pt x="0" y="0"/>
                  </a:moveTo>
                  <a:lnTo>
                    <a:pt x="0" y="65"/>
                  </a:lnTo>
                  <a:lnTo>
                    <a:pt x="0" y="67"/>
                  </a:lnTo>
                  <a:lnTo>
                    <a:pt x="1" y="70"/>
                  </a:lnTo>
                  <a:lnTo>
                    <a:pt x="3" y="72"/>
                  </a:lnTo>
                  <a:lnTo>
                    <a:pt x="5" y="75"/>
                  </a:lnTo>
                  <a:lnTo>
                    <a:pt x="13" y="79"/>
                  </a:lnTo>
                  <a:lnTo>
                    <a:pt x="22" y="85"/>
                  </a:lnTo>
                  <a:lnTo>
                    <a:pt x="34" y="90"/>
                  </a:lnTo>
                  <a:lnTo>
                    <a:pt x="49" y="94"/>
                  </a:lnTo>
                  <a:lnTo>
                    <a:pt x="66" y="100"/>
                  </a:lnTo>
                  <a:lnTo>
                    <a:pt x="86" y="104"/>
                  </a:lnTo>
                  <a:lnTo>
                    <a:pt x="107" y="108"/>
                  </a:lnTo>
                  <a:lnTo>
                    <a:pt x="130" y="113"/>
                  </a:lnTo>
                  <a:lnTo>
                    <a:pt x="154" y="117"/>
                  </a:lnTo>
                  <a:lnTo>
                    <a:pt x="181" y="119"/>
                  </a:lnTo>
                  <a:lnTo>
                    <a:pt x="209" y="122"/>
                  </a:lnTo>
                  <a:lnTo>
                    <a:pt x="238" y="124"/>
                  </a:lnTo>
                  <a:lnTo>
                    <a:pt x="269" y="125"/>
                  </a:lnTo>
                  <a:lnTo>
                    <a:pt x="300" y="125"/>
                  </a:lnTo>
                  <a:lnTo>
                    <a:pt x="332" y="125"/>
                  </a:lnTo>
                  <a:lnTo>
                    <a:pt x="362" y="124"/>
                  </a:lnTo>
                  <a:lnTo>
                    <a:pt x="392" y="122"/>
                  </a:lnTo>
                  <a:lnTo>
                    <a:pt x="420" y="119"/>
                  </a:lnTo>
                  <a:lnTo>
                    <a:pt x="446" y="117"/>
                  </a:lnTo>
                  <a:lnTo>
                    <a:pt x="471" y="113"/>
                  </a:lnTo>
                  <a:lnTo>
                    <a:pt x="494" y="108"/>
                  </a:lnTo>
                  <a:lnTo>
                    <a:pt x="516" y="104"/>
                  </a:lnTo>
                  <a:lnTo>
                    <a:pt x="535" y="100"/>
                  </a:lnTo>
                  <a:lnTo>
                    <a:pt x="551" y="94"/>
                  </a:lnTo>
                  <a:lnTo>
                    <a:pt x="566" y="90"/>
                  </a:lnTo>
                  <a:lnTo>
                    <a:pt x="579" y="85"/>
                  </a:lnTo>
                  <a:lnTo>
                    <a:pt x="589" y="79"/>
                  </a:lnTo>
                  <a:lnTo>
                    <a:pt x="595" y="75"/>
                  </a:lnTo>
                  <a:lnTo>
                    <a:pt x="598" y="72"/>
                  </a:lnTo>
                  <a:lnTo>
                    <a:pt x="600" y="70"/>
                  </a:lnTo>
                  <a:lnTo>
                    <a:pt x="601" y="67"/>
                  </a:lnTo>
                  <a:lnTo>
                    <a:pt x="601" y="65"/>
                  </a:lnTo>
                  <a:lnTo>
                    <a:pt x="601" y="0"/>
                  </a:lnTo>
                  <a:lnTo>
                    <a:pt x="589" y="6"/>
                  </a:lnTo>
                  <a:lnTo>
                    <a:pt x="575" y="12"/>
                  </a:lnTo>
                  <a:lnTo>
                    <a:pt x="560" y="18"/>
                  </a:lnTo>
                  <a:lnTo>
                    <a:pt x="542" y="22"/>
                  </a:lnTo>
                  <a:lnTo>
                    <a:pt x="524" y="28"/>
                  </a:lnTo>
                  <a:lnTo>
                    <a:pt x="505" y="31"/>
                  </a:lnTo>
                  <a:lnTo>
                    <a:pt x="486" y="35"/>
                  </a:lnTo>
                  <a:lnTo>
                    <a:pt x="464" y="39"/>
                  </a:lnTo>
                  <a:lnTo>
                    <a:pt x="422" y="44"/>
                  </a:lnTo>
                  <a:lnTo>
                    <a:pt x="381" y="47"/>
                  </a:lnTo>
                  <a:lnTo>
                    <a:pt x="339" y="49"/>
                  </a:lnTo>
                  <a:lnTo>
                    <a:pt x="300" y="50"/>
                  </a:lnTo>
                  <a:lnTo>
                    <a:pt x="261" y="49"/>
                  </a:lnTo>
                  <a:lnTo>
                    <a:pt x="221" y="47"/>
                  </a:lnTo>
                  <a:lnTo>
                    <a:pt x="178" y="44"/>
                  </a:lnTo>
                  <a:lnTo>
                    <a:pt x="136" y="39"/>
                  </a:lnTo>
                  <a:lnTo>
                    <a:pt x="116" y="35"/>
                  </a:lnTo>
                  <a:lnTo>
                    <a:pt x="95" y="32"/>
                  </a:lnTo>
                  <a:lnTo>
                    <a:pt x="77" y="28"/>
                  </a:lnTo>
                  <a:lnTo>
                    <a:pt x="59" y="22"/>
                  </a:lnTo>
                  <a:lnTo>
                    <a:pt x="42" y="18"/>
                  </a:lnTo>
                  <a:lnTo>
                    <a:pt x="26" y="13"/>
                  </a:lnTo>
                  <a:lnTo>
                    <a:pt x="12"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5" name="Freeform 465"/>
            <p:cNvSpPr>
              <a:spLocks/>
            </p:cNvSpPr>
            <p:nvPr/>
          </p:nvSpPr>
          <p:spPr bwMode="auto">
            <a:xfrm>
              <a:off x="2598738" y="1344613"/>
              <a:ext cx="190500" cy="49213"/>
            </a:xfrm>
            <a:custGeom>
              <a:avLst/>
              <a:gdLst>
                <a:gd name="T0" fmla="*/ 337 w 602"/>
                <a:gd name="T1" fmla="*/ 151 h 152"/>
                <a:gd name="T2" fmla="*/ 403 w 602"/>
                <a:gd name="T3" fmla="*/ 147 h 152"/>
                <a:gd name="T4" fmla="*/ 458 w 602"/>
                <a:gd name="T5" fmla="*/ 141 h 152"/>
                <a:gd name="T6" fmla="*/ 506 w 602"/>
                <a:gd name="T7" fmla="*/ 132 h 152"/>
                <a:gd name="T8" fmla="*/ 544 w 602"/>
                <a:gd name="T9" fmla="*/ 122 h 152"/>
                <a:gd name="T10" fmla="*/ 572 w 602"/>
                <a:gd name="T11" fmla="*/ 112 h 152"/>
                <a:gd name="T12" fmla="*/ 591 w 602"/>
                <a:gd name="T13" fmla="*/ 102 h 152"/>
                <a:gd name="T14" fmla="*/ 601 w 602"/>
                <a:gd name="T15" fmla="*/ 95 h 152"/>
                <a:gd name="T16" fmla="*/ 602 w 602"/>
                <a:gd name="T17" fmla="*/ 85 h 152"/>
                <a:gd name="T18" fmla="*/ 599 w 602"/>
                <a:gd name="T19" fmla="*/ 74 h 152"/>
                <a:gd name="T20" fmla="*/ 591 w 602"/>
                <a:gd name="T21" fmla="*/ 65 h 152"/>
                <a:gd name="T22" fmla="*/ 582 w 602"/>
                <a:gd name="T23" fmla="*/ 55 h 152"/>
                <a:gd name="T24" fmla="*/ 561 w 602"/>
                <a:gd name="T25" fmla="*/ 42 h 152"/>
                <a:gd name="T26" fmla="*/ 527 w 602"/>
                <a:gd name="T27" fmla="*/ 28 h 152"/>
                <a:gd name="T28" fmla="*/ 484 w 602"/>
                <a:gd name="T29" fmla="*/ 18 h 152"/>
                <a:gd name="T30" fmla="*/ 436 w 602"/>
                <a:gd name="T31" fmla="*/ 9 h 152"/>
                <a:gd name="T32" fmla="*/ 383 w 602"/>
                <a:gd name="T33" fmla="*/ 4 h 152"/>
                <a:gd name="T34" fmla="*/ 329 w 602"/>
                <a:gd name="T35" fmla="*/ 1 h 152"/>
                <a:gd name="T36" fmla="*/ 274 w 602"/>
                <a:gd name="T37" fmla="*/ 1 h 152"/>
                <a:gd name="T38" fmla="*/ 219 w 602"/>
                <a:gd name="T39" fmla="*/ 4 h 152"/>
                <a:gd name="T40" fmla="*/ 168 w 602"/>
                <a:gd name="T41" fmla="*/ 9 h 152"/>
                <a:gd name="T42" fmla="*/ 118 w 602"/>
                <a:gd name="T43" fmla="*/ 18 h 152"/>
                <a:gd name="T44" fmla="*/ 76 w 602"/>
                <a:gd name="T45" fmla="*/ 28 h 152"/>
                <a:gd name="T46" fmla="*/ 41 w 602"/>
                <a:gd name="T47" fmla="*/ 42 h 152"/>
                <a:gd name="T48" fmla="*/ 21 w 602"/>
                <a:gd name="T49" fmla="*/ 55 h 152"/>
                <a:gd name="T50" fmla="*/ 11 w 602"/>
                <a:gd name="T51" fmla="*/ 65 h 152"/>
                <a:gd name="T52" fmla="*/ 5 w 602"/>
                <a:gd name="T53" fmla="*/ 74 h 152"/>
                <a:gd name="T54" fmla="*/ 0 w 602"/>
                <a:gd name="T55" fmla="*/ 85 h 152"/>
                <a:gd name="T56" fmla="*/ 2 w 602"/>
                <a:gd name="T57" fmla="*/ 95 h 152"/>
                <a:gd name="T58" fmla="*/ 11 w 602"/>
                <a:gd name="T59" fmla="*/ 102 h 152"/>
                <a:gd name="T60" fmla="*/ 30 w 602"/>
                <a:gd name="T61" fmla="*/ 112 h 152"/>
                <a:gd name="T62" fmla="*/ 59 w 602"/>
                <a:gd name="T63" fmla="*/ 122 h 152"/>
                <a:gd name="T64" fmla="*/ 97 w 602"/>
                <a:gd name="T65" fmla="*/ 131 h 152"/>
                <a:gd name="T66" fmla="*/ 144 w 602"/>
                <a:gd name="T67" fmla="*/ 141 h 152"/>
                <a:gd name="T68" fmla="*/ 200 w 602"/>
                <a:gd name="T69" fmla="*/ 147 h 152"/>
                <a:gd name="T70" fmla="*/ 265 w 602"/>
                <a:gd name="T71"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2" h="152">
                  <a:moveTo>
                    <a:pt x="302" y="152"/>
                  </a:moveTo>
                  <a:lnTo>
                    <a:pt x="337" y="151"/>
                  </a:lnTo>
                  <a:lnTo>
                    <a:pt x="370" y="149"/>
                  </a:lnTo>
                  <a:lnTo>
                    <a:pt x="403" y="147"/>
                  </a:lnTo>
                  <a:lnTo>
                    <a:pt x="432" y="144"/>
                  </a:lnTo>
                  <a:lnTo>
                    <a:pt x="458" y="141"/>
                  </a:lnTo>
                  <a:lnTo>
                    <a:pt x="483" y="137"/>
                  </a:lnTo>
                  <a:lnTo>
                    <a:pt x="506" y="132"/>
                  </a:lnTo>
                  <a:lnTo>
                    <a:pt x="526" y="127"/>
                  </a:lnTo>
                  <a:lnTo>
                    <a:pt x="544" y="122"/>
                  </a:lnTo>
                  <a:lnTo>
                    <a:pt x="559" y="117"/>
                  </a:lnTo>
                  <a:lnTo>
                    <a:pt x="572" y="112"/>
                  </a:lnTo>
                  <a:lnTo>
                    <a:pt x="583" y="107"/>
                  </a:lnTo>
                  <a:lnTo>
                    <a:pt x="591" y="102"/>
                  </a:lnTo>
                  <a:lnTo>
                    <a:pt x="598" y="98"/>
                  </a:lnTo>
                  <a:lnTo>
                    <a:pt x="601" y="95"/>
                  </a:lnTo>
                  <a:lnTo>
                    <a:pt x="602" y="92"/>
                  </a:lnTo>
                  <a:lnTo>
                    <a:pt x="602" y="85"/>
                  </a:lnTo>
                  <a:lnTo>
                    <a:pt x="601" y="80"/>
                  </a:lnTo>
                  <a:lnTo>
                    <a:pt x="599" y="74"/>
                  </a:lnTo>
                  <a:lnTo>
                    <a:pt x="596" y="69"/>
                  </a:lnTo>
                  <a:lnTo>
                    <a:pt x="591" y="65"/>
                  </a:lnTo>
                  <a:lnTo>
                    <a:pt x="587" y="59"/>
                  </a:lnTo>
                  <a:lnTo>
                    <a:pt x="582" y="55"/>
                  </a:lnTo>
                  <a:lnTo>
                    <a:pt x="575" y="51"/>
                  </a:lnTo>
                  <a:lnTo>
                    <a:pt x="561" y="42"/>
                  </a:lnTo>
                  <a:lnTo>
                    <a:pt x="545" y="35"/>
                  </a:lnTo>
                  <a:lnTo>
                    <a:pt x="527" y="28"/>
                  </a:lnTo>
                  <a:lnTo>
                    <a:pt x="507" y="23"/>
                  </a:lnTo>
                  <a:lnTo>
                    <a:pt x="484" y="18"/>
                  </a:lnTo>
                  <a:lnTo>
                    <a:pt x="461" y="13"/>
                  </a:lnTo>
                  <a:lnTo>
                    <a:pt x="436" y="9"/>
                  </a:lnTo>
                  <a:lnTo>
                    <a:pt x="409" y="6"/>
                  </a:lnTo>
                  <a:lnTo>
                    <a:pt x="383" y="4"/>
                  </a:lnTo>
                  <a:lnTo>
                    <a:pt x="355" y="3"/>
                  </a:lnTo>
                  <a:lnTo>
                    <a:pt x="329" y="1"/>
                  </a:lnTo>
                  <a:lnTo>
                    <a:pt x="302" y="0"/>
                  </a:lnTo>
                  <a:lnTo>
                    <a:pt x="274" y="1"/>
                  </a:lnTo>
                  <a:lnTo>
                    <a:pt x="247" y="3"/>
                  </a:lnTo>
                  <a:lnTo>
                    <a:pt x="219" y="4"/>
                  </a:lnTo>
                  <a:lnTo>
                    <a:pt x="193" y="6"/>
                  </a:lnTo>
                  <a:lnTo>
                    <a:pt x="168" y="9"/>
                  </a:lnTo>
                  <a:lnTo>
                    <a:pt x="142" y="13"/>
                  </a:lnTo>
                  <a:lnTo>
                    <a:pt x="118" y="18"/>
                  </a:lnTo>
                  <a:lnTo>
                    <a:pt x="97" y="23"/>
                  </a:lnTo>
                  <a:lnTo>
                    <a:pt x="76" y="28"/>
                  </a:lnTo>
                  <a:lnTo>
                    <a:pt x="57" y="35"/>
                  </a:lnTo>
                  <a:lnTo>
                    <a:pt x="41" y="42"/>
                  </a:lnTo>
                  <a:lnTo>
                    <a:pt x="27" y="51"/>
                  </a:lnTo>
                  <a:lnTo>
                    <a:pt x="21" y="55"/>
                  </a:lnTo>
                  <a:lnTo>
                    <a:pt x="15" y="59"/>
                  </a:lnTo>
                  <a:lnTo>
                    <a:pt x="11" y="65"/>
                  </a:lnTo>
                  <a:lnTo>
                    <a:pt x="7" y="69"/>
                  </a:lnTo>
                  <a:lnTo>
                    <a:pt x="5" y="74"/>
                  </a:lnTo>
                  <a:lnTo>
                    <a:pt x="3" y="80"/>
                  </a:lnTo>
                  <a:lnTo>
                    <a:pt x="0" y="85"/>
                  </a:lnTo>
                  <a:lnTo>
                    <a:pt x="0" y="92"/>
                  </a:lnTo>
                  <a:lnTo>
                    <a:pt x="2" y="95"/>
                  </a:lnTo>
                  <a:lnTo>
                    <a:pt x="5" y="98"/>
                  </a:lnTo>
                  <a:lnTo>
                    <a:pt x="11" y="102"/>
                  </a:lnTo>
                  <a:lnTo>
                    <a:pt x="20" y="107"/>
                  </a:lnTo>
                  <a:lnTo>
                    <a:pt x="30" y="112"/>
                  </a:lnTo>
                  <a:lnTo>
                    <a:pt x="43" y="117"/>
                  </a:lnTo>
                  <a:lnTo>
                    <a:pt x="59" y="122"/>
                  </a:lnTo>
                  <a:lnTo>
                    <a:pt x="77" y="127"/>
                  </a:lnTo>
                  <a:lnTo>
                    <a:pt x="97" y="131"/>
                  </a:lnTo>
                  <a:lnTo>
                    <a:pt x="119" y="137"/>
                  </a:lnTo>
                  <a:lnTo>
                    <a:pt x="144" y="141"/>
                  </a:lnTo>
                  <a:lnTo>
                    <a:pt x="171" y="144"/>
                  </a:lnTo>
                  <a:lnTo>
                    <a:pt x="200" y="147"/>
                  </a:lnTo>
                  <a:lnTo>
                    <a:pt x="232" y="149"/>
                  </a:lnTo>
                  <a:lnTo>
                    <a:pt x="265" y="151"/>
                  </a:lnTo>
                  <a:lnTo>
                    <a:pt x="302"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grpSp>
      <p:sp>
        <p:nvSpPr>
          <p:cNvPr id="46" name="TextBox 25"/>
          <p:cNvSpPr txBox="1"/>
          <p:nvPr/>
        </p:nvSpPr>
        <p:spPr>
          <a:xfrm>
            <a:off x="4975972" y="5319240"/>
            <a:ext cx="730250" cy="21544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6F878C"/>
                </a:solidFill>
                <a:latin typeface="+mj-lt"/>
                <a:cs typeface="Calibri Light" panose="020F0302020204030204" pitchFamily="34" charset="0"/>
              </a:rPr>
              <a:t>off</a:t>
            </a:r>
          </a:p>
        </p:txBody>
      </p:sp>
      <p:sp>
        <p:nvSpPr>
          <p:cNvPr id="47" name="TextBox 25"/>
          <p:cNvSpPr txBox="1"/>
          <p:nvPr/>
        </p:nvSpPr>
        <p:spPr>
          <a:xfrm>
            <a:off x="6772177" y="1860947"/>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How to get the Quotes</a:t>
            </a:r>
          </a:p>
        </p:txBody>
      </p:sp>
      <p:cxnSp>
        <p:nvCxnSpPr>
          <p:cNvPr id="49" name="Straight Connector 48"/>
          <p:cNvCxnSpPr/>
          <p:nvPr/>
        </p:nvCxnSpPr>
        <p:spPr>
          <a:xfrm>
            <a:off x="6772177" y="2266263"/>
            <a:ext cx="4580036" cy="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sp>
        <p:nvSpPr>
          <p:cNvPr id="51" name="Rectangle: Rounded Corners 50"/>
          <p:cNvSpPr/>
          <p:nvPr/>
        </p:nvSpPr>
        <p:spPr>
          <a:xfrm rot="2700000">
            <a:off x="6888069" y="2581103"/>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13"/>
          <p:cNvSpPr>
            <a:spLocks noEditPoints="1"/>
          </p:cNvSpPr>
          <p:nvPr/>
        </p:nvSpPr>
        <p:spPr bwMode="auto">
          <a:xfrm>
            <a:off x="7024979" y="2737064"/>
            <a:ext cx="285750" cy="247650"/>
          </a:xfrm>
          <a:custGeom>
            <a:avLst/>
            <a:gdLst>
              <a:gd name="T0" fmla="*/ 808 w 903"/>
              <a:gd name="T1" fmla="*/ 246 h 783"/>
              <a:gd name="T2" fmla="*/ 811 w 903"/>
              <a:gd name="T3" fmla="*/ 262 h 783"/>
              <a:gd name="T4" fmla="*/ 797 w 903"/>
              <a:gd name="T5" fmla="*/ 271 h 783"/>
              <a:gd name="T6" fmla="*/ 665 w 903"/>
              <a:gd name="T7" fmla="*/ 264 h 783"/>
              <a:gd name="T8" fmla="*/ 665 w 903"/>
              <a:gd name="T9" fmla="*/ 248 h 783"/>
              <a:gd name="T10" fmla="*/ 482 w 903"/>
              <a:gd name="T11" fmla="*/ 150 h 783"/>
              <a:gd name="T12" fmla="*/ 897 w 903"/>
              <a:gd name="T13" fmla="*/ 47 h 783"/>
              <a:gd name="T14" fmla="*/ 869 w 903"/>
              <a:gd name="T15" fmla="*/ 13 h 783"/>
              <a:gd name="T16" fmla="*/ 828 w 903"/>
              <a:gd name="T17" fmla="*/ 0 h 783"/>
              <a:gd name="T18" fmla="*/ 245 w 903"/>
              <a:gd name="T19" fmla="*/ 7 h 783"/>
              <a:gd name="T20" fmla="*/ 218 w 903"/>
              <a:gd name="T21" fmla="*/ 33 h 783"/>
              <a:gd name="T22" fmla="*/ 211 w 903"/>
              <a:gd name="T23" fmla="*/ 150 h 783"/>
              <a:gd name="T24" fmla="*/ 411 w 903"/>
              <a:gd name="T25" fmla="*/ 161 h 783"/>
              <a:gd name="T26" fmla="*/ 459 w 903"/>
              <a:gd name="T27" fmla="*/ 199 h 783"/>
              <a:gd name="T28" fmla="*/ 474 w 903"/>
              <a:gd name="T29" fmla="*/ 291 h 783"/>
              <a:gd name="T30" fmla="*/ 451 w 903"/>
              <a:gd name="T31" fmla="*/ 350 h 783"/>
              <a:gd name="T32" fmla="*/ 398 w 903"/>
              <a:gd name="T33" fmla="*/ 384 h 783"/>
              <a:gd name="T34" fmla="*/ 297 w 903"/>
              <a:gd name="T35" fmla="*/ 405 h 783"/>
              <a:gd name="T36" fmla="*/ 252 w 903"/>
              <a:gd name="T37" fmla="*/ 473 h 783"/>
              <a:gd name="T38" fmla="*/ 181 w 903"/>
              <a:gd name="T39" fmla="*/ 511 h 783"/>
              <a:gd name="T40" fmla="*/ 153 w 903"/>
              <a:gd name="T41" fmla="*/ 505 h 783"/>
              <a:gd name="T42" fmla="*/ 153 w 903"/>
              <a:gd name="T43" fmla="*/ 488 h 783"/>
              <a:gd name="T44" fmla="*/ 173 w 903"/>
              <a:gd name="T45" fmla="*/ 482 h 783"/>
              <a:gd name="T46" fmla="*/ 226 w 903"/>
              <a:gd name="T47" fmla="*/ 456 h 783"/>
              <a:gd name="T48" fmla="*/ 277 w 903"/>
              <a:gd name="T49" fmla="*/ 376 h 783"/>
              <a:gd name="T50" fmla="*/ 296 w 903"/>
              <a:gd name="T51" fmla="*/ 361 h 783"/>
              <a:gd name="T52" fmla="*/ 395 w 903"/>
              <a:gd name="T53" fmla="*/ 353 h 783"/>
              <a:gd name="T54" fmla="*/ 431 w 903"/>
              <a:gd name="T55" fmla="*/ 326 h 783"/>
              <a:gd name="T56" fmla="*/ 444 w 903"/>
              <a:gd name="T57" fmla="*/ 249 h 783"/>
              <a:gd name="T58" fmla="*/ 427 w 903"/>
              <a:gd name="T59" fmla="*/ 208 h 783"/>
              <a:gd name="T60" fmla="*/ 389 w 903"/>
              <a:gd name="T61" fmla="*/ 184 h 783"/>
              <a:gd name="T62" fmla="*/ 172 w 903"/>
              <a:gd name="T63" fmla="*/ 190 h 783"/>
              <a:gd name="T64" fmla="*/ 67 w 903"/>
              <a:gd name="T65" fmla="*/ 253 h 783"/>
              <a:gd name="T66" fmla="*/ 28 w 903"/>
              <a:gd name="T67" fmla="*/ 311 h 783"/>
              <a:gd name="T68" fmla="*/ 5 w 903"/>
              <a:gd name="T69" fmla="*/ 388 h 783"/>
              <a:gd name="T70" fmla="*/ 0 w 903"/>
              <a:gd name="T71" fmla="*/ 582 h 783"/>
              <a:gd name="T72" fmla="*/ 26 w 903"/>
              <a:gd name="T73" fmla="*/ 670 h 783"/>
              <a:gd name="T74" fmla="*/ 112 w 903"/>
              <a:gd name="T75" fmla="*/ 756 h 783"/>
              <a:gd name="T76" fmla="*/ 200 w 903"/>
              <a:gd name="T77" fmla="*/ 782 h 783"/>
              <a:gd name="T78" fmla="*/ 517 w 903"/>
              <a:gd name="T79" fmla="*/ 777 h 783"/>
              <a:gd name="T80" fmla="*/ 546 w 903"/>
              <a:gd name="T81" fmla="*/ 750 h 783"/>
              <a:gd name="T82" fmla="*/ 557 w 903"/>
              <a:gd name="T83" fmla="*/ 708 h 783"/>
              <a:gd name="T84" fmla="*/ 655 w 903"/>
              <a:gd name="T85" fmla="*/ 662 h 783"/>
              <a:gd name="T86" fmla="*/ 694 w 903"/>
              <a:gd name="T87" fmla="*/ 645 h 783"/>
              <a:gd name="T88" fmla="*/ 719 w 903"/>
              <a:gd name="T89" fmla="*/ 609 h 783"/>
              <a:gd name="T90" fmla="*/ 719 w 903"/>
              <a:gd name="T91" fmla="*/ 565 h 783"/>
              <a:gd name="T92" fmla="*/ 694 w 903"/>
              <a:gd name="T93" fmla="*/ 530 h 783"/>
              <a:gd name="T94" fmla="*/ 655 w 903"/>
              <a:gd name="T95" fmla="*/ 512 h 783"/>
              <a:gd name="T96" fmla="*/ 273 w 903"/>
              <a:gd name="T97" fmla="*/ 501 h 783"/>
              <a:gd name="T98" fmla="*/ 271 w 903"/>
              <a:gd name="T99" fmla="*/ 479 h 783"/>
              <a:gd name="T100" fmla="*/ 850 w 903"/>
              <a:gd name="T101" fmla="*/ 478 h 783"/>
              <a:gd name="T102" fmla="*/ 885 w 903"/>
              <a:gd name="T103" fmla="*/ 454 h 783"/>
              <a:gd name="T104" fmla="*/ 902 w 903"/>
              <a:gd name="T105" fmla="*/ 414 h 783"/>
              <a:gd name="T106" fmla="*/ 473 w 903"/>
              <a:gd name="T107" fmla="*/ 178 h 783"/>
              <a:gd name="T108" fmla="*/ 467 w 903"/>
              <a:gd name="T109" fmla="*/ 162 h 783"/>
              <a:gd name="T110" fmla="*/ 479 w 903"/>
              <a:gd name="T111" fmla="*/ 15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783">
                <a:moveTo>
                  <a:pt x="677" y="240"/>
                </a:moveTo>
                <a:lnTo>
                  <a:pt x="798" y="240"/>
                </a:lnTo>
                <a:lnTo>
                  <a:pt x="800" y="241"/>
                </a:lnTo>
                <a:lnTo>
                  <a:pt x="804" y="242"/>
                </a:lnTo>
                <a:lnTo>
                  <a:pt x="806" y="243"/>
                </a:lnTo>
                <a:lnTo>
                  <a:pt x="808" y="246"/>
                </a:lnTo>
                <a:lnTo>
                  <a:pt x="810" y="248"/>
                </a:lnTo>
                <a:lnTo>
                  <a:pt x="811" y="250"/>
                </a:lnTo>
                <a:lnTo>
                  <a:pt x="812" y="253"/>
                </a:lnTo>
                <a:lnTo>
                  <a:pt x="813" y="255"/>
                </a:lnTo>
                <a:lnTo>
                  <a:pt x="812" y="258"/>
                </a:lnTo>
                <a:lnTo>
                  <a:pt x="811" y="262"/>
                </a:lnTo>
                <a:lnTo>
                  <a:pt x="810" y="264"/>
                </a:lnTo>
                <a:lnTo>
                  <a:pt x="808" y="266"/>
                </a:lnTo>
                <a:lnTo>
                  <a:pt x="806" y="268"/>
                </a:lnTo>
                <a:lnTo>
                  <a:pt x="804" y="269"/>
                </a:lnTo>
                <a:lnTo>
                  <a:pt x="800" y="270"/>
                </a:lnTo>
                <a:lnTo>
                  <a:pt x="797" y="271"/>
                </a:lnTo>
                <a:lnTo>
                  <a:pt x="677" y="270"/>
                </a:lnTo>
                <a:lnTo>
                  <a:pt x="674" y="270"/>
                </a:lnTo>
                <a:lnTo>
                  <a:pt x="672" y="269"/>
                </a:lnTo>
                <a:lnTo>
                  <a:pt x="669" y="268"/>
                </a:lnTo>
                <a:lnTo>
                  <a:pt x="666" y="266"/>
                </a:lnTo>
                <a:lnTo>
                  <a:pt x="665" y="264"/>
                </a:lnTo>
                <a:lnTo>
                  <a:pt x="663" y="262"/>
                </a:lnTo>
                <a:lnTo>
                  <a:pt x="662" y="258"/>
                </a:lnTo>
                <a:lnTo>
                  <a:pt x="662" y="255"/>
                </a:lnTo>
                <a:lnTo>
                  <a:pt x="662" y="253"/>
                </a:lnTo>
                <a:lnTo>
                  <a:pt x="663" y="250"/>
                </a:lnTo>
                <a:lnTo>
                  <a:pt x="665" y="248"/>
                </a:lnTo>
                <a:lnTo>
                  <a:pt x="666" y="246"/>
                </a:lnTo>
                <a:lnTo>
                  <a:pt x="669" y="243"/>
                </a:lnTo>
                <a:lnTo>
                  <a:pt x="672" y="242"/>
                </a:lnTo>
                <a:lnTo>
                  <a:pt x="674" y="241"/>
                </a:lnTo>
                <a:lnTo>
                  <a:pt x="677" y="240"/>
                </a:lnTo>
                <a:close/>
                <a:moveTo>
                  <a:pt x="482" y="150"/>
                </a:moveTo>
                <a:lnTo>
                  <a:pt x="903" y="150"/>
                </a:lnTo>
                <a:lnTo>
                  <a:pt x="903" y="75"/>
                </a:lnTo>
                <a:lnTo>
                  <a:pt x="902" y="68"/>
                </a:lnTo>
                <a:lnTo>
                  <a:pt x="901" y="60"/>
                </a:lnTo>
                <a:lnTo>
                  <a:pt x="899" y="54"/>
                </a:lnTo>
                <a:lnTo>
                  <a:pt x="897" y="47"/>
                </a:lnTo>
                <a:lnTo>
                  <a:pt x="894" y="40"/>
                </a:lnTo>
                <a:lnTo>
                  <a:pt x="889" y="34"/>
                </a:lnTo>
                <a:lnTo>
                  <a:pt x="885" y="28"/>
                </a:lnTo>
                <a:lnTo>
                  <a:pt x="880" y="22"/>
                </a:lnTo>
                <a:lnTo>
                  <a:pt x="874" y="18"/>
                </a:lnTo>
                <a:lnTo>
                  <a:pt x="869" y="13"/>
                </a:lnTo>
                <a:lnTo>
                  <a:pt x="863" y="10"/>
                </a:lnTo>
                <a:lnTo>
                  <a:pt x="856" y="6"/>
                </a:lnTo>
                <a:lnTo>
                  <a:pt x="850" y="3"/>
                </a:lnTo>
                <a:lnTo>
                  <a:pt x="842" y="1"/>
                </a:lnTo>
                <a:lnTo>
                  <a:pt x="835" y="0"/>
                </a:lnTo>
                <a:lnTo>
                  <a:pt x="828" y="0"/>
                </a:lnTo>
                <a:lnTo>
                  <a:pt x="279" y="0"/>
                </a:lnTo>
                <a:lnTo>
                  <a:pt x="272" y="0"/>
                </a:lnTo>
                <a:lnTo>
                  <a:pt x="264" y="1"/>
                </a:lnTo>
                <a:lnTo>
                  <a:pt x="258" y="2"/>
                </a:lnTo>
                <a:lnTo>
                  <a:pt x="251" y="4"/>
                </a:lnTo>
                <a:lnTo>
                  <a:pt x="245" y="7"/>
                </a:lnTo>
                <a:lnTo>
                  <a:pt x="240" y="11"/>
                </a:lnTo>
                <a:lnTo>
                  <a:pt x="234" y="14"/>
                </a:lnTo>
                <a:lnTo>
                  <a:pt x="230" y="18"/>
                </a:lnTo>
                <a:lnTo>
                  <a:pt x="226" y="24"/>
                </a:lnTo>
                <a:lnTo>
                  <a:pt x="221" y="28"/>
                </a:lnTo>
                <a:lnTo>
                  <a:pt x="218" y="33"/>
                </a:lnTo>
                <a:lnTo>
                  <a:pt x="216" y="40"/>
                </a:lnTo>
                <a:lnTo>
                  <a:pt x="214" y="46"/>
                </a:lnTo>
                <a:lnTo>
                  <a:pt x="212" y="53"/>
                </a:lnTo>
                <a:lnTo>
                  <a:pt x="211" y="59"/>
                </a:lnTo>
                <a:lnTo>
                  <a:pt x="211" y="66"/>
                </a:lnTo>
                <a:lnTo>
                  <a:pt x="211" y="150"/>
                </a:lnTo>
                <a:lnTo>
                  <a:pt x="361" y="150"/>
                </a:lnTo>
                <a:lnTo>
                  <a:pt x="371" y="151"/>
                </a:lnTo>
                <a:lnTo>
                  <a:pt x="382" y="152"/>
                </a:lnTo>
                <a:lnTo>
                  <a:pt x="392" y="154"/>
                </a:lnTo>
                <a:lnTo>
                  <a:pt x="401" y="158"/>
                </a:lnTo>
                <a:lnTo>
                  <a:pt x="411" y="161"/>
                </a:lnTo>
                <a:lnTo>
                  <a:pt x="421" y="166"/>
                </a:lnTo>
                <a:lnTo>
                  <a:pt x="429" y="172"/>
                </a:lnTo>
                <a:lnTo>
                  <a:pt x="438" y="178"/>
                </a:lnTo>
                <a:lnTo>
                  <a:pt x="445" y="184"/>
                </a:lnTo>
                <a:lnTo>
                  <a:pt x="453" y="192"/>
                </a:lnTo>
                <a:lnTo>
                  <a:pt x="459" y="199"/>
                </a:lnTo>
                <a:lnTo>
                  <a:pt x="464" y="209"/>
                </a:lnTo>
                <a:lnTo>
                  <a:pt x="468" y="218"/>
                </a:lnTo>
                <a:lnTo>
                  <a:pt x="471" y="227"/>
                </a:lnTo>
                <a:lnTo>
                  <a:pt x="473" y="238"/>
                </a:lnTo>
                <a:lnTo>
                  <a:pt x="474" y="249"/>
                </a:lnTo>
                <a:lnTo>
                  <a:pt x="474" y="291"/>
                </a:lnTo>
                <a:lnTo>
                  <a:pt x="473" y="302"/>
                </a:lnTo>
                <a:lnTo>
                  <a:pt x="471" y="313"/>
                </a:lnTo>
                <a:lnTo>
                  <a:pt x="468" y="323"/>
                </a:lnTo>
                <a:lnTo>
                  <a:pt x="463" y="333"/>
                </a:lnTo>
                <a:lnTo>
                  <a:pt x="457" y="342"/>
                </a:lnTo>
                <a:lnTo>
                  <a:pt x="451" y="350"/>
                </a:lnTo>
                <a:lnTo>
                  <a:pt x="443" y="357"/>
                </a:lnTo>
                <a:lnTo>
                  <a:pt x="436" y="365"/>
                </a:lnTo>
                <a:lnTo>
                  <a:pt x="427" y="370"/>
                </a:lnTo>
                <a:lnTo>
                  <a:pt x="418" y="375"/>
                </a:lnTo>
                <a:lnTo>
                  <a:pt x="408" y="381"/>
                </a:lnTo>
                <a:lnTo>
                  <a:pt x="398" y="384"/>
                </a:lnTo>
                <a:lnTo>
                  <a:pt x="390" y="387"/>
                </a:lnTo>
                <a:lnTo>
                  <a:pt x="380" y="389"/>
                </a:lnTo>
                <a:lnTo>
                  <a:pt x="370" y="390"/>
                </a:lnTo>
                <a:lnTo>
                  <a:pt x="361" y="391"/>
                </a:lnTo>
                <a:lnTo>
                  <a:pt x="304" y="391"/>
                </a:lnTo>
                <a:lnTo>
                  <a:pt x="297" y="405"/>
                </a:lnTo>
                <a:lnTo>
                  <a:pt x="289" y="424"/>
                </a:lnTo>
                <a:lnTo>
                  <a:pt x="283" y="433"/>
                </a:lnTo>
                <a:lnTo>
                  <a:pt x="277" y="443"/>
                </a:lnTo>
                <a:lnTo>
                  <a:pt x="270" y="453"/>
                </a:lnTo>
                <a:lnTo>
                  <a:pt x="261" y="463"/>
                </a:lnTo>
                <a:lnTo>
                  <a:pt x="252" y="473"/>
                </a:lnTo>
                <a:lnTo>
                  <a:pt x="243" y="482"/>
                </a:lnTo>
                <a:lnTo>
                  <a:pt x="232" y="490"/>
                </a:lnTo>
                <a:lnTo>
                  <a:pt x="220" y="498"/>
                </a:lnTo>
                <a:lnTo>
                  <a:pt x="208" y="503"/>
                </a:lnTo>
                <a:lnTo>
                  <a:pt x="194" y="507"/>
                </a:lnTo>
                <a:lnTo>
                  <a:pt x="181" y="511"/>
                </a:lnTo>
                <a:lnTo>
                  <a:pt x="166" y="512"/>
                </a:lnTo>
                <a:lnTo>
                  <a:pt x="162" y="512"/>
                </a:lnTo>
                <a:lnTo>
                  <a:pt x="160" y="511"/>
                </a:lnTo>
                <a:lnTo>
                  <a:pt x="157" y="509"/>
                </a:lnTo>
                <a:lnTo>
                  <a:pt x="155" y="507"/>
                </a:lnTo>
                <a:lnTo>
                  <a:pt x="153" y="505"/>
                </a:lnTo>
                <a:lnTo>
                  <a:pt x="152" y="503"/>
                </a:lnTo>
                <a:lnTo>
                  <a:pt x="150" y="500"/>
                </a:lnTo>
                <a:lnTo>
                  <a:pt x="150" y="497"/>
                </a:lnTo>
                <a:lnTo>
                  <a:pt x="150" y="493"/>
                </a:lnTo>
                <a:lnTo>
                  <a:pt x="152" y="491"/>
                </a:lnTo>
                <a:lnTo>
                  <a:pt x="153" y="488"/>
                </a:lnTo>
                <a:lnTo>
                  <a:pt x="155" y="486"/>
                </a:lnTo>
                <a:lnTo>
                  <a:pt x="157" y="484"/>
                </a:lnTo>
                <a:lnTo>
                  <a:pt x="160" y="483"/>
                </a:lnTo>
                <a:lnTo>
                  <a:pt x="162" y="482"/>
                </a:lnTo>
                <a:lnTo>
                  <a:pt x="166" y="482"/>
                </a:lnTo>
                <a:lnTo>
                  <a:pt x="173" y="482"/>
                </a:lnTo>
                <a:lnTo>
                  <a:pt x="179" y="481"/>
                </a:lnTo>
                <a:lnTo>
                  <a:pt x="186" y="478"/>
                </a:lnTo>
                <a:lnTo>
                  <a:pt x="192" y="477"/>
                </a:lnTo>
                <a:lnTo>
                  <a:pt x="204" y="472"/>
                </a:lnTo>
                <a:lnTo>
                  <a:pt x="216" y="464"/>
                </a:lnTo>
                <a:lnTo>
                  <a:pt x="226" y="456"/>
                </a:lnTo>
                <a:lnTo>
                  <a:pt x="235" y="447"/>
                </a:lnTo>
                <a:lnTo>
                  <a:pt x="244" y="438"/>
                </a:lnTo>
                <a:lnTo>
                  <a:pt x="251" y="427"/>
                </a:lnTo>
                <a:lnTo>
                  <a:pt x="263" y="407"/>
                </a:lnTo>
                <a:lnTo>
                  <a:pt x="272" y="389"/>
                </a:lnTo>
                <a:lnTo>
                  <a:pt x="277" y="376"/>
                </a:lnTo>
                <a:lnTo>
                  <a:pt x="279" y="371"/>
                </a:lnTo>
                <a:lnTo>
                  <a:pt x="281" y="367"/>
                </a:lnTo>
                <a:lnTo>
                  <a:pt x="285" y="364"/>
                </a:lnTo>
                <a:lnTo>
                  <a:pt x="289" y="361"/>
                </a:lnTo>
                <a:lnTo>
                  <a:pt x="293" y="361"/>
                </a:lnTo>
                <a:lnTo>
                  <a:pt x="296" y="361"/>
                </a:lnTo>
                <a:lnTo>
                  <a:pt x="361" y="361"/>
                </a:lnTo>
                <a:lnTo>
                  <a:pt x="368" y="360"/>
                </a:lnTo>
                <a:lnTo>
                  <a:pt x="375" y="359"/>
                </a:lnTo>
                <a:lnTo>
                  <a:pt x="381" y="358"/>
                </a:lnTo>
                <a:lnTo>
                  <a:pt x="389" y="356"/>
                </a:lnTo>
                <a:lnTo>
                  <a:pt x="395" y="353"/>
                </a:lnTo>
                <a:lnTo>
                  <a:pt x="403" y="350"/>
                </a:lnTo>
                <a:lnTo>
                  <a:pt x="409" y="346"/>
                </a:lnTo>
                <a:lnTo>
                  <a:pt x="415" y="342"/>
                </a:lnTo>
                <a:lnTo>
                  <a:pt x="421" y="337"/>
                </a:lnTo>
                <a:lnTo>
                  <a:pt x="427" y="331"/>
                </a:lnTo>
                <a:lnTo>
                  <a:pt x="431" y="326"/>
                </a:lnTo>
                <a:lnTo>
                  <a:pt x="436" y="320"/>
                </a:lnTo>
                <a:lnTo>
                  <a:pt x="439" y="313"/>
                </a:lnTo>
                <a:lnTo>
                  <a:pt x="442" y="307"/>
                </a:lnTo>
                <a:lnTo>
                  <a:pt x="443" y="299"/>
                </a:lnTo>
                <a:lnTo>
                  <a:pt x="444" y="291"/>
                </a:lnTo>
                <a:lnTo>
                  <a:pt x="444" y="249"/>
                </a:lnTo>
                <a:lnTo>
                  <a:pt x="443" y="241"/>
                </a:lnTo>
                <a:lnTo>
                  <a:pt x="442" y="234"/>
                </a:lnTo>
                <a:lnTo>
                  <a:pt x="439" y="226"/>
                </a:lnTo>
                <a:lnTo>
                  <a:pt x="436" y="220"/>
                </a:lnTo>
                <a:lnTo>
                  <a:pt x="431" y="213"/>
                </a:lnTo>
                <a:lnTo>
                  <a:pt x="427" y="208"/>
                </a:lnTo>
                <a:lnTo>
                  <a:pt x="421" y="203"/>
                </a:lnTo>
                <a:lnTo>
                  <a:pt x="415" y="198"/>
                </a:lnTo>
                <a:lnTo>
                  <a:pt x="409" y="194"/>
                </a:lnTo>
                <a:lnTo>
                  <a:pt x="403" y="191"/>
                </a:lnTo>
                <a:lnTo>
                  <a:pt x="395" y="188"/>
                </a:lnTo>
                <a:lnTo>
                  <a:pt x="389" y="184"/>
                </a:lnTo>
                <a:lnTo>
                  <a:pt x="375" y="181"/>
                </a:lnTo>
                <a:lnTo>
                  <a:pt x="361" y="180"/>
                </a:lnTo>
                <a:lnTo>
                  <a:pt x="211" y="180"/>
                </a:lnTo>
                <a:lnTo>
                  <a:pt x="211" y="182"/>
                </a:lnTo>
                <a:lnTo>
                  <a:pt x="191" y="186"/>
                </a:lnTo>
                <a:lnTo>
                  <a:pt x="172" y="190"/>
                </a:lnTo>
                <a:lnTo>
                  <a:pt x="153" y="196"/>
                </a:lnTo>
                <a:lnTo>
                  <a:pt x="134" y="204"/>
                </a:lnTo>
                <a:lnTo>
                  <a:pt x="116" y="213"/>
                </a:lnTo>
                <a:lnTo>
                  <a:pt x="99" y="225"/>
                </a:lnTo>
                <a:lnTo>
                  <a:pt x="82" y="238"/>
                </a:lnTo>
                <a:lnTo>
                  <a:pt x="67" y="253"/>
                </a:lnTo>
                <a:lnTo>
                  <a:pt x="59" y="262"/>
                </a:lnTo>
                <a:lnTo>
                  <a:pt x="53" y="270"/>
                </a:lnTo>
                <a:lnTo>
                  <a:pt x="45" y="280"/>
                </a:lnTo>
                <a:lnTo>
                  <a:pt x="39" y="290"/>
                </a:lnTo>
                <a:lnTo>
                  <a:pt x="34" y="300"/>
                </a:lnTo>
                <a:lnTo>
                  <a:pt x="28" y="311"/>
                </a:lnTo>
                <a:lnTo>
                  <a:pt x="23" y="322"/>
                </a:lnTo>
                <a:lnTo>
                  <a:pt x="19" y="335"/>
                </a:lnTo>
                <a:lnTo>
                  <a:pt x="14" y="346"/>
                </a:lnTo>
                <a:lnTo>
                  <a:pt x="11" y="360"/>
                </a:lnTo>
                <a:lnTo>
                  <a:pt x="8" y="373"/>
                </a:lnTo>
                <a:lnTo>
                  <a:pt x="5" y="388"/>
                </a:lnTo>
                <a:lnTo>
                  <a:pt x="2" y="403"/>
                </a:lnTo>
                <a:lnTo>
                  <a:pt x="1" y="418"/>
                </a:lnTo>
                <a:lnTo>
                  <a:pt x="0" y="434"/>
                </a:lnTo>
                <a:lnTo>
                  <a:pt x="0" y="452"/>
                </a:lnTo>
                <a:lnTo>
                  <a:pt x="0" y="572"/>
                </a:lnTo>
                <a:lnTo>
                  <a:pt x="0" y="582"/>
                </a:lnTo>
                <a:lnTo>
                  <a:pt x="1" y="593"/>
                </a:lnTo>
                <a:lnTo>
                  <a:pt x="2" y="603"/>
                </a:lnTo>
                <a:lnTo>
                  <a:pt x="5" y="614"/>
                </a:lnTo>
                <a:lnTo>
                  <a:pt x="10" y="633"/>
                </a:lnTo>
                <a:lnTo>
                  <a:pt x="18" y="652"/>
                </a:lnTo>
                <a:lnTo>
                  <a:pt x="26" y="670"/>
                </a:lnTo>
                <a:lnTo>
                  <a:pt x="37" y="688"/>
                </a:lnTo>
                <a:lnTo>
                  <a:pt x="50" y="705"/>
                </a:lnTo>
                <a:lnTo>
                  <a:pt x="64" y="720"/>
                </a:lnTo>
                <a:lnTo>
                  <a:pt x="79" y="734"/>
                </a:lnTo>
                <a:lnTo>
                  <a:pt x="95" y="745"/>
                </a:lnTo>
                <a:lnTo>
                  <a:pt x="112" y="756"/>
                </a:lnTo>
                <a:lnTo>
                  <a:pt x="130" y="766"/>
                </a:lnTo>
                <a:lnTo>
                  <a:pt x="149" y="773"/>
                </a:lnTo>
                <a:lnTo>
                  <a:pt x="170" y="779"/>
                </a:lnTo>
                <a:lnTo>
                  <a:pt x="179" y="780"/>
                </a:lnTo>
                <a:lnTo>
                  <a:pt x="190" y="782"/>
                </a:lnTo>
                <a:lnTo>
                  <a:pt x="200" y="782"/>
                </a:lnTo>
                <a:lnTo>
                  <a:pt x="211" y="783"/>
                </a:lnTo>
                <a:lnTo>
                  <a:pt x="492" y="783"/>
                </a:lnTo>
                <a:lnTo>
                  <a:pt x="498" y="782"/>
                </a:lnTo>
                <a:lnTo>
                  <a:pt x="505" y="781"/>
                </a:lnTo>
                <a:lnTo>
                  <a:pt x="511" y="780"/>
                </a:lnTo>
                <a:lnTo>
                  <a:pt x="517" y="777"/>
                </a:lnTo>
                <a:lnTo>
                  <a:pt x="523" y="773"/>
                </a:lnTo>
                <a:lnTo>
                  <a:pt x="529" y="770"/>
                </a:lnTo>
                <a:lnTo>
                  <a:pt x="533" y="766"/>
                </a:lnTo>
                <a:lnTo>
                  <a:pt x="538" y="762"/>
                </a:lnTo>
                <a:lnTo>
                  <a:pt x="542" y="756"/>
                </a:lnTo>
                <a:lnTo>
                  <a:pt x="546" y="750"/>
                </a:lnTo>
                <a:lnTo>
                  <a:pt x="549" y="744"/>
                </a:lnTo>
                <a:lnTo>
                  <a:pt x="552" y="737"/>
                </a:lnTo>
                <a:lnTo>
                  <a:pt x="554" y="730"/>
                </a:lnTo>
                <a:lnTo>
                  <a:pt x="556" y="723"/>
                </a:lnTo>
                <a:lnTo>
                  <a:pt x="557" y="715"/>
                </a:lnTo>
                <a:lnTo>
                  <a:pt x="557" y="708"/>
                </a:lnTo>
                <a:lnTo>
                  <a:pt x="556" y="695"/>
                </a:lnTo>
                <a:lnTo>
                  <a:pt x="554" y="683"/>
                </a:lnTo>
                <a:lnTo>
                  <a:pt x="549" y="673"/>
                </a:lnTo>
                <a:lnTo>
                  <a:pt x="544" y="662"/>
                </a:lnTo>
                <a:lnTo>
                  <a:pt x="647" y="662"/>
                </a:lnTo>
                <a:lnTo>
                  <a:pt x="655" y="662"/>
                </a:lnTo>
                <a:lnTo>
                  <a:pt x="662" y="661"/>
                </a:lnTo>
                <a:lnTo>
                  <a:pt x="669" y="659"/>
                </a:lnTo>
                <a:lnTo>
                  <a:pt x="676" y="656"/>
                </a:lnTo>
                <a:lnTo>
                  <a:pt x="682" y="653"/>
                </a:lnTo>
                <a:lnTo>
                  <a:pt x="689" y="649"/>
                </a:lnTo>
                <a:lnTo>
                  <a:pt x="694" y="645"/>
                </a:lnTo>
                <a:lnTo>
                  <a:pt x="700" y="639"/>
                </a:lnTo>
                <a:lnTo>
                  <a:pt x="705" y="634"/>
                </a:lnTo>
                <a:lnTo>
                  <a:pt x="709" y="629"/>
                </a:lnTo>
                <a:lnTo>
                  <a:pt x="714" y="622"/>
                </a:lnTo>
                <a:lnTo>
                  <a:pt x="717" y="616"/>
                </a:lnTo>
                <a:lnTo>
                  <a:pt x="719" y="609"/>
                </a:lnTo>
                <a:lnTo>
                  <a:pt x="721" y="602"/>
                </a:lnTo>
                <a:lnTo>
                  <a:pt x="722" y="594"/>
                </a:lnTo>
                <a:lnTo>
                  <a:pt x="722" y="587"/>
                </a:lnTo>
                <a:lnTo>
                  <a:pt x="722" y="579"/>
                </a:lnTo>
                <a:lnTo>
                  <a:pt x="721" y="572"/>
                </a:lnTo>
                <a:lnTo>
                  <a:pt x="719" y="565"/>
                </a:lnTo>
                <a:lnTo>
                  <a:pt x="717" y="558"/>
                </a:lnTo>
                <a:lnTo>
                  <a:pt x="714" y="551"/>
                </a:lnTo>
                <a:lnTo>
                  <a:pt x="709" y="546"/>
                </a:lnTo>
                <a:lnTo>
                  <a:pt x="705" y="540"/>
                </a:lnTo>
                <a:lnTo>
                  <a:pt x="700" y="534"/>
                </a:lnTo>
                <a:lnTo>
                  <a:pt x="694" y="530"/>
                </a:lnTo>
                <a:lnTo>
                  <a:pt x="689" y="525"/>
                </a:lnTo>
                <a:lnTo>
                  <a:pt x="682" y="521"/>
                </a:lnTo>
                <a:lnTo>
                  <a:pt x="676" y="518"/>
                </a:lnTo>
                <a:lnTo>
                  <a:pt x="669" y="515"/>
                </a:lnTo>
                <a:lnTo>
                  <a:pt x="662" y="514"/>
                </a:lnTo>
                <a:lnTo>
                  <a:pt x="655" y="512"/>
                </a:lnTo>
                <a:lnTo>
                  <a:pt x="647" y="512"/>
                </a:lnTo>
                <a:lnTo>
                  <a:pt x="301" y="512"/>
                </a:lnTo>
                <a:lnTo>
                  <a:pt x="293" y="511"/>
                </a:lnTo>
                <a:lnTo>
                  <a:pt x="287" y="508"/>
                </a:lnTo>
                <a:lnTo>
                  <a:pt x="279" y="505"/>
                </a:lnTo>
                <a:lnTo>
                  <a:pt x="273" y="501"/>
                </a:lnTo>
                <a:lnTo>
                  <a:pt x="267" y="496"/>
                </a:lnTo>
                <a:lnTo>
                  <a:pt x="263" y="489"/>
                </a:lnTo>
                <a:lnTo>
                  <a:pt x="259" y="483"/>
                </a:lnTo>
                <a:lnTo>
                  <a:pt x="257" y="475"/>
                </a:lnTo>
                <a:lnTo>
                  <a:pt x="264" y="478"/>
                </a:lnTo>
                <a:lnTo>
                  <a:pt x="271" y="479"/>
                </a:lnTo>
                <a:lnTo>
                  <a:pt x="278" y="482"/>
                </a:lnTo>
                <a:lnTo>
                  <a:pt x="286" y="482"/>
                </a:lnTo>
                <a:lnTo>
                  <a:pt x="828" y="482"/>
                </a:lnTo>
                <a:lnTo>
                  <a:pt x="836" y="482"/>
                </a:lnTo>
                <a:lnTo>
                  <a:pt x="842" y="479"/>
                </a:lnTo>
                <a:lnTo>
                  <a:pt x="850" y="478"/>
                </a:lnTo>
                <a:lnTo>
                  <a:pt x="856" y="475"/>
                </a:lnTo>
                <a:lnTo>
                  <a:pt x="863" y="472"/>
                </a:lnTo>
                <a:lnTo>
                  <a:pt x="869" y="469"/>
                </a:lnTo>
                <a:lnTo>
                  <a:pt x="876" y="463"/>
                </a:lnTo>
                <a:lnTo>
                  <a:pt x="881" y="459"/>
                </a:lnTo>
                <a:lnTo>
                  <a:pt x="885" y="454"/>
                </a:lnTo>
                <a:lnTo>
                  <a:pt x="889" y="447"/>
                </a:lnTo>
                <a:lnTo>
                  <a:pt x="894" y="442"/>
                </a:lnTo>
                <a:lnTo>
                  <a:pt x="897" y="435"/>
                </a:lnTo>
                <a:lnTo>
                  <a:pt x="899" y="428"/>
                </a:lnTo>
                <a:lnTo>
                  <a:pt x="901" y="422"/>
                </a:lnTo>
                <a:lnTo>
                  <a:pt x="902" y="414"/>
                </a:lnTo>
                <a:lnTo>
                  <a:pt x="903" y="407"/>
                </a:lnTo>
                <a:lnTo>
                  <a:pt x="903" y="180"/>
                </a:lnTo>
                <a:lnTo>
                  <a:pt x="482" y="180"/>
                </a:lnTo>
                <a:lnTo>
                  <a:pt x="479" y="180"/>
                </a:lnTo>
                <a:lnTo>
                  <a:pt x="475" y="179"/>
                </a:lnTo>
                <a:lnTo>
                  <a:pt x="473" y="178"/>
                </a:lnTo>
                <a:lnTo>
                  <a:pt x="471" y="176"/>
                </a:lnTo>
                <a:lnTo>
                  <a:pt x="469" y="174"/>
                </a:lnTo>
                <a:lnTo>
                  <a:pt x="468" y="172"/>
                </a:lnTo>
                <a:lnTo>
                  <a:pt x="467" y="168"/>
                </a:lnTo>
                <a:lnTo>
                  <a:pt x="467" y="165"/>
                </a:lnTo>
                <a:lnTo>
                  <a:pt x="467" y="162"/>
                </a:lnTo>
                <a:lnTo>
                  <a:pt x="468" y="160"/>
                </a:lnTo>
                <a:lnTo>
                  <a:pt x="469" y="157"/>
                </a:lnTo>
                <a:lnTo>
                  <a:pt x="471" y="154"/>
                </a:lnTo>
                <a:lnTo>
                  <a:pt x="473" y="153"/>
                </a:lnTo>
                <a:lnTo>
                  <a:pt x="475" y="151"/>
                </a:lnTo>
                <a:lnTo>
                  <a:pt x="479" y="150"/>
                </a:lnTo>
                <a:lnTo>
                  <a:pt x="482" y="15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Rectangle: Rounded Corners 51"/>
          <p:cNvSpPr/>
          <p:nvPr/>
        </p:nvSpPr>
        <p:spPr>
          <a:xfrm rot="2700000">
            <a:off x="6888069" y="3700036"/>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p:cNvSpPr/>
          <p:nvPr/>
        </p:nvSpPr>
        <p:spPr>
          <a:xfrm rot="2700000">
            <a:off x="6888069" y="4818969"/>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p:cNvGrpSpPr/>
          <p:nvPr/>
        </p:nvGrpSpPr>
        <p:grpSpPr>
          <a:xfrm>
            <a:off x="7024979" y="3850637"/>
            <a:ext cx="285750" cy="220663"/>
            <a:chOff x="3746500" y="800100"/>
            <a:chExt cx="285750" cy="220663"/>
          </a:xfrm>
          <a:solidFill>
            <a:schemeClr val="bg1"/>
          </a:solidFill>
        </p:grpSpPr>
        <p:sp>
          <p:nvSpPr>
            <p:cNvPr id="56" name="Freeform 307"/>
            <p:cNvSpPr>
              <a:spLocks/>
            </p:cNvSpPr>
            <p:nvPr/>
          </p:nvSpPr>
          <p:spPr bwMode="auto">
            <a:xfrm>
              <a:off x="3786188" y="917575"/>
              <a:ext cx="33338" cy="33338"/>
            </a:xfrm>
            <a:custGeom>
              <a:avLst/>
              <a:gdLst>
                <a:gd name="T0" fmla="*/ 0 w 105"/>
                <a:gd name="T1" fmla="*/ 105 h 105"/>
                <a:gd name="T2" fmla="*/ 105 w 105"/>
                <a:gd name="T3" fmla="*/ 75 h 105"/>
                <a:gd name="T4" fmla="*/ 30 w 105"/>
                <a:gd name="T5" fmla="*/ 0 h 105"/>
                <a:gd name="T6" fmla="*/ 0 w 105"/>
                <a:gd name="T7" fmla="*/ 105 h 105"/>
              </a:gdLst>
              <a:ahLst/>
              <a:cxnLst>
                <a:cxn ang="0">
                  <a:pos x="T0" y="T1"/>
                </a:cxn>
                <a:cxn ang="0">
                  <a:pos x="T2" y="T3"/>
                </a:cxn>
                <a:cxn ang="0">
                  <a:pos x="T4" y="T5"/>
                </a:cxn>
                <a:cxn ang="0">
                  <a:pos x="T6" y="T7"/>
                </a:cxn>
              </a:cxnLst>
              <a:rect l="0" t="0" r="r" b="b"/>
              <a:pathLst>
                <a:path w="105" h="105">
                  <a:moveTo>
                    <a:pt x="0" y="105"/>
                  </a:moveTo>
                  <a:lnTo>
                    <a:pt x="105" y="75"/>
                  </a:lnTo>
                  <a:lnTo>
                    <a:pt x="3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308"/>
            <p:cNvSpPr>
              <a:spLocks noEditPoints="1"/>
            </p:cNvSpPr>
            <p:nvPr/>
          </p:nvSpPr>
          <p:spPr bwMode="auto">
            <a:xfrm>
              <a:off x="3746500" y="857250"/>
              <a:ext cx="285750" cy="163513"/>
            </a:xfrm>
            <a:custGeom>
              <a:avLst/>
              <a:gdLst>
                <a:gd name="T0" fmla="*/ 466 w 903"/>
                <a:gd name="T1" fmla="*/ 241 h 512"/>
                <a:gd name="T2" fmla="*/ 461 w 903"/>
                <a:gd name="T3" fmla="*/ 240 h 512"/>
                <a:gd name="T4" fmla="*/ 455 w 903"/>
                <a:gd name="T5" fmla="*/ 236 h 512"/>
                <a:gd name="T6" fmla="*/ 452 w 903"/>
                <a:gd name="T7" fmla="*/ 232 h 512"/>
                <a:gd name="T8" fmla="*/ 451 w 903"/>
                <a:gd name="T9" fmla="*/ 226 h 512"/>
                <a:gd name="T10" fmla="*/ 452 w 903"/>
                <a:gd name="T11" fmla="*/ 220 h 512"/>
                <a:gd name="T12" fmla="*/ 455 w 903"/>
                <a:gd name="T13" fmla="*/ 215 h 512"/>
                <a:gd name="T14" fmla="*/ 461 w 903"/>
                <a:gd name="T15" fmla="*/ 212 h 512"/>
                <a:gd name="T16" fmla="*/ 466 w 903"/>
                <a:gd name="T17" fmla="*/ 211 h 512"/>
                <a:gd name="T18" fmla="*/ 771 w 903"/>
                <a:gd name="T19" fmla="*/ 211 h 512"/>
                <a:gd name="T20" fmla="*/ 776 w 903"/>
                <a:gd name="T21" fmla="*/ 214 h 512"/>
                <a:gd name="T22" fmla="*/ 780 w 903"/>
                <a:gd name="T23" fmla="*/ 217 h 512"/>
                <a:gd name="T24" fmla="*/ 783 w 903"/>
                <a:gd name="T25" fmla="*/ 222 h 512"/>
                <a:gd name="T26" fmla="*/ 783 w 903"/>
                <a:gd name="T27" fmla="*/ 229 h 512"/>
                <a:gd name="T28" fmla="*/ 780 w 903"/>
                <a:gd name="T29" fmla="*/ 234 h 512"/>
                <a:gd name="T30" fmla="*/ 776 w 903"/>
                <a:gd name="T31" fmla="*/ 239 h 512"/>
                <a:gd name="T32" fmla="*/ 771 w 903"/>
                <a:gd name="T33" fmla="*/ 241 h 512"/>
                <a:gd name="T34" fmla="*/ 768 w 903"/>
                <a:gd name="T35" fmla="*/ 362 h 512"/>
                <a:gd name="T36" fmla="*/ 313 w 903"/>
                <a:gd name="T37" fmla="*/ 361 h 512"/>
                <a:gd name="T38" fmla="*/ 307 w 903"/>
                <a:gd name="T39" fmla="*/ 359 h 512"/>
                <a:gd name="T40" fmla="*/ 303 w 903"/>
                <a:gd name="T41" fmla="*/ 354 h 512"/>
                <a:gd name="T42" fmla="*/ 301 w 903"/>
                <a:gd name="T43" fmla="*/ 349 h 512"/>
                <a:gd name="T44" fmla="*/ 301 w 903"/>
                <a:gd name="T45" fmla="*/ 344 h 512"/>
                <a:gd name="T46" fmla="*/ 303 w 903"/>
                <a:gd name="T47" fmla="*/ 338 h 512"/>
                <a:gd name="T48" fmla="*/ 307 w 903"/>
                <a:gd name="T49" fmla="*/ 334 h 512"/>
                <a:gd name="T50" fmla="*/ 313 w 903"/>
                <a:gd name="T51" fmla="*/ 332 h 512"/>
                <a:gd name="T52" fmla="*/ 768 w 903"/>
                <a:gd name="T53" fmla="*/ 331 h 512"/>
                <a:gd name="T54" fmla="*/ 774 w 903"/>
                <a:gd name="T55" fmla="*/ 333 h 512"/>
                <a:gd name="T56" fmla="*/ 778 w 903"/>
                <a:gd name="T57" fmla="*/ 336 h 512"/>
                <a:gd name="T58" fmla="*/ 781 w 903"/>
                <a:gd name="T59" fmla="*/ 340 h 512"/>
                <a:gd name="T60" fmla="*/ 783 w 903"/>
                <a:gd name="T61" fmla="*/ 347 h 512"/>
                <a:gd name="T62" fmla="*/ 781 w 903"/>
                <a:gd name="T63" fmla="*/ 352 h 512"/>
                <a:gd name="T64" fmla="*/ 778 w 903"/>
                <a:gd name="T65" fmla="*/ 357 h 512"/>
                <a:gd name="T66" fmla="*/ 773 w 903"/>
                <a:gd name="T67" fmla="*/ 360 h 512"/>
                <a:gd name="T68" fmla="*/ 768 w 903"/>
                <a:gd name="T69" fmla="*/ 362 h 512"/>
                <a:gd name="T70" fmla="*/ 548 w 903"/>
                <a:gd name="T71" fmla="*/ 0 h 512"/>
                <a:gd name="T72" fmla="*/ 261 w 903"/>
                <a:gd name="T73" fmla="*/ 286 h 512"/>
                <a:gd name="T74" fmla="*/ 111 w 903"/>
                <a:gd name="T75" fmla="*/ 330 h 512"/>
                <a:gd name="T76" fmla="*/ 107 w 903"/>
                <a:gd name="T77" fmla="*/ 330 h 512"/>
                <a:gd name="T78" fmla="*/ 100 w 903"/>
                <a:gd name="T79" fmla="*/ 329 h 512"/>
                <a:gd name="T80" fmla="*/ 96 w 903"/>
                <a:gd name="T81" fmla="*/ 325 h 512"/>
                <a:gd name="T82" fmla="*/ 92 w 903"/>
                <a:gd name="T83" fmla="*/ 319 h 512"/>
                <a:gd name="T84" fmla="*/ 92 w 903"/>
                <a:gd name="T85" fmla="*/ 310 h 512"/>
                <a:gd name="T86" fmla="*/ 136 w 903"/>
                <a:gd name="T87" fmla="*/ 160 h 512"/>
                <a:gd name="T88" fmla="*/ 295 w 903"/>
                <a:gd name="T89" fmla="*/ 0 h 512"/>
                <a:gd name="T90" fmla="*/ 11 w 903"/>
                <a:gd name="T91" fmla="*/ 0 h 512"/>
                <a:gd name="T92" fmla="*/ 6 w 903"/>
                <a:gd name="T93" fmla="*/ 3 h 512"/>
                <a:gd name="T94" fmla="*/ 3 w 903"/>
                <a:gd name="T95" fmla="*/ 7 h 512"/>
                <a:gd name="T96" fmla="*/ 1 w 903"/>
                <a:gd name="T97" fmla="*/ 12 h 512"/>
                <a:gd name="T98" fmla="*/ 0 w 903"/>
                <a:gd name="T99" fmla="*/ 497 h 512"/>
                <a:gd name="T100" fmla="*/ 1 w 903"/>
                <a:gd name="T101" fmla="*/ 502 h 512"/>
                <a:gd name="T102" fmla="*/ 4 w 903"/>
                <a:gd name="T103" fmla="*/ 508 h 512"/>
                <a:gd name="T104" fmla="*/ 9 w 903"/>
                <a:gd name="T105" fmla="*/ 511 h 512"/>
                <a:gd name="T106" fmla="*/ 15 w 903"/>
                <a:gd name="T107" fmla="*/ 512 h 512"/>
                <a:gd name="T108" fmla="*/ 891 w 903"/>
                <a:gd name="T109" fmla="*/ 512 h 512"/>
                <a:gd name="T110" fmla="*/ 896 w 903"/>
                <a:gd name="T111" fmla="*/ 509 h 512"/>
                <a:gd name="T112" fmla="*/ 901 w 903"/>
                <a:gd name="T113" fmla="*/ 506 h 512"/>
                <a:gd name="T114" fmla="*/ 903 w 903"/>
                <a:gd name="T115" fmla="*/ 500 h 512"/>
                <a:gd name="T116" fmla="*/ 903 w 903"/>
                <a:gd name="T117" fmla="*/ 15 h 512"/>
                <a:gd name="T118" fmla="*/ 902 w 903"/>
                <a:gd name="T119" fmla="*/ 9 h 512"/>
                <a:gd name="T120" fmla="*/ 898 w 903"/>
                <a:gd name="T121" fmla="*/ 5 h 512"/>
                <a:gd name="T122" fmla="*/ 894 w 903"/>
                <a:gd name="T123" fmla="*/ 1 h 512"/>
                <a:gd name="T124" fmla="*/ 888 w 903"/>
                <a:gd name="T12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3" h="512">
                  <a:moveTo>
                    <a:pt x="768" y="241"/>
                  </a:moveTo>
                  <a:lnTo>
                    <a:pt x="466" y="241"/>
                  </a:lnTo>
                  <a:lnTo>
                    <a:pt x="464" y="241"/>
                  </a:lnTo>
                  <a:lnTo>
                    <a:pt x="461" y="240"/>
                  </a:lnTo>
                  <a:lnTo>
                    <a:pt x="459" y="239"/>
                  </a:lnTo>
                  <a:lnTo>
                    <a:pt x="455" y="236"/>
                  </a:lnTo>
                  <a:lnTo>
                    <a:pt x="454" y="234"/>
                  </a:lnTo>
                  <a:lnTo>
                    <a:pt x="452" y="232"/>
                  </a:lnTo>
                  <a:lnTo>
                    <a:pt x="452" y="229"/>
                  </a:lnTo>
                  <a:lnTo>
                    <a:pt x="451" y="226"/>
                  </a:lnTo>
                  <a:lnTo>
                    <a:pt x="452" y="222"/>
                  </a:lnTo>
                  <a:lnTo>
                    <a:pt x="452" y="220"/>
                  </a:lnTo>
                  <a:lnTo>
                    <a:pt x="454" y="217"/>
                  </a:lnTo>
                  <a:lnTo>
                    <a:pt x="455" y="215"/>
                  </a:lnTo>
                  <a:lnTo>
                    <a:pt x="459" y="214"/>
                  </a:lnTo>
                  <a:lnTo>
                    <a:pt x="461" y="212"/>
                  </a:lnTo>
                  <a:lnTo>
                    <a:pt x="464" y="212"/>
                  </a:lnTo>
                  <a:lnTo>
                    <a:pt x="466" y="211"/>
                  </a:lnTo>
                  <a:lnTo>
                    <a:pt x="768" y="211"/>
                  </a:lnTo>
                  <a:lnTo>
                    <a:pt x="771" y="211"/>
                  </a:lnTo>
                  <a:lnTo>
                    <a:pt x="774" y="212"/>
                  </a:lnTo>
                  <a:lnTo>
                    <a:pt x="776" y="214"/>
                  </a:lnTo>
                  <a:lnTo>
                    <a:pt x="778" y="215"/>
                  </a:lnTo>
                  <a:lnTo>
                    <a:pt x="780" y="217"/>
                  </a:lnTo>
                  <a:lnTo>
                    <a:pt x="781" y="220"/>
                  </a:lnTo>
                  <a:lnTo>
                    <a:pt x="783" y="222"/>
                  </a:lnTo>
                  <a:lnTo>
                    <a:pt x="783" y="226"/>
                  </a:lnTo>
                  <a:lnTo>
                    <a:pt x="783" y="229"/>
                  </a:lnTo>
                  <a:lnTo>
                    <a:pt x="781" y="232"/>
                  </a:lnTo>
                  <a:lnTo>
                    <a:pt x="780" y="234"/>
                  </a:lnTo>
                  <a:lnTo>
                    <a:pt x="778" y="236"/>
                  </a:lnTo>
                  <a:lnTo>
                    <a:pt x="776" y="239"/>
                  </a:lnTo>
                  <a:lnTo>
                    <a:pt x="773" y="240"/>
                  </a:lnTo>
                  <a:lnTo>
                    <a:pt x="771" y="241"/>
                  </a:lnTo>
                  <a:lnTo>
                    <a:pt x="768" y="241"/>
                  </a:lnTo>
                  <a:close/>
                  <a:moveTo>
                    <a:pt x="768" y="362"/>
                  </a:moveTo>
                  <a:lnTo>
                    <a:pt x="316" y="362"/>
                  </a:lnTo>
                  <a:lnTo>
                    <a:pt x="313" y="361"/>
                  </a:lnTo>
                  <a:lnTo>
                    <a:pt x="311" y="360"/>
                  </a:lnTo>
                  <a:lnTo>
                    <a:pt x="307" y="359"/>
                  </a:lnTo>
                  <a:lnTo>
                    <a:pt x="305" y="357"/>
                  </a:lnTo>
                  <a:lnTo>
                    <a:pt x="303" y="354"/>
                  </a:lnTo>
                  <a:lnTo>
                    <a:pt x="302" y="352"/>
                  </a:lnTo>
                  <a:lnTo>
                    <a:pt x="301" y="349"/>
                  </a:lnTo>
                  <a:lnTo>
                    <a:pt x="301" y="347"/>
                  </a:lnTo>
                  <a:lnTo>
                    <a:pt x="301" y="344"/>
                  </a:lnTo>
                  <a:lnTo>
                    <a:pt x="302" y="340"/>
                  </a:lnTo>
                  <a:lnTo>
                    <a:pt x="303" y="338"/>
                  </a:lnTo>
                  <a:lnTo>
                    <a:pt x="305" y="336"/>
                  </a:lnTo>
                  <a:lnTo>
                    <a:pt x="307" y="334"/>
                  </a:lnTo>
                  <a:lnTo>
                    <a:pt x="311" y="333"/>
                  </a:lnTo>
                  <a:lnTo>
                    <a:pt x="313" y="332"/>
                  </a:lnTo>
                  <a:lnTo>
                    <a:pt x="316" y="332"/>
                  </a:lnTo>
                  <a:lnTo>
                    <a:pt x="768" y="331"/>
                  </a:lnTo>
                  <a:lnTo>
                    <a:pt x="771" y="332"/>
                  </a:lnTo>
                  <a:lnTo>
                    <a:pt x="774" y="333"/>
                  </a:lnTo>
                  <a:lnTo>
                    <a:pt x="776" y="334"/>
                  </a:lnTo>
                  <a:lnTo>
                    <a:pt x="778" y="336"/>
                  </a:lnTo>
                  <a:lnTo>
                    <a:pt x="780" y="338"/>
                  </a:lnTo>
                  <a:lnTo>
                    <a:pt x="781" y="340"/>
                  </a:lnTo>
                  <a:lnTo>
                    <a:pt x="783" y="344"/>
                  </a:lnTo>
                  <a:lnTo>
                    <a:pt x="783" y="347"/>
                  </a:lnTo>
                  <a:lnTo>
                    <a:pt x="783" y="349"/>
                  </a:lnTo>
                  <a:lnTo>
                    <a:pt x="781" y="352"/>
                  </a:lnTo>
                  <a:lnTo>
                    <a:pt x="780" y="354"/>
                  </a:lnTo>
                  <a:lnTo>
                    <a:pt x="778" y="357"/>
                  </a:lnTo>
                  <a:lnTo>
                    <a:pt x="776" y="359"/>
                  </a:lnTo>
                  <a:lnTo>
                    <a:pt x="773" y="360"/>
                  </a:lnTo>
                  <a:lnTo>
                    <a:pt x="771" y="361"/>
                  </a:lnTo>
                  <a:lnTo>
                    <a:pt x="768" y="362"/>
                  </a:lnTo>
                  <a:close/>
                  <a:moveTo>
                    <a:pt x="888" y="0"/>
                  </a:moveTo>
                  <a:lnTo>
                    <a:pt x="548" y="0"/>
                  </a:lnTo>
                  <a:lnTo>
                    <a:pt x="265" y="284"/>
                  </a:lnTo>
                  <a:lnTo>
                    <a:pt x="261" y="286"/>
                  </a:lnTo>
                  <a:lnTo>
                    <a:pt x="258" y="288"/>
                  </a:lnTo>
                  <a:lnTo>
                    <a:pt x="111" y="330"/>
                  </a:lnTo>
                  <a:lnTo>
                    <a:pt x="109" y="330"/>
                  </a:lnTo>
                  <a:lnTo>
                    <a:pt x="107" y="330"/>
                  </a:lnTo>
                  <a:lnTo>
                    <a:pt x="104" y="330"/>
                  </a:lnTo>
                  <a:lnTo>
                    <a:pt x="100" y="329"/>
                  </a:lnTo>
                  <a:lnTo>
                    <a:pt x="98" y="328"/>
                  </a:lnTo>
                  <a:lnTo>
                    <a:pt x="96" y="325"/>
                  </a:lnTo>
                  <a:lnTo>
                    <a:pt x="94" y="322"/>
                  </a:lnTo>
                  <a:lnTo>
                    <a:pt x="92" y="319"/>
                  </a:lnTo>
                  <a:lnTo>
                    <a:pt x="92" y="315"/>
                  </a:lnTo>
                  <a:lnTo>
                    <a:pt x="92" y="310"/>
                  </a:lnTo>
                  <a:lnTo>
                    <a:pt x="134" y="163"/>
                  </a:lnTo>
                  <a:lnTo>
                    <a:pt x="136" y="160"/>
                  </a:lnTo>
                  <a:lnTo>
                    <a:pt x="138" y="157"/>
                  </a:lnTo>
                  <a:lnTo>
                    <a:pt x="295" y="0"/>
                  </a:lnTo>
                  <a:lnTo>
                    <a:pt x="15" y="0"/>
                  </a:lnTo>
                  <a:lnTo>
                    <a:pt x="11" y="0"/>
                  </a:lnTo>
                  <a:lnTo>
                    <a:pt x="9" y="1"/>
                  </a:lnTo>
                  <a:lnTo>
                    <a:pt x="6" y="3"/>
                  </a:lnTo>
                  <a:lnTo>
                    <a:pt x="4" y="5"/>
                  </a:lnTo>
                  <a:lnTo>
                    <a:pt x="3" y="7"/>
                  </a:lnTo>
                  <a:lnTo>
                    <a:pt x="1" y="9"/>
                  </a:lnTo>
                  <a:lnTo>
                    <a:pt x="1" y="12"/>
                  </a:lnTo>
                  <a:lnTo>
                    <a:pt x="0" y="15"/>
                  </a:lnTo>
                  <a:lnTo>
                    <a:pt x="0" y="497"/>
                  </a:lnTo>
                  <a:lnTo>
                    <a:pt x="1" y="500"/>
                  </a:lnTo>
                  <a:lnTo>
                    <a:pt x="1" y="502"/>
                  </a:lnTo>
                  <a:lnTo>
                    <a:pt x="3" y="506"/>
                  </a:lnTo>
                  <a:lnTo>
                    <a:pt x="4" y="508"/>
                  </a:lnTo>
                  <a:lnTo>
                    <a:pt x="6" y="510"/>
                  </a:lnTo>
                  <a:lnTo>
                    <a:pt x="9" y="511"/>
                  </a:lnTo>
                  <a:lnTo>
                    <a:pt x="11" y="512"/>
                  </a:lnTo>
                  <a:lnTo>
                    <a:pt x="15" y="512"/>
                  </a:lnTo>
                  <a:lnTo>
                    <a:pt x="888" y="512"/>
                  </a:lnTo>
                  <a:lnTo>
                    <a:pt x="891" y="512"/>
                  </a:lnTo>
                  <a:lnTo>
                    <a:pt x="894" y="511"/>
                  </a:lnTo>
                  <a:lnTo>
                    <a:pt x="896" y="509"/>
                  </a:lnTo>
                  <a:lnTo>
                    <a:pt x="898" y="508"/>
                  </a:lnTo>
                  <a:lnTo>
                    <a:pt x="901" y="506"/>
                  </a:lnTo>
                  <a:lnTo>
                    <a:pt x="902" y="502"/>
                  </a:lnTo>
                  <a:lnTo>
                    <a:pt x="903" y="500"/>
                  </a:lnTo>
                  <a:lnTo>
                    <a:pt x="903" y="497"/>
                  </a:lnTo>
                  <a:lnTo>
                    <a:pt x="903" y="15"/>
                  </a:lnTo>
                  <a:lnTo>
                    <a:pt x="903" y="12"/>
                  </a:lnTo>
                  <a:lnTo>
                    <a:pt x="902" y="9"/>
                  </a:lnTo>
                  <a:lnTo>
                    <a:pt x="901" y="7"/>
                  </a:lnTo>
                  <a:lnTo>
                    <a:pt x="898" y="5"/>
                  </a:lnTo>
                  <a:lnTo>
                    <a:pt x="896" y="3"/>
                  </a:lnTo>
                  <a:lnTo>
                    <a:pt x="894" y="1"/>
                  </a:lnTo>
                  <a:lnTo>
                    <a:pt x="891" y="0"/>
                  </a:lnTo>
                  <a:lnTo>
                    <a:pt x="888"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309"/>
            <p:cNvSpPr>
              <a:spLocks/>
            </p:cNvSpPr>
            <p:nvPr/>
          </p:nvSpPr>
          <p:spPr bwMode="auto">
            <a:xfrm>
              <a:off x="3802063" y="841375"/>
              <a:ext cx="95250" cy="93663"/>
            </a:xfrm>
            <a:custGeom>
              <a:avLst/>
              <a:gdLst>
                <a:gd name="T0" fmla="*/ 299 w 299"/>
                <a:gd name="T1" fmla="*/ 83 h 299"/>
                <a:gd name="T2" fmla="*/ 215 w 299"/>
                <a:gd name="T3" fmla="*/ 0 h 299"/>
                <a:gd name="T4" fmla="*/ 0 w 299"/>
                <a:gd name="T5" fmla="*/ 215 h 299"/>
                <a:gd name="T6" fmla="*/ 83 w 299"/>
                <a:gd name="T7" fmla="*/ 299 h 299"/>
                <a:gd name="T8" fmla="*/ 299 w 299"/>
                <a:gd name="T9" fmla="*/ 83 h 299"/>
              </a:gdLst>
              <a:ahLst/>
              <a:cxnLst>
                <a:cxn ang="0">
                  <a:pos x="T0" y="T1"/>
                </a:cxn>
                <a:cxn ang="0">
                  <a:pos x="T2" y="T3"/>
                </a:cxn>
                <a:cxn ang="0">
                  <a:pos x="T4" y="T5"/>
                </a:cxn>
                <a:cxn ang="0">
                  <a:pos x="T6" y="T7"/>
                </a:cxn>
                <a:cxn ang="0">
                  <a:pos x="T8" y="T9"/>
                </a:cxn>
              </a:cxnLst>
              <a:rect l="0" t="0" r="r" b="b"/>
              <a:pathLst>
                <a:path w="299" h="299">
                  <a:moveTo>
                    <a:pt x="299" y="83"/>
                  </a:moveTo>
                  <a:lnTo>
                    <a:pt x="215" y="0"/>
                  </a:lnTo>
                  <a:lnTo>
                    <a:pt x="0" y="215"/>
                  </a:lnTo>
                  <a:lnTo>
                    <a:pt x="83" y="299"/>
                  </a:lnTo>
                  <a:lnTo>
                    <a:pt x="299"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310"/>
            <p:cNvSpPr>
              <a:spLocks/>
            </p:cNvSpPr>
            <p:nvPr/>
          </p:nvSpPr>
          <p:spPr bwMode="auto">
            <a:xfrm>
              <a:off x="3844925" y="800100"/>
              <a:ext cx="92075" cy="60325"/>
            </a:xfrm>
            <a:custGeom>
              <a:avLst/>
              <a:gdLst>
                <a:gd name="T0" fmla="*/ 15 w 292"/>
                <a:gd name="T1" fmla="*/ 143 h 190"/>
                <a:gd name="T2" fmla="*/ 18 w 292"/>
                <a:gd name="T3" fmla="*/ 143 h 190"/>
                <a:gd name="T4" fmla="*/ 21 w 292"/>
                <a:gd name="T5" fmla="*/ 142 h 190"/>
                <a:gd name="T6" fmla="*/ 23 w 292"/>
                <a:gd name="T7" fmla="*/ 141 h 190"/>
                <a:gd name="T8" fmla="*/ 25 w 292"/>
                <a:gd name="T9" fmla="*/ 138 h 190"/>
                <a:gd name="T10" fmla="*/ 114 w 292"/>
                <a:gd name="T11" fmla="*/ 49 h 190"/>
                <a:gd name="T12" fmla="*/ 115 w 292"/>
                <a:gd name="T13" fmla="*/ 51 h 190"/>
                <a:gd name="T14" fmla="*/ 137 w 292"/>
                <a:gd name="T15" fmla="*/ 72 h 190"/>
                <a:gd name="T16" fmla="*/ 103 w 292"/>
                <a:gd name="T17" fmla="*/ 106 h 190"/>
                <a:gd name="T18" fmla="*/ 186 w 292"/>
                <a:gd name="T19" fmla="*/ 190 h 190"/>
                <a:gd name="T20" fmla="*/ 288 w 292"/>
                <a:gd name="T21" fmla="*/ 88 h 190"/>
                <a:gd name="T22" fmla="*/ 289 w 292"/>
                <a:gd name="T23" fmla="*/ 86 h 190"/>
                <a:gd name="T24" fmla="*/ 291 w 292"/>
                <a:gd name="T25" fmla="*/ 84 h 190"/>
                <a:gd name="T26" fmla="*/ 291 w 292"/>
                <a:gd name="T27" fmla="*/ 81 h 190"/>
                <a:gd name="T28" fmla="*/ 292 w 292"/>
                <a:gd name="T29" fmla="*/ 77 h 190"/>
                <a:gd name="T30" fmla="*/ 291 w 292"/>
                <a:gd name="T31" fmla="*/ 75 h 190"/>
                <a:gd name="T32" fmla="*/ 291 w 292"/>
                <a:gd name="T33" fmla="*/ 72 h 190"/>
                <a:gd name="T34" fmla="*/ 289 w 292"/>
                <a:gd name="T35" fmla="*/ 70 h 190"/>
                <a:gd name="T36" fmla="*/ 288 w 292"/>
                <a:gd name="T37" fmla="*/ 68 h 190"/>
                <a:gd name="T38" fmla="*/ 225 w 292"/>
                <a:gd name="T39" fmla="*/ 4 h 190"/>
                <a:gd name="T40" fmla="*/ 223 w 292"/>
                <a:gd name="T41" fmla="*/ 3 h 190"/>
                <a:gd name="T42" fmla="*/ 221 w 292"/>
                <a:gd name="T43" fmla="*/ 1 h 190"/>
                <a:gd name="T44" fmla="*/ 217 w 292"/>
                <a:gd name="T45" fmla="*/ 1 h 190"/>
                <a:gd name="T46" fmla="*/ 215 w 292"/>
                <a:gd name="T47" fmla="*/ 0 h 190"/>
                <a:gd name="T48" fmla="*/ 212 w 292"/>
                <a:gd name="T49" fmla="*/ 1 h 190"/>
                <a:gd name="T50" fmla="*/ 209 w 292"/>
                <a:gd name="T51" fmla="*/ 1 h 190"/>
                <a:gd name="T52" fmla="*/ 207 w 292"/>
                <a:gd name="T53" fmla="*/ 3 h 190"/>
                <a:gd name="T54" fmla="*/ 204 w 292"/>
                <a:gd name="T55" fmla="*/ 4 h 190"/>
                <a:gd name="T56" fmla="*/ 157 w 292"/>
                <a:gd name="T57" fmla="*/ 51 h 190"/>
                <a:gd name="T58" fmla="*/ 137 w 292"/>
                <a:gd name="T59" fmla="*/ 29 h 190"/>
                <a:gd name="T60" fmla="*/ 126 w 292"/>
                <a:gd name="T61" fmla="*/ 17 h 190"/>
                <a:gd name="T62" fmla="*/ 123 w 292"/>
                <a:gd name="T63" fmla="*/ 15 h 190"/>
                <a:gd name="T64" fmla="*/ 121 w 292"/>
                <a:gd name="T65" fmla="*/ 14 h 190"/>
                <a:gd name="T66" fmla="*/ 118 w 292"/>
                <a:gd name="T67" fmla="*/ 13 h 190"/>
                <a:gd name="T68" fmla="*/ 115 w 292"/>
                <a:gd name="T69" fmla="*/ 13 h 190"/>
                <a:gd name="T70" fmla="*/ 112 w 292"/>
                <a:gd name="T71" fmla="*/ 13 h 190"/>
                <a:gd name="T72" fmla="*/ 109 w 292"/>
                <a:gd name="T73" fmla="*/ 14 h 190"/>
                <a:gd name="T74" fmla="*/ 107 w 292"/>
                <a:gd name="T75" fmla="*/ 15 h 190"/>
                <a:gd name="T76" fmla="*/ 104 w 292"/>
                <a:gd name="T77" fmla="*/ 17 h 190"/>
                <a:gd name="T78" fmla="*/ 4 w 292"/>
                <a:gd name="T79" fmla="*/ 117 h 190"/>
                <a:gd name="T80" fmla="*/ 3 w 292"/>
                <a:gd name="T81" fmla="*/ 119 h 190"/>
                <a:gd name="T82" fmla="*/ 1 w 292"/>
                <a:gd name="T83" fmla="*/ 122 h 190"/>
                <a:gd name="T84" fmla="*/ 1 w 292"/>
                <a:gd name="T85" fmla="*/ 125 h 190"/>
                <a:gd name="T86" fmla="*/ 0 w 292"/>
                <a:gd name="T87" fmla="*/ 128 h 190"/>
                <a:gd name="T88" fmla="*/ 1 w 292"/>
                <a:gd name="T89" fmla="*/ 131 h 190"/>
                <a:gd name="T90" fmla="*/ 1 w 292"/>
                <a:gd name="T91" fmla="*/ 133 h 190"/>
                <a:gd name="T92" fmla="*/ 3 w 292"/>
                <a:gd name="T93" fmla="*/ 136 h 190"/>
                <a:gd name="T94" fmla="*/ 4 w 292"/>
                <a:gd name="T95" fmla="*/ 138 h 190"/>
                <a:gd name="T96" fmla="*/ 7 w 292"/>
                <a:gd name="T97" fmla="*/ 141 h 190"/>
                <a:gd name="T98" fmla="*/ 9 w 292"/>
                <a:gd name="T99" fmla="*/ 142 h 190"/>
                <a:gd name="T100" fmla="*/ 12 w 292"/>
                <a:gd name="T101" fmla="*/ 143 h 190"/>
                <a:gd name="T102" fmla="*/ 15 w 292"/>
                <a:gd name="T103" fmla="*/ 14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2" h="190">
                  <a:moveTo>
                    <a:pt x="15" y="143"/>
                  </a:moveTo>
                  <a:lnTo>
                    <a:pt x="18" y="143"/>
                  </a:lnTo>
                  <a:lnTo>
                    <a:pt x="21" y="142"/>
                  </a:lnTo>
                  <a:lnTo>
                    <a:pt x="23" y="141"/>
                  </a:lnTo>
                  <a:lnTo>
                    <a:pt x="25" y="138"/>
                  </a:lnTo>
                  <a:lnTo>
                    <a:pt x="114" y="49"/>
                  </a:lnTo>
                  <a:lnTo>
                    <a:pt x="115" y="51"/>
                  </a:lnTo>
                  <a:lnTo>
                    <a:pt x="137" y="72"/>
                  </a:lnTo>
                  <a:lnTo>
                    <a:pt x="103" y="106"/>
                  </a:lnTo>
                  <a:lnTo>
                    <a:pt x="186" y="190"/>
                  </a:lnTo>
                  <a:lnTo>
                    <a:pt x="288" y="88"/>
                  </a:lnTo>
                  <a:lnTo>
                    <a:pt x="289" y="86"/>
                  </a:lnTo>
                  <a:lnTo>
                    <a:pt x="291" y="84"/>
                  </a:lnTo>
                  <a:lnTo>
                    <a:pt x="291" y="81"/>
                  </a:lnTo>
                  <a:lnTo>
                    <a:pt x="292" y="77"/>
                  </a:lnTo>
                  <a:lnTo>
                    <a:pt x="291" y="75"/>
                  </a:lnTo>
                  <a:lnTo>
                    <a:pt x="291" y="72"/>
                  </a:lnTo>
                  <a:lnTo>
                    <a:pt x="289" y="70"/>
                  </a:lnTo>
                  <a:lnTo>
                    <a:pt x="288" y="68"/>
                  </a:lnTo>
                  <a:lnTo>
                    <a:pt x="225" y="4"/>
                  </a:lnTo>
                  <a:lnTo>
                    <a:pt x="223" y="3"/>
                  </a:lnTo>
                  <a:lnTo>
                    <a:pt x="221" y="1"/>
                  </a:lnTo>
                  <a:lnTo>
                    <a:pt x="217" y="1"/>
                  </a:lnTo>
                  <a:lnTo>
                    <a:pt x="215" y="0"/>
                  </a:lnTo>
                  <a:lnTo>
                    <a:pt x="212" y="1"/>
                  </a:lnTo>
                  <a:lnTo>
                    <a:pt x="209" y="1"/>
                  </a:lnTo>
                  <a:lnTo>
                    <a:pt x="207" y="3"/>
                  </a:lnTo>
                  <a:lnTo>
                    <a:pt x="204" y="4"/>
                  </a:lnTo>
                  <a:lnTo>
                    <a:pt x="157" y="51"/>
                  </a:lnTo>
                  <a:lnTo>
                    <a:pt x="137" y="29"/>
                  </a:lnTo>
                  <a:lnTo>
                    <a:pt x="126" y="17"/>
                  </a:lnTo>
                  <a:lnTo>
                    <a:pt x="123" y="15"/>
                  </a:lnTo>
                  <a:lnTo>
                    <a:pt x="121" y="14"/>
                  </a:lnTo>
                  <a:lnTo>
                    <a:pt x="118" y="13"/>
                  </a:lnTo>
                  <a:lnTo>
                    <a:pt x="115" y="13"/>
                  </a:lnTo>
                  <a:lnTo>
                    <a:pt x="112" y="13"/>
                  </a:lnTo>
                  <a:lnTo>
                    <a:pt x="109" y="14"/>
                  </a:lnTo>
                  <a:lnTo>
                    <a:pt x="107" y="15"/>
                  </a:lnTo>
                  <a:lnTo>
                    <a:pt x="104" y="17"/>
                  </a:lnTo>
                  <a:lnTo>
                    <a:pt x="4" y="117"/>
                  </a:lnTo>
                  <a:lnTo>
                    <a:pt x="3" y="119"/>
                  </a:lnTo>
                  <a:lnTo>
                    <a:pt x="1" y="122"/>
                  </a:lnTo>
                  <a:lnTo>
                    <a:pt x="1" y="125"/>
                  </a:lnTo>
                  <a:lnTo>
                    <a:pt x="0" y="128"/>
                  </a:lnTo>
                  <a:lnTo>
                    <a:pt x="1" y="131"/>
                  </a:lnTo>
                  <a:lnTo>
                    <a:pt x="1" y="133"/>
                  </a:lnTo>
                  <a:lnTo>
                    <a:pt x="3" y="136"/>
                  </a:lnTo>
                  <a:lnTo>
                    <a:pt x="4" y="138"/>
                  </a:lnTo>
                  <a:lnTo>
                    <a:pt x="7" y="141"/>
                  </a:lnTo>
                  <a:lnTo>
                    <a:pt x="9" y="142"/>
                  </a:lnTo>
                  <a:lnTo>
                    <a:pt x="12" y="143"/>
                  </a:lnTo>
                  <a:lnTo>
                    <a:pt x="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0" name="Group 59"/>
          <p:cNvGrpSpPr/>
          <p:nvPr/>
        </p:nvGrpSpPr>
        <p:grpSpPr>
          <a:xfrm>
            <a:off x="7043039" y="4955880"/>
            <a:ext cx="287338" cy="285750"/>
            <a:chOff x="4319588" y="1919288"/>
            <a:chExt cx="287338" cy="285750"/>
          </a:xfrm>
          <a:solidFill>
            <a:schemeClr val="bg1"/>
          </a:solidFill>
        </p:grpSpPr>
        <p:sp>
          <p:nvSpPr>
            <p:cNvPr id="61" name="Freeform 359"/>
            <p:cNvSpPr>
              <a:spLocks/>
            </p:cNvSpPr>
            <p:nvPr/>
          </p:nvSpPr>
          <p:spPr bwMode="auto">
            <a:xfrm>
              <a:off x="4319588" y="1976438"/>
              <a:ext cx="180975" cy="133350"/>
            </a:xfrm>
            <a:custGeom>
              <a:avLst/>
              <a:gdLst>
                <a:gd name="T0" fmla="*/ 572 w 572"/>
                <a:gd name="T1" fmla="*/ 124 h 422"/>
                <a:gd name="T2" fmla="*/ 572 w 572"/>
                <a:gd name="T3" fmla="*/ 0 h 422"/>
                <a:gd name="T4" fmla="*/ 0 w 572"/>
                <a:gd name="T5" fmla="*/ 0 h 422"/>
                <a:gd name="T6" fmla="*/ 0 w 572"/>
                <a:gd name="T7" fmla="*/ 407 h 422"/>
                <a:gd name="T8" fmla="*/ 1 w 572"/>
                <a:gd name="T9" fmla="*/ 410 h 422"/>
                <a:gd name="T10" fmla="*/ 2 w 572"/>
                <a:gd name="T11" fmla="*/ 412 h 422"/>
                <a:gd name="T12" fmla="*/ 3 w 572"/>
                <a:gd name="T13" fmla="*/ 415 h 422"/>
                <a:gd name="T14" fmla="*/ 5 w 572"/>
                <a:gd name="T15" fmla="*/ 417 h 422"/>
                <a:gd name="T16" fmla="*/ 7 w 572"/>
                <a:gd name="T17" fmla="*/ 419 h 422"/>
                <a:gd name="T18" fmla="*/ 9 w 572"/>
                <a:gd name="T19" fmla="*/ 421 h 422"/>
                <a:gd name="T20" fmla="*/ 13 w 572"/>
                <a:gd name="T21" fmla="*/ 422 h 422"/>
                <a:gd name="T22" fmla="*/ 15 w 572"/>
                <a:gd name="T23" fmla="*/ 422 h 422"/>
                <a:gd name="T24" fmla="*/ 302 w 572"/>
                <a:gd name="T25" fmla="*/ 422 h 422"/>
                <a:gd name="T26" fmla="*/ 303 w 572"/>
                <a:gd name="T27" fmla="*/ 408 h 422"/>
                <a:gd name="T28" fmla="*/ 304 w 572"/>
                <a:gd name="T29" fmla="*/ 394 h 422"/>
                <a:gd name="T30" fmla="*/ 306 w 572"/>
                <a:gd name="T31" fmla="*/ 380 h 422"/>
                <a:gd name="T32" fmla="*/ 310 w 572"/>
                <a:gd name="T33" fmla="*/ 366 h 422"/>
                <a:gd name="T34" fmla="*/ 313 w 572"/>
                <a:gd name="T35" fmla="*/ 353 h 422"/>
                <a:gd name="T36" fmla="*/ 317 w 572"/>
                <a:gd name="T37" fmla="*/ 339 h 422"/>
                <a:gd name="T38" fmla="*/ 321 w 572"/>
                <a:gd name="T39" fmla="*/ 326 h 422"/>
                <a:gd name="T40" fmla="*/ 327 w 572"/>
                <a:gd name="T41" fmla="*/ 314 h 422"/>
                <a:gd name="T42" fmla="*/ 332 w 572"/>
                <a:gd name="T43" fmla="*/ 301 h 422"/>
                <a:gd name="T44" fmla="*/ 338 w 572"/>
                <a:gd name="T45" fmla="*/ 290 h 422"/>
                <a:gd name="T46" fmla="*/ 345 w 572"/>
                <a:gd name="T47" fmla="*/ 278 h 422"/>
                <a:gd name="T48" fmla="*/ 351 w 572"/>
                <a:gd name="T49" fmla="*/ 266 h 422"/>
                <a:gd name="T50" fmla="*/ 359 w 572"/>
                <a:gd name="T51" fmla="*/ 255 h 422"/>
                <a:gd name="T52" fmla="*/ 368 w 572"/>
                <a:gd name="T53" fmla="*/ 245 h 422"/>
                <a:gd name="T54" fmla="*/ 375 w 572"/>
                <a:gd name="T55" fmla="*/ 234 h 422"/>
                <a:gd name="T56" fmla="*/ 385 w 572"/>
                <a:gd name="T57" fmla="*/ 224 h 422"/>
                <a:gd name="T58" fmla="*/ 393 w 572"/>
                <a:gd name="T59" fmla="*/ 215 h 422"/>
                <a:gd name="T60" fmla="*/ 403 w 572"/>
                <a:gd name="T61" fmla="*/ 205 h 422"/>
                <a:gd name="T62" fmla="*/ 413 w 572"/>
                <a:gd name="T63" fmla="*/ 196 h 422"/>
                <a:gd name="T64" fmla="*/ 423 w 572"/>
                <a:gd name="T65" fmla="*/ 188 h 422"/>
                <a:gd name="T66" fmla="*/ 434 w 572"/>
                <a:gd name="T67" fmla="*/ 179 h 422"/>
                <a:gd name="T68" fmla="*/ 446 w 572"/>
                <a:gd name="T69" fmla="*/ 172 h 422"/>
                <a:gd name="T70" fmla="*/ 457 w 572"/>
                <a:gd name="T71" fmla="*/ 165 h 422"/>
                <a:gd name="T72" fmla="*/ 468 w 572"/>
                <a:gd name="T73" fmla="*/ 158 h 422"/>
                <a:gd name="T74" fmla="*/ 480 w 572"/>
                <a:gd name="T75" fmla="*/ 152 h 422"/>
                <a:gd name="T76" fmla="*/ 493 w 572"/>
                <a:gd name="T77" fmla="*/ 146 h 422"/>
                <a:gd name="T78" fmla="*/ 506 w 572"/>
                <a:gd name="T79" fmla="*/ 142 h 422"/>
                <a:gd name="T80" fmla="*/ 519 w 572"/>
                <a:gd name="T81" fmla="*/ 136 h 422"/>
                <a:gd name="T82" fmla="*/ 532 w 572"/>
                <a:gd name="T83" fmla="*/ 133 h 422"/>
                <a:gd name="T84" fmla="*/ 545 w 572"/>
                <a:gd name="T85" fmla="*/ 129 h 422"/>
                <a:gd name="T86" fmla="*/ 558 w 572"/>
                <a:gd name="T87" fmla="*/ 127 h 422"/>
                <a:gd name="T88" fmla="*/ 572 w 572"/>
                <a:gd name="T89" fmla="*/ 12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2" h="422">
                  <a:moveTo>
                    <a:pt x="572" y="124"/>
                  </a:moveTo>
                  <a:lnTo>
                    <a:pt x="572" y="0"/>
                  </a:lnTo>
                  <a:lnTo>
                    <a:pt x="0" y="0"/>
                  </a:lnTo>
                  <a:lnTo>
                    <a:pt x="0" y="407"/>
                  </a:lnTo>
                  <a:lnTo>
                    <a:pt x="1" y="410"/>
                  </a:lnTo>
                  <a:lnTo>
                    <a:pt x="2" y="412"/>
                  </a:lnTo>
                  <a:lnTo>
                    <a:pt x="3" y="415"/>
                  </a:lnTo>
                  <a:lnTo>
                    <a:pt x="5" y="417"/>
                  </a:lnTo>
                  <a:lnTo>
                    <a:pt x="7" y="419"/>
                  </a:lnTo>
                  <a:lnTo>
                    <a:pt x="9" y="421"/>
                  </a:lnTo>
                  <a:lnTo>
                    <a:pt x="13" y="422"/>
                  </a:lnTo>
                  <a:lnTo>
                    <a:pt x="15" y="422"/>
                  </a:lnTo>
                  <a:lnTo>
                    <a:pt x="302" y="422"/>
                  </a:lnTo>
                  <a:lnTo>
                    <a:pt x="303" y="408"/>
                  </a:lnTo>
                  <a:lnTo>
                    <a:pt x="304" y="394"/>
                  </a:lnTo>
                  <a:lnTo>
                    <a:pt x="306" y="380"/>
                  </a:lnTo>
                  <a:lnTo>
                    <a:pt x="310" y="366"/>
                  </a:lnTo>
                  <a:lnTo>
                    <a:pt x="313" y="353"/>
                  </a:lnTo>
                  <a:lnTo>
                    <a:pt x="317" y="339"/>
                  </a:lnTo>
                  <a:lnTo>
                    <a:pt x="321" y="326"/>
                  </a:lnTo>
                  <a:lnTo>
                    <a:pt x="327" y="314"/>
                  </a:lnTo>
                  <a:lnTo>
                    <a:pt x="332" y="301"/>
                  </a:lnTo>
                  <a:lnTo>
                    <a:pt x="338" y="290"/>
                  </a:lnTo>
                  <a:lnTo>
                    <a:pt x="345" y="278"/>
                  </a:lnTo>
                  <a:lnTo>
                    <a:pt x="351" y="266"/>
                  </a:lnTo>
                  <a:lnTo>
                    <a:pt x="359" y="255"/>
                  </a:lnTo>
                  <a:lnTo>
                    <a:pt x="368" y="245"/>
                  </a:lnTo>
                  <a:lnTo>
                    <a:pt x="375" y="234"/>
                  </a:lnTo>
                  <a:lnTo>
                    <a:pt x="385" y="224"/>
                  </a:lnTo>
                  <a:lnTo>
                    <a:pt x="393" y="215"/>
                  </a:lnTo>
                  <a:lnTo>
                    <a:pt x="403" y="205"/>
                  </a:lnTo>
                  <a:lnTo>
                    <a:pt x="413" y="196"/>
                  </a:lnTo>
                  <a:lnTo>
                    <a:pt x="423" y="188"/>
                  </a:lnTo>
                  <a:lnTo>
                    <a:pt x="434" y="179"/>
                  </a:lnTo>
                  <a:lnTo>
                    <a:pt x="446" y="172"/>
                  </a:lnTo>
                  <a:lnTo>
                    <a:pt x="457" y="165"/>
                  </a:lnTo>
                  <a:lnTo>
                    <a:pt x="468" y="158"/>
                  </a:lnTo>
                  <a:lnTo>
                    <a:pt x="480" y="152"/>
                  </a:lnTo>
                  <a:lnTo>
                    <a:pt x="493" y="146"/>
                  </a:lnTo>
                  <a:lnTo>
                    <a:pt x="506" y="142"/>
                  </a:lnTo>
                  <a:lnTo>
                    <a:pt x="519" y="136"/>
                  </a:lnTo>
                  <a:lnTo>
                    <a:pt x="532" y="133"/>
                  </a:lnTo>
                  <a:lnTo>
                    <a:pt x="545" y="129"/>
                  </a:lnTo>
                  <a:lnTo>
                    <a:pt x="558" y="127"/>
                  </a:lnTo>
                  <a:lnTo>
                    <a:pt x="572"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360"/>
            <p:cNvSpPr>
              <a:spLocks/>
            </p:cNvSpPr>
            <p:nvPr/>
          </p:nvSpPr>
          <p:spPr bwMode="auto">
            <a:xfrm>
              <a:off x="4414838" y="1919288"/>
              <a:ext cx="84138" cy="47625"/>
            </a:xfrm>
            <a:custGeom>
              <a:avLst/>
              <a:gdLst>
                <a:gd name="T0" fmla="*/ 116 w 263"/>
                <a:gd name="T1" fmla="*/ 4 h 150"/>
                <a:gd name="T2" fmla="*/ 114 w 263"/>
                <a:gd name="T3" fmla="*/ 2 h 150"/>
                <a:gd name="T4" fmla="*/ 112 w 263"/>
                <a:gd name="T5" fmla="*/ 1 h 150"/>
                <a:gd name="T6" fmla="*/ 108 w 263"/>
                <a:gd name="T7" fmla="*/ 0 h 150"/>
                <a:gd name="T8" fmla="*/ 105 w 263"/>
                <a:gd name="T9" fmla="*/ 0 h 150"/>
                <a:gd name="T10" fmla="*/ 0 w 263"/>
                <a:gd name="T11" fmla="*/ 0 h 150"/>
                <a:gd name="T12" fmla="*/ 0 w 263"/>
                <a:gd name="T13" fmla="*/ 150 h 150"/>
                <a:gd name="T14" fmla="*/ 263 w 263"/>
                <a:gd name="T15" fmla="*/ 150 h 150"/>
                <a:gd name="T16" fmla="*/ 116 w 263"/>
                <a:gd name="T17" fmla="*/ 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50">
                  <a:moveTo>
                    <a:pt x="116" y="4"/>
                  </a:moveTo>
                  <a:lnTo>
                    <a:pt x="114" y="2"/>
                  </a:lnTo>
                  <a:lnTo>
                    <a:pt x="112" y="1"/>
                  </a:lnTo>
                  <a:lnTo>
                    <a:pt x="108" y="0"/>
                  </a:lnTo>
                  <a:lnTo>
                    <a:pt x="105" y="0"/>
                  </a:lnTo>
                  <a:lnTo>
                    <a:pt x="0" y="0"/>
                  </a:lnTo>
                  <a:lnTo>
                    <a:pt x="0" y="150"/>
                  </a:lnTo>
                  <a:lnTo>
                    <a:pt x="263" y="150"/>
                  </a:lnTo>
                  <a:lnTo>
                    <a:pt x="11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361"/>
            <p:cNvSpPr>
              <a:spLocks/>
            </p:cNvSpPr>
            <p:nvPr/>
          </p:nvSpPr>
          <p:spPr bwMode="auto">
            <a:xfrm>
              <a:off x="4322763" y="1919288"/>
              <a:ext cx="82550" cy="47625"/>
            </a:xfrm>
            <a:custGeom>
              <a:avLst/>
              <a:gdLst>
                <a:gd name="T0" fmla="*/ 262 w 262"/>
                <a:gd name="T1" fmla="*/ 0 h 150"/>
                <a:gd name="T2" fmla="*/ 157 w 262"/>
                <a:gd name="T3" fmla="*/ 0 h 150"/>
                <a:gd name="T4" fmla="*/ 154 w 262"/>
                <a:gd name="T5" fmla="*/ 0 h 150"/>
                <a:gd name="T6" fmla="*/ 151 w 262"/>
                <a:gd name="T7" fmla="*/ 1 h 150"/>
                <a:gd name="T8" fmla="*/ 148 w 262"/>
                <a:gd name="T9" fmla="*/ 2 h 150"/>
                <a:gd name="T10" fmla="*/ 146 w 262"/>
                <a:gd name="T11" fmla="*/ 4 h 150"/>
                <a:gd name="T12" fmla="*/ 0 w 262"/>
                <a:gd name="T13" fmla="*/ 150 h 150"/>
                <a:gd name="T14" fmla="*/ 262 w 262"/>
                <a:gd name="T15" fmla="*/ 150 h 150"/>
                <a:gd name="T16" fmla="*/ 262 w 262"/>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150">
                  <a:moveTo>
                    <a:pt x="262" y="0"/>
                  </a:moveTo>
                  <a:lnTo>
                    <a:pt x="157" y="0"/>
                  </a:lnTo>
                  <a:lnTo>
                    <a:pt x="154" y="0"/>
                  </a:lnTo>
                  <a:lnTo>
                    <a:pt x="151" y="1"/>
                  </a:lnTo>
                  <a:lnTo>
                    <a:pt x="148" y="2"/>
                  </a:lnTo>
                  <a:lnTo>
                    <a:pt x="146" y="4"/>
                  </a:lnTo>
                  <a:lnTo>
                    <a:pt x="0" y="150"/>
                  </a:lnTo>
                  <a:lnTo>
                    <a:pt x="262" y="150"/>
                  </a:lnTo>
                  <a:lnTo>
                    <a:pt x="2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362"/>
            <p:cNvSpPr>
              <a:spLocks noEditPoints="1"/>
            </p:cNvSpPr>
            <p:nvPr/>
          </p:nvSpPr>
          <p:spPr bwMode="auto">
            <a:xfrm>
              <a:off x="4424363" y="2024063"/>
              <a:ext cx="182563" cy="180975"/>
            </a:xfrm>
            <a:custGeom>
              <a:avLst/>
              <a:gdLst>
                <a:gd name="T0" fmla="*/ 292 w 573"/>
                <a:gd name="T1" fmla="*/ 451 h 573"/>
                <a:gd name="T2" fmla="*/ 281 w 573"/>
                <a:gd name="T3" fmla="*/ 451 h 573"/>
                <a:gd name="T4" fmla="*/ 153 w 573"/>
                <a:gd name="T5" fmla="*/ 325 h 573"/>
                <a:gd name="T6" fmla="*/ 151 w 573"/>
                <a:gd name="T7" fmla="*/ 313 h 573"/>
                <a:gd name="T8" fmla="*/ 158 w 573"/>
                <a:gd name="T9" fmla="*/ 304 h 573"/>
                <a:gd name="T10" fmla="*/ 168 w 573"/>
                <a:gd name="T11" fmla="*/ 302 h 573"/>
                <a:gd name="T12" fmla="*/ 271 w 573"/>
                <a:gd name="T13" fmla="*/ 400 h 573"/>
                <a:gd name="T14" fmla="*/ 274 w 573"/>
                <a:gd name="T15" fmla="*/ 158 h 573"/>
                <a:gd name="T16" fmla="*/ 283 w 573"/>
                <a:gd name="T17" fmla="*/ 151 h 573"/>
                <a:gd name="T18" fmla="*/ 295 w 573"/>
                <a:gd name="T19" fmla="*/ 154 h 573"/>
                <a:gd name="T20" fmla="*/ 301 w 573"/>
                <a:gd name="T21" fmla="*/ 163 h 573"/>
                <a:gd name="T22" fmla="*/ 398 w 573"/>
                <a:gd name="T23" fmla="*/ 304 h 573"/>
                <a:gd name="T24" fmla="*/ 410 w 573"/>
                <a:gd name="T25" fmla="*/ 302 h 573"/>
                <a:gd name="T26" fmla="*/ 419 w 573"/>
                <a:gd name="T27" fmla="*/ 308 h 573"/>
                <a:gd name="T28" fmla="*/ 422 w 573"/>
                <a:gd name="T29" fmla="*/ 320 h 573"/>
                <a:gd name="T30" fmla="*/ 417 w 573"/>
                <a:gd name="T31" fmla="*/ 327 h 573"/>
                <a:gd name="T32" fmla="*/ 242 w 573"/>
                <a:gd name="T33" fmla="*/ 3 h 573"/>
                <a:gd name="T34" fmla="*/ 188 w 573"/>
                <a:gd name="T35" fmla="*/ 17 h 573"/>
                <a:gd name="T36" fmla="*/ 138 w 573"/>
                <a:gd name="T37" fmla="*/ 42 h 573"/>
                <a:gd name="T38" fmla="*/ 94 w 573"/>
                <a:gd name="T39" fmla="*/ 75 h 573"/>
                <a:gd name="T40" fmla="*/ 57 w 573"/>
                <a:gd name="T41" fmla="*/ 116 h 573"/>
                <a:gd name="T42" fmla="*/ 29 w 573"/>
                <a:gd name="T43" fmla="*/ 163 h 573"/>
                <a:gd name="T44" fmla="*/ 10 w 573"/>
                <a:gd name="T45" fmla="*/ 215 h 573"/>
                <a:gd name="T46" fmla="*/ 1 w 573"/>
                <a:gd name="T47" fmla="*/ 272 h 573"/>
                <a:gd name="T48" fmla="*/ 3 w 573"/>
                <a:gd name="T49" fmla="*/ 331 h 573"/>
                <a:gd name="T50" fmla="*/ 17 w 573"/>
                <a:gd name="T51" fmla="*/ 385 h 573"/>
                <a:gd name="T52" fmla="*/ 42 w 573"/>
                <a:gd name="T53" fmla="*/ 435 h 573"/>
                <a:gd name="T54" fmla="*/ 75 w 573"/>
                <a:gd name="T55" fmla="*/ 479 h 573"/>
                <a:gd name="T56" fmla="*/ 115 w 573"/>
                <a:gd name="T57" fmla="*/ 516 h 573"/>
                <a:gd name="T58" fmla="*/ 162 w 573"/>
                <a:gd name="T59" fmla="*/ 544 h 573"/>
                <a:gd name="T60" fmla="*/ 215 w 573"/>
                <a:gd name="T61" fmla="*/ 563 h 573"/>
                <a:gd name="T62" fmla="*/ 271 w 573"/>
                <a:gd name="T63" fmla="*/ 572 h 573"/>
                <a:gd name="T64" fmla="*/ 329 w 573"/>
                <a:gd name="T65" fmla="*/ 570 h 573"/>
                <a:gd name="T66" fmla="*/ 385 w 573"/>
                <a:gd name="T67" fmla="*/ 555 h 573"/>
                <a:gd name="T68" fmla="*/ 434 w 573"/>
                <a:gd name="T69" fmla="*/ 531 h 573"/>
                <a:gd name="T70" fmla="*/ 478 w 573"/>
                <a:gd name="T71" fmla="*/ 498 h 573"/>
                <a:gd name="T72" fmla="*/ 516 w 573"/>
                <a:gd name="T73" fmla="*/ 457 h 573"/>
                <a:gd name="T74" fmla="*/ 544 w 573"/>
                <a:gd name="T75" fmla="*/ 411 h 573"/>
                <a:gd name="T76" fmla="*/ 563 w 573"/>
                <a:gd name="T77" fmla="*/ 358 h 573"/>
                <a:gd name="T78" fmla="*/ 572 w 573"/>
                <a:gd name="T79" fmla="*/ 302 h 573"/>
                <a:gd name="T80" fmla="*/ 569 w 573"/>
                <a:gd name="T81" fmla="*/ 243 h 573"/>
                <a:gd name="T82" fmla="*/ 555 w 573"/>
                <a:gd name="T83" fmla="*/ 188 h 573"/>
                <a:gd name="T84" fmla="*/ 531 w 573"/>
                <a:gd name="T85" fmla="*/ 139 h 573"/>
                <a:gd name="T86" fmla="*/ 498 w 573"/>
                <a:gd name="T87" fmla="*/ 95 h 573"/>
                <a:gd name="T88" fmla="*/ 457 w 573"/>
                <a:gd name="T89" fmla="*/ 57 h 573"/>
                <a:gd name="T90" fmla="*/ 410 w 573"/>
                <a:gd name="T91" fmla="*/ 29 h 573"/>
                <a:gd name="T92" fmla="*/ 357 w 573"/>
                <a:gd name="T93" fmla="*/ 10 h 573"/>
                <a:gd name="T94" fmla="*/ 301 w 573"/>
                <a:gd name="T95" fmla="*/ 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3" h="573">
                  <a:moveTo>
                    <a:pt x="417" y="327"/>
                  </a:moveTo>
                  <a:lnTo>
                    <a:pt x="297" y="448"/>
                  </a:lnTo>
                  <a:lnTo>
                    <a:pt x="295" y="450"/>
                  </a:lnTo>
                  <a:lnTo>
                    <a:pt x="292" y="451"/>
                  </a:lnTo>
                  <a:lnTo>
                    <a:pt x="290" y="452"/>
                  </a:lnTo>
                  <a:lnTo>
                    <a:pt x="286" y="452"/>
                  </a:lnTo>
                  <a:lnTo>
                    <a:pt x="283" y="452"/>
                  </a:lnTo>
                  <a:lnTo>
                    <a:pt x="281" y="451"/>
                  </a:lnTo>
                  <a:lnTo>
                    <a:pt x="278" y="450"/>
                  </a:lnTo>
                  <a:lnTo>
                    <a:pt x="276" y="448"/>
                  </a:lnTo>
                  <a:lnTo>
                    <a:pt x="156" y="327"/>
                  </a:lnTo>
                  <a:lnTo>
                    <a:pt x="153" y="325"/>
                  </a:lnTo>
                  <a:lnTo>
                    <a:pt x="152" y="322"/>
                  </a:lnTo>
                  <a:lnTo>
                    <a:pt x="151" y="320"/>
                  </a:lnTo>
                  <a:lnTo>
                    <a:pt x="151" y="317"/>
                  </a:lnTo>
                  <a:lnTo>
                    <a:pt x="151" y="313"/>
                  </a:lnTo>
                  <a:lnTo>
                    <a:pt x="152" y="311"/>
                  </a:lnTo>
                  <a:lnTo>
                    <a:pt x="153" y="308"/>
                  </a:lnTo>
                  <a:lnTo>
                    <a:pt x="156" y="306"/>
                  </a:lnTo>
                  <a:lnTo>
                    <a:pt x="158" y="304"/>
                  </a:lnTo>
                  <a:lnTo>
                    <a:pt x="160" y="303"/>
                  </a:lnTo>
                  <a:lnTo>
                    <a:pt x="163" y="302"/>
                  </a:lnTo>
                  <a:lnTo>
                    <a:pt x="166" y="302"/>
                  </a:lnTo>
                  <a:lnTo>
                    <a:pt x="168" y="302"/>
                  </a:lnTo>
                  <a:lnTo>
                    <a:pt x="172" y="303"/>
                  </a:lnTo>
                  <a:lnTo>
                    <a:pt x="174" y="304"/>
                  </a:lnTo>
                  <a:lnTo>
                    <a:pt x="177" y="306"/>
                  </a:lnTo>
                  <a:lnTo>
                    <a:pt x="271" y="400"/>
                  </a:lnTo>
                  <a:lnTo>
                    <a:pt x="271" y="166"/>
                  </a:lnTo>
                  <a:lnTo>
                    <a:pt x="271" y="163"/>
                  </a:lnTo>
                  <a:lnTo>
                    <a:pt x="273" y="160"/>
                  </a:lnTo>
                  <a:lnTo>
                    <a:pt x="274" y="158"/>
                  </a:lnTo>
                  <a:lnTo>
                    <a:pt x="276" y="156"/>
                  </a:lnTo>
                  <a:lnTo>
                    <a:pt x="278" y="154"/>
                  </a:lnTo>
                  <a:lnTo>
                    <a:pt x="280" y="153"/>
                  </a:lnTo>
                  <a:lnTo>
                    <a:pt x="283" y="151"/>
                  </a:lnTo>
                  <a:lnTo>
                    <a:pt x="286" y="151"/>
                  </a:lnTo>
                  <a:lnTo>
                    <a:pt x="290" y="151"/>
                  </a:lnTo>
                  <a:lnTo>
                    <a:pt x="292" y="153"/>
                  </a:lnTo>
                  <a:lnTo>
                    <a:pt x="295" y="154"/>
                  </a:lnTo>
                  <a:lnTo>
                    <a:pt x="297" y="156"/>
                  </a:lnTo>
                  <a:lnTo>
                    <a:pt x="299" y="158"/>
                  </a:lnTo>
                  <a:lnTo>
                    <a:pt x="300" y="160"/>
                  </a:lnTo>
                  <a:lnTo>
                    <a:pt x="301" y="163"/>
                  </a:lnTo>
                  <a:lnTo>
                    <a:pt x="301" y="166"/>
                  </a:lnTo>
                  <a:lnTo>
                    <a:pt x="301" y="400"/>
                  </a:lnTo>
                  <a:lnTo>
                    <a:pt x="396" y="306"/>
                  </a:lnTo>
                  <a:lnTo>
                    <a:pt x="398" y="304"/>
                  </a:lnTo>
                  <a:lnTo>
                    <a:pt x="401" y="303"/>
                  </a:lnTo>
                  <a:lnTo>
                    <a:pt x="403" y="302"/>
                  </a:lnTo>
                  <a:lnTo>
                    <a:pt x="407" y="302"/>
                  </a:lnTo>
                  <a:lnTo>
                    <a:pt x="410" y="302"/>
                  </a:lnTo>
                  <a:lnTo>
                    <a:pt x="412" y="303"/>
                  </a:lnTo>
                  <a:lnTo>
                    <a:pt x="415" y="304"/>
                  </a:lnTo>
                  <a:lnTo>
                    <a:pt x="417" y="306"/>
                  </a:lnTo>
                  <a:lnTo>
                    <a:pt x="419" y="308"/>
                  </a:lnTo>
                  <a:lnTo>
                    <a:pt x="421" y="311"/>
                  </a:lnTo>
                  <a:lnTo>
                    <a:pt x="422" y="313"/>
                  </a:lnTo>
                  <a:lnTo>
                    <a:pt x="422" y="317"/>
                  </a:lnTo>
                  <a:lnTo>
                    <a:pt x="422" y="320"/>
                  </a:lnTo>
                  <a:lnTo>
                    <a:pt x="421" y="322"/>
                  </a:lnTo>
                  <a:lnTo>
                    <a:pt x="419" y="325"/>
                  </a:lnTo>
                  <a:lnTo>
                    <a:pt x="417" y="327"/>
                  </a:lnTo>
                  <a:lnTo>
                    <a:pt x="417" y="327"/>
                  </a:lnTo>
                  <a:close/>
                  <a:moveTo>
                    <a:pt x="286" y="0"/>
                  </a:moveTo>
                  <a:lnTo>
                    <a:pt x="271" y="1"/>
                  </a:lnTo>
                  <a:lnTo>
                    <a:pt x="258" y="2"/>
                  </a:lnTo>
                  <a:lnTo>
                    <a:pt x="242" y="3"/>
                  </a:lnTo>
                  <a:lnTo>
                    <a:pt x="229" y="7"/>
                  </a:lnTo>
                  <a:lnTo>
                    <a:pt x="215" y="10"/>
                  </a:lnTo>
                  <a:lnTo>
                    <a:pt x="202" y="13"/>
                  </a:lnTo>
                  <a:lnTo>
                    <a:pt x="188" y="17"/>
                  </a:lnTo>
                  <a:lnTo>
                    <a:pt x="175" y="23"/>
                  </a:lnTo>
                  <a:lnTo>
                    <a:pt x="162" y="29"/>
                  </a:lnTo>
                  <a:lnTo>
                    <a:pt x="150" y="36"/>
                  </a:lnTo>
                  <a:lnTo>
                    <a:pt x="138" y="42"/>
                  </a:lnTo>
                  <a:lnTo>
                    <a:pt x="127" y="50"/>
                  </a:lnTo>
                  <a:lnTo>
                    <a:pt x="115" y="57"/>
                  </a:lnTo>
                  <a:lnTo>
                    <a:pt x="104" y="66"/>
                  </a:lnTo>
                  <a:lnTo>
                    <a:pt x="94" y="75"/>
                  </a:lnTo>
                  <a:lnTo>
                    <a:pt x="84" y="85"/>
                  </a:lnTo>
                  <a:lnTo>
                    <a:pt x="75" y="95"/>
                  </a:lnTo>
                  <a:lnTo>
                    <a:pt x="66" y="104"/>
                  </a:lnTo>
                  <a:lnTo>
                    <a:pt x="57" y="116"/>
                  </a:lnTo>
                  <a:lnTo>
                    <a:pt x="49" y="127"/>
                  </a:lnTo>
                  <a:lnTo>
                    <a:pt x="42" y="139"/>
                  </a:lnTo>
                  <a:lnTo>
                    <a:pt x="34" y="150"/>
                  </a:lnTo>
                  <a:lnTo>
                    <a:pt x="29" y="163"/>
                  </a:lnTo>
                  <a:lnTo>
                    <a:pt x="23" y="175"/>
                  </a:lnTo>
                  <a:lnTo>
                    <a:pt x="17" y="188"/>
                  </a:lnTo>
                  <a:lnTo>
                    <a:pt x="13" y="202"/>
                  </a:lnTo>
                  <a:lnTo>
                    <a:pt x="10" y="215"/>
                  </a:lnTo>
                  <a:lnTo>
                    <a:pt x="7" y="229"/>
                  </a:lnTo>
                  <a:lnTo>
                    <a:pt x="3" y="243"/>
                  </a:lnTo>
                  <a:lnTo>
                    <a:pt x="2" y="258"/>
                  </a:lnTo>
                  <a:lnTo>
                    <a:pt x="1" y="272"/>
                  </a:lnTo>
                  <a:lnTo>
                    <a:pt x="0" y="287"/>
                  </a:lnTo>
                  <a:lnTo>
                    <a:pt x="1" y="302"/>
                  </a:lnTo>
                  <a:lnTo>
                    <a:pt x="2" y="316"/>
                  </a:lnTo>
                  <a:lnTo>
                    <a:pt x="3" y="331"/>
                  </a:lnTo>
                  <a:lnTo>
                    <a:pt x="7" y="345"/>
                  </a:lnTo>
                  <a:lnTo>
                    <a:pt x="10" y="358"/>
                  </a:lnTo>
                  <a:lnTo>
                    <a:pt x="13" y="371"/>
                  </a:lnTo>
                  <a:lnTo>
                    <a:pt x="17" y="385"/>
                  </a:lnTo>
                  <a:lnTo>
                    <a:pt x="23" y="398"/>
                  </a:lnTo>
                  <a:lnTo>
                    <a:pt x="29" y="411"/>
                  </a:lnTo>
                  <a:lnTo>
                    <a:pt x="34" y="423"/>
                  </a:lnTo>
                  <a:lnTo>
                    <a:pt x="42" y="435"/>
                  </a:lnTo>
                  <a:lnTo>
                    <a:pt x="49" y="446"/>
                  </a:lnTo>
                  <a:lnTo>
                    <a:pt x="57" y="457"/>
                  </a:lnTo>
                  <a:lnTo>
                    <a:pt x="66" y="469"/>
                  </a:lnTo>
                  <a:lnTo>
                    <a:pt x="75" y="479"/>
                  </a:lnTo>
                  <a:lnTo>
                    <a:pt x="84" y="489"/>
                  </a:lnTo>
                  <a:lnTo>
                    <a:pt x="94" y="498"/>
                  </a:lnTo>
                  <a:lnTo>
                    <a:pt x="104" y="508"/>
                  </a:lnTo>
                  <a:lnTo>
                    <a:pt x="115" y="516"/>
                  </a:lnTo>
                  <a:lnTo>
                    <a:pt x="127" y="524"/>
                  </a:lnTo>
                  <a:lnTo>
                    <a:pt x="138" y="531"/>
                  </a:lnTo>
                  <a:lnTo>
                    <a:pt x="150" y="538"/>
                  </a:lnTo>
                  <a:lnTo>
                    <a:pt x="162" y="544"/>
                  </a:lnTo>
                  <a:lnTo>
                    <a:pt x="175" y="550"/>
                  </a:lnTo>
                  <a:lnTo>
                    <a:pt x="188" y="555"/>
                  </a:lnTo>
                  <a:lnTo>
                    <a:pt x="202" y="560"/>
                  </a:lnTo>
                  <a:lnTo>
                    <a:pt x="215" y="563"/>
                  </a:lnTo>
                  <a:lnTo>
                    <a:pt x="229" y="567"/>
                  </a:lnTo>
                  <a:lnTo>
                    <a:pt x="242" y="570"/>
                  </a:lnTo>
                  <a:lnTo>
                    <a:pt x="258" y="571"/>
                  </a:lnTo>
                  <a:lnTo>
                    <a:pt x="271" y="572"/>
                  </a:lnTo>
                  <a:lnTo>
                    <a:pt x="286" y="573"/>
                  </a:lnTo>
                  <a:lnTo>
                    <a:pt x="301" y="572"/>
                  </a:lnTo>
                  <a:lnTo>
                    <a:pt x="315" y="571"/>
                  </a:lnTo>
                  <a:lnTo>
                    <a:pt x="329" y="570"/>
                  </a:lnTo>
                  <a:lnTo>
                    <a:pt x="344" y="567"/>
                  </a:lnTo>
                  <a:lnTo>
                    <a:pt x="357" y="563"/>
                  </a:lnTo>
                  <a:lnTo>
                    <a:pt x="371" y="560"/>
                  </a:lnTo>
                  <a:lnTo>
                    <a:pt x="385" y="555"/>
                  </a:lnTo>
                  <a:lnTo>
                    <a:pt x="398" y="550"/>
                  </a:lnTo>
                  <a:lnTo>
                    <a:pt x="410" y="544"/>
                  </a:lnTo>
                  <a:lnTo>
                    <a:pt x="423" y="538"/>
                  </a:lnTo>
                  <a:lnTo>
                    <a:pt x="434" y="531"/>
                  </a:lnTo>
                  <a:lnTo>
                    <a:pt x="446" y="524"/>
                  </a:lnTo>
                  <a:lnTo>
                    <a:pt x="457" y="516"/>
                  </a:lnTo>
                  <a:lnTo>
                    <a:pt x="468" y="508"/>
                  </a:lnTo>
                  <a:lnTo>
                    <a:pt x="478" y="498"/>
                  </a:lnTo>
                  <a:lnTo>
                    <a:pt x="488" y="489"/>
                  </a:lnTo>
                  <a:lnTo>
                    <a:pt x="498" y="479"/>
                  </a:lnTo>
                  <a:lnTo>
                    <a:pt x="507" y="469"/>
                  </a:lnTo>
                  <a:lnTo>
                    <a:pt x="516" y="457"/>
                  </a:lnTo>
                  <a:lnTo>
                    <a:pt x="523" y="446"/>
                  </a:lnTo>
                  <a:lnTo>
                    <a:pt x="531" y="435"/>
                  </a:lnTo>
                  <a:lnTo>
                    <a:pt x="537" y="423"/>
                  </a:lnTo>
                  <a:lnTo>
                    <a:pt x="544" y="411"/>
                  </a:lnTo>
                  <a:lnTo>
                    <a:pt x="550" y="398"/>
                  </a:lnTo>
                  <a:lnTo>
                    <a:pt x="555" y="385"/>
                  </a:lnTo>
                  <a:lnTo>
                    <a:pt x="560" y="371"/>
                  </a:lnTo>
                  <a:lnTo>
                    <a:pt x="563" y="358"/>
                  </a:lnTo>
                  <a:lnTo>
                    <a:pt x="566" y="345"/>
                  </a:lnTo>
                  <a:lnTo>
                    <a:pt x="569" y="331"/>
                  </a:lnTo>
                  <a:lnTo>
                    <a:pt x="571" y="316"/>
                  </a:lnTo>
                  <a:lnTo>
                    <a:pt x="572" y="302"/>
                  </a:lnTo>
                  <a:lnTo>
                    <a:pt x="573" y="287"/>
                  </a:lnTo>
                  <a:lnTo>
                    <a:pt x="572" y="272"/>
                  </a:lnTo>
                  <a:lnTo>
                    <a:pt x="571" y="258"/>
                  </a:lnTo>
                  <a:lnTo>
                    <a:pt x="569" y="243"/>
                  </a:lnTo>
                  <a:lnTo>
                    <a:pt x="566" y="229"/>
                  </a:lnTo>
                  <a:lnTo>
                    <a:pt x="563" y="215"/>
                  </a:lnTo>
                  <a:lnTo>
                    <a:pt x="560" y="202"/>
                  </a:lnTo>
                  <a:lnTo>
                    <a:pt x="555" y="188"/>
                  </a:lnTo>
                  <a:lnTo>
                    <a:pt x="550" y="175"/>
                  </a:lnTo>
                  <a:lnTo>
                    <a:pt x="544" y="162"/>
                  </a:lnTo>
                  <a:lnTo>
                    <a:pt x="537" y="150"/>
                  </a:lnTo>
                  <a:lnTo>
                    <a:pt x="531" y="139"/>
                  </a:lnTo>
                  <a:lnTo>
                    <a:pt x="523" y="127"/>
                  </a:lnTo>
                  <a:lnTo>
                    <a:pt x="516" y="116"/>
                  </a:lnTo>
                  <a:lnTo>
                    <a:pt x="507" y="104"/>
                  </a:lnTo>
                  <a:lnTo>
                    <a:pt x="498" y="95"/>
                  </a:lnTo>
                  <a:lnTo>
                    <a:pt x="488" y="85"/>
                  </a:lnTo>
                  <a:lnTo>
                    <a:pt x="478" y="75"/>
                  </a:lnTo>
                  <a:lnTo>
                    <a:pt x="468" y="66"/>
                  </a:lnTo>
                  <a:lnTo>
                    <a:pt x="457" y="57"/>
                  </a:lnTo>
                  <a:lnTo>
                    <a:pt x="446" y="50"/>
                  </a:lnTo>
                  <a:lnTo>
                    <a:pt x="434" y="42"/>
                  </a:lnTo>
                  <a:lnTo>
                    <a:pt x="423" y="36"/>
                  </a:lnTo>
                  <a:lnTo>
                    <a:pt x="410" y="29"/>
                  </a:lnTo>
                  <a:lnTo>
                    <a:pt x="398" y="23"/>
                  </a:lnTo>
                  <a:lnTo>
                    <a:pt x="385" y="18"/>
                  </a:lnTo>
                  <a:lnTo>
                    <a:pt x="371" y="13"/>
                  </a:lnTo>
                  <a:lnTo>
                    <a:pt x="357" y="10"/>
                  </a:lnTo>
                  <a:lnTo>
                    <a:pt x="344" y="7"/>
                  </a:lnTo>
                  <a:lnTo>
                    <a:pt x="329" y="3"/>
                  </a:lnTo>
                  <a:lnTo>
                    <a:pt x="315" y="2"/>
                  </a:lnTo>
                  <a:lnTo>
                    <a:pt x="301" y="1"/>
                  </a:lnTo>
                  <a:lnTo>
                    <a:pt x="286" y="0"/>
                  </a:lnTo>
                  <a:lnTo>
                    <a:pt x="2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7" name="Group 66"/>
          <p:cNvGrpSpPr/>
          <p:nvPr/>
        </p:nvGrpSpPr>
        <p:grpSpPr>
          <a:xfrm>
            <a:off x="7848601" y="2557381"/>
            <a:ext cx="3503612" cy="607017"/>
            <a:chOff x="7748833" y="2577037"/>
            <a:chExt cx="3603380" cy="607017"/>
          </a:xfrm>
        </p:grpSpPr>
        <p:sp>
          <p:nvSpPr>
            <p:cNvPr id="65"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66"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1</a:t>
              </a:r>
            </a:p>
          </p:txBody>
        </p:sp>
      </p:grpSp>
      <p:grpSp>
        <p:nvGrpSpPr>
          <p:cNvPr id="68" name="Group 67"/>
          <p:cNvGrpSpPr/>
          <p:nvPr/>
        </p:nvGrpSpPr>
        <p:grpSpPr>
          <a:xfrm>
            <a:off x="7848601" y="3686034"/>
            <a:ext cx="3503612" cy="607017"/>
            <a:chOff x="7748833" y="2577037"/>
            <a:chExt cx="3603380" cy="607017"/>
          </a:xfrm>
        </p:grpSpPr>
        <p:sp>
          <p:nvSpPr>
            <p:cNvPr id="69"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0"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2</a:t>
              </a:r>
            </a:p>
          </p:txBody>
        </p:sp>
      </p:grpSp>
      <p:grpSp>
        <p:nvGrpSpPr>
          <p:cNvPr id="71" name="Group 70"/>
          <p:cNvGrpSpPr/>
          <p:nvPr/>
        </p:nvGrpSpPr>
        <p:grpSpPr>
          <a:xfrm>
            <a:off x="7848601" y="4795247"/>
            <a:ext cx="3503612" cy="607017"/>
            <a:chOff x="7748833" y="2577037"/>
            <a:chExt cx="3603380" cy="607017"/>
          </a:xfrm>
        </p:grpSpPr>
        <p:sp>
          <p:nvSpPr>
            <p:cNvPr id="72"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3"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3</a:t>
              </a:r>
            </a:p>
          </p:txBody>
        </p:sp>
      </p:grpSp>
    </p:spTree>
    <p:extLst>
      <p:ext uri="{BB962C8B-B14F-4D97-AF65-F5344CB8AC3E}">
        <p14:creationId xmlns:p14="http://schemas.microsoft.com/office/powerpoint/2010/main" val="1043226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 xmlns:a16="http://schemas.microsoft.com/office/drawing/2014/main" id="{CF46DB9A-8AD0-4FD6-9ED7-40B94CEA76FF}"/>
              </a:ext>
            </a:extLst>
          </p:cNvPr>
          <p:cNvSpPr txBox="1"/>
          <p:nvPr/>
        </p:nvSpPr>
        <p:spPr>
          <a:xfrm>
            <a:off x="1462959" y="904589"/>
            <a:ext cx="5675311" cy="430887"/>
          </a:xfrm>
          <a:prstGeom prst="rect">
            <a:avLst/>
          </a:prstGeom>
          <a:noFill/>
        </p:spPr>
        <p:txBody>
          <a:bodyPr wrap="square" lIns="0" tIns="0" rIns="0" bIns="0" rtlCol="0">
            <a:spAutoFit/>
          </a:bodyPr>
          <a:lstStyle/>
          <a:p>
            <a:r>
              <a:rPr lang="cy-GB" sz="2800" dirty="0">
                <a:solidFill>
                  <a:srgbClr val="0C344C"/>
                </a:solidFill>
                <a:latin typeface="+mj-lt"/>
              </a:rPr>
              <a:t>Obiettivi</a:t>
            </a:r>
            <a:endParaRPr lang="en-US" sz="2800" dirty="0">
              <a:solidFill>
                <a:srgbClr val="0C344C"/>
              </a:solidFill>
              <a:latin typeface="+mj-lt"/>
            </a:endParaRPr>
          </a:p>
        </p:txBody>
      </p:sp>
      <p:sp>
        <p:nvSpPr>
          <p:cNvPr id="4" name="CasellaDiTesto 3">
            <a:extLst>
              <a:ext uri="{FF2B5EF4-FFF2-40B4-BE49-F238E27FC236}">
                <a16:creationId xmlns="" xmlns:a16="http://schemas.microsoft.com/office/drawing/2014/main" id="{987B758C-3892-4B7C-8D6F-F47A1220566A}"/>
              </a:ext>
            </a:extLst>
          </p:cNvPr>
          <p:cNvSpPr txBox="1"/>
          <p:nvPr/>
        </p:nvSpPr>
        <p:spPr>
          <a:xfrm>
            <a:off x="663099" y="1504894"/>
            <a:ext cx="8454683" cy="4893647"/>
          </a:xfrm>
          <a:prstGeom prst="rect">
            <a:avLst/>
          </a:prstGeom>
          <a:noFill/>
        </p:spPr>
        <p:txBody>
          <a:bodyPr wrap="square" rtlCol="0">
            <a:spAutoFit/>
          </a:bodyPr>
          <a:lstStyle/>
          <a:p>
            <a:r>
              <a:rPr lang="it-IT" sz="2400" dirty="0"/>
              <a:t>Realizzazione di un connettore </a:t>
            </a:r>
            <a:r>
              <a:rPr lang="it-IT" sz="2400" i="1" dirty="0" err="1">
                <a:solidFill>
                  <a:srgbClr val="6F878C"/>
                </a:solidFill>
              </a:rPr>
              <a:t>Publish-Subscribe</a:t>
            </a:r>
            <a:r>
              <a:rPr lang="it-IT" sz="2400" i="1" dirty="0"/>
              <a:t> </a:t>
            </a:r>
            <a:r>
              <a:rPr lang="it-IT" sz="2400" dirty="0"/>
              <a:t>in modalità </a:t>
            </a:r>
            <a:r>
              <a:rPr lang="it-IT" sz="2400" i="1" dirty="0" err="1">
                <a:solidFill>
                  <a:srgbClr val="6F878C"/>
                </a:solidFill>
              </a:rPr>
              <a:t>content-based</a:t>
            </a:r>
            <a:r>
              <a:rPr lang="it-IT" sz="2400" i="1" dirty="0"/>
              <a:t> </a:t>
            </a:r>
            <a:r>
              <a:rPr lang="it-IT" sz="2400" dirty="0"/>
              <a:t>(basato su </a:t>
            </a:r>
            <a:r>
              <a:rPr lang="it-IT" sz="2400" i="1" dirty="0" err="1">
                <a:solidFill>
                  <a:srgbClr val="19627F"/>
                </a:solidFill>
              </a:rPr>
              <a:t>string</a:t>
            </a:r>
            <a:r>
              <a:rPr lang="it-IT" sz="2400" i="1" dirty="0">
                <a:solidFill>
                  <a:srgbClr val="19627F"/>
                </a:solidFill>
              </a:rPr>
              <a:t> pattern </a:t>
            </a:r>
            <a:r>
              <a:rPr lang="it-IT" sz="2400" i="1" dirty="0" err="1">
                <a:solidFill>
                  <a:srgbClr val="19627F"/>
                </a:solidFill>
              </a:rPr>
              <a:t>matching</a:t>
            </a:r>
            <a:r>
              <a:rPr lang="it-IT" sz="2400" dirty="0"/>
              <a:t>) ed adattamento ad ambiente mobile. </a:t>
            </a:r>
          </a:p>
          <a:p>
            <a:endParaRPr lang="it-IT" sz="2400" dirty="0"/>
          </a:p>
          <a:p>
            <a:r>
              <a:rPr lang="it-IT" sz="2400" dirty="0"/>
              <a:t>Sviluppo di una politica adattativa che abbia come scopo quello di monitorare e controllare:</a:t>
            </a:r>
          </a:p>
          <a:p>
            <a:pPr marL="342900" indent="-342900">
              <a:buClr>
                <a:srgbClr val="D80F79"/>
              </a:buClr>
              <a:buFont typeface="Arial" panose="020B0604020202020204" pitchFamily="34" charset="0"/>
              <a:buChar char="•"/>
            </a:pPr>
            <a:r>
              <a:rPr lang="it-IT" sz="2400" i="1" dirty="0">
                <a:solidFill>
                  <a:srgbClr val="6F878C"/>
                </a:solidFill>
              </a:rPr>
              <a:t>Il consumo energetico</a:t>
            </a:r>
          </a:p>
          <a:p>
            <a:pPr marL="342900" indent="-342900">
              <a:buClr>
                <a:srgbClr val="D80F79"/>
              </a:buClr>
              <a:buFont typeface="Arial" panose="020B0604020202020204" pitchFamily="34" charset="0"/>
              <a:buChar char="•"/>
            </a:pPr>
            <a:r>
              <a:rPr lang="it-IT" sz="2400" i="1" dirty="0">
                <a:solidFill>
                  <a:srgbClr val="6F878C"/>
                </a:solidFill>
              </a:rPr>
              <a:t>Il traffico generato </a:t>
            </a:r>
            <a:r>
              <a:rPr lang="it-IT" sz="2400" dirty="0"/>
              <a:t>nell’interazione tra nodo mobile e connettore</a:t>
            </a:r>
            <a:br>
              <a:rPr lang="it-IT" sz="2400" dirty="0"/>
            </a:br>
            <a:endParaRPr lang="it-IT" sz="2400" dirty="0"/>
          </a:p>
          <a:p>
            <a:pPr>
              <a:buClr>
                <a:srgbClr val="D80F79"/>
              </a:buClr>
            </a:pPr>
            <a:r>
              <a:rPr lang="it-IT" sz="2400" dirty="0"/>
              <a:t>Testare l’efficacia di tale politica attraverso test funzionali e realizzarne il modello matematico </a:t>
            </a:r>
            <a:r>
              <a:rPr lang="it-IT" sz="2400" dirty="0" smtClean="0"/>
              <a:t>finale.</a:t>
            </a:r>
            <a:r>
              <a:rPr lang="it-IT" sz="2400" dirty="0"/>
              <a:t/>
            </a:r>
            <a:br>
              <a:rPr lang="it-IT" sz="2400" dirty="0"/>
            </a:br>
            <a:endParaRPr lang="it-IT" sz="2400" dirty="0"/>
          </a:p>
        </p:txBody>
      </p:sp>
      <p:grpSp>
        <p:nvGrpSpPr>
          <p:cNvPr id="5" name="Group 14">
            <a:extLst>
              <a:ext uri="{FF2B5EF4-FFF2-40B4-BE49-F238E27FC236}">
                <a16:creationId xmlns="" xmlns:a16="http://schemas.microsoft.com/office/drawing/2014/main" id="{705568D6-BFE9-43DB-AC70-66A35F930F13}"/>
              </a:ext>
            </a:extLst>
          </p:cNvPr>
          <p:cNvGrpSpPr/>
          <p:nvPr/>
        </p:nvGrpSpPr>
        <p:grpSpPr>
          <a:xfrm>
            <a:off x="386346" y="0"/>
            <a:ext cx="1240778" cy="482568"/>
            <a:chOff x="5401469" y="1588"/>
            <a:chExt cx="1389063" cy="540239"/>
          </a:xfrm>
        </p:grpSpPr>
        <p:sp>
          <p:nvSpPr>
            <p:cNvPr id="6" name="Freeform 5">
              <a:extLst>
                <a:ext uri="{FF2B5EF4-FFF2-40B4-BE49-F238E27FC236}">
                  <a16:creationId xmlns="" xmlns:a16="http://schemas.microsoft.com/office/drawing/2014/main" id="{1C1B4FC8-EFC6-4402-8FFA-A7D97F941A8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 xmlns:a16="http://schemas.microsoft.com/office/drawing/2014/main" id="{1C4F92C5-EAA1-44C5-844E-5E80A7B36E8D}"/>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79">
            <a:extLst>
              <a:ext uri="{FF2B5EF4-FFF2-40B4-BE49-F238E27FC236}">
                <a16:creationId xmlns="" xmlns:a16="http://schemas.microsoft.com/office/drawing/2014/main" id="{18D9586B-FF98-4B54-85CE-DD52FBB4DFE4}"/>
              </a:ext>
            </a:extLst>
          </p:cNvPr>
          <p:cNvGrpSpPr/>
          <p:nvPr/>
        </p:nvGrpSpPr>
        <p:grpSpPr>
          <a:xfrm>
            <a:off x="788554" y="1015681"/>
            <a:ext cx="199825" cy="198813"/>
            <a:chOff x="9161463" y="4692650"/>
            <a:chExt cx="360363" cy="354013"/>
          </a:xfrm>
          <a:solidFill>
            <a:schemeClr val="bg1"/>
          </a:solidFill>
        </p:grpSpPr>
        <p:sp>
          <p:nvSpPr>
            <p:cNvPr id="22" name="Freeform 156">
              <a:extLst>
                <a:ext uri="{FF2B5EF4-FFF2-40B4-BE49-F238E27FC236}">
                  <a16:creationId xmlns="" xmlns:a16="http://schemas.microsoft.com/office/drawing/2014/main" id="{3C8138C4-38E3-4F70-8182-D22BF9B921E8}"/>
                </a:ext>
              </a:extLst>
            </p:cNvPr>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3" name="Freeform 157">
              <a:extLst>
                <a:ext uri="{FF2B5EF4-FFF2-40B4-BE49-F238E27FC236}">
                  <a16:creationId xmlns="" xmlns:a16="http://schemas.microsoft.com/office/drawing/2014/main" id="{68686182-5B05-4478-8D08-86BE4DA75D80}"/>
                </a:ext>
              </a:extLst>
            </p:cNvPr>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4" name="Freeform 158">
              <a:extLst>
                <a:ext uri="{FF2B5EF4-FFF2-40B4-BE49-F238E27FC236}">
                  <a16:creationId xmlns="" xmlns:a16="http://schemas.microsoft.com/office/drawing/2014/main" id="{842E5F48-8F0F-4193-BF91-DB6B40226215}"/>
                </a:ext>
              </a:extLst>
            </p:cNvPr>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5" name="Freeform 159">
              <a:extLst>
                <a:ext uri="{FF2B5EF4-FFF2-40B4-BE49-F238E27FC236}">
                  <a16:creationId xmlns="" xmlns:a16="http://schemas.microsoft.com/office/drawing/2014/main" id="{B1141881-DF88-4D7A-BB04-684CC2EDAFE2}"/>
                </a:ext>
              </a:extLst>
            </p:cNvPr>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35" name="Gruppo 34">
            <a:extLst>
              <a:ext uri="{FF2B5EF4-FFF2-40B4-BE49-F238E27FC236}">
                <a16:creationId xmlns="" xmlns:a16="http://schemas.microsoft.com/office/drawing/2014/main" id="{5C7A13D1-2F5F-417D-9116-8229B9320AB7}"/>
              </a:ext>
            </a:extLst>
          </p:cNvPr>
          <p:cNvGrpSpPr/>
          <p:nvPr/>
        </p:nvGrpSpPr>
        <p:grpSpPr>
          <a:xfrm>
            <a:off x="589350" y="891432"/>
            <a:ext cx="687600" cy="457200"/>
            <a:chOff x="920816" y="2053524"/>
            <a:chExt cx="1294484" cy="815037"/>
          </a:xfrm>
        </p:grpSpPr>
        <p:grpSp>
          <p:nvGrpSpPr>
            <p:cNvPr id="26" name="Group 131">
              <a:extLst>
                <a:ext uri="{FF2B5EF4-FFF2-40B4-BE49-F238E27FC236}">
                  <a16:creationId xmlns="" xmlns:a16="http://schemas.microsoft.com/office/drawing/2014/main" id="{DC0DAA13-3B95-4170-9923-EF694D2415B7}"/>
                </a:ext>
              </a:extLst>
            </p:cNvPr>
            <p:cNvGrpSpPr/>
            <p:nvPr/>
          </p:nvGrpSpPr>
          <p:grpSpPr>
            <a:xfrm>
              <a:off x="920816" y="2053524"/>
              <a:ext cx="1294484" cy="815037"/>
              <a:chOff x="920816" y="2053524"/>
              <a:chExt cx="1294484" cy="815037"/>
            </a:xfrm>
          </p:grpSpPr>
          <p:sp>
            <p:nvSpPr>
              <p:cNvPr id="27" name="Rectangle: Rounded Corners 76">
                <a:extLst>
                  <a:ext uri="{FF2B5EF4-FFF2-40B4-BE49-F238E27FC236}">
                    <a16:creationId xmlns="" xmlns:a16="http://schemas.microsoft.com/office/drawing/2014/main" id="{D2419AD1-C9D5-49FD-9484-D957936F7B5B}"/>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ectangle: Rounded Corners 77">
                <a:extLst>
                  <a:ext uri="{FF2B5EF4-FFF2-40B4-BE49-F238E27FC236}">
                    <a16:creationId xmlns="" xmlns:a16="http://schemas.microsoft.com/office/drawing/2014/main" id="{0554F8F6-8D9D-40C4-BC41-DC3061096CD0}"/>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75">
                <a:extLst>
                  <a:ext uri="{FF2B5EF4-FFF2-40B4-BE49-F238E27FC236}">
                    <a16:creationId xmlns="" xmlns:a16="http://schemas.microsoft.com/office/drawing/2014/main" id="{9CFE6DD9-F95B-4FE7-854F-CAA681D2090E}"/>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79">
              <a:extLst>
                <a:ext uri="{FF2B5EF4-FFF2-40B4-BE49-F238E27FC236}">
                  <a16:creationId xmlns="" xmlns:a16="http://schemas.microsoft.com/office/drawing/2014/main" id="{BFC244BA-ADC5-456E-8B7A-2BBC36C5465E}"/>
                </a:ext>
              </a:extLst>
            </p:cNvPr>
            <p:cNvGrpSpPr/>
            <p:nvPr/>
          </p:nvGrpSpPr>
          <p:grpSpPr>
            <a:xfrm>
              <a:off x="1429776" y="2284035"/>
              <a:ext cx="360363" cy="354013"/>
              <a:chOff x="9161463" y="4692650"/>
              <a:chExt cx="360363" cy="354013"/>
            </a:xfrm>
            <a:solidFill>
              <a:schemeClr val="bg1"/>
            </a:solidFill>
          </p:grpSpPr>
          <p:sp>
            <p:nvSpPr>
              <p:cNvPr id="31" name="Freeform 156">
                <a:extLst>
                  <a:ext uri="{FF2B5EF4-FFF2-40B4-BE49-F238E27FC236}">
                    <a16:creationId xmlns="" xmlns:a16="http://schemas.microsoft.com/office/drawing/2014/main" id="{415B75E4-A9AE-46EA-9F68-6C9296A2EBF2}"/>
                  </a:ext>
                </a:extLst>
              </p:cNvPr>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2" name="Freeform 157">
                <a:extLst>
                  <a:ext uri="{FF2B5EF4-FFF2-40B4-BE49-F238E27FC236}">
                    <a16:creationId xmlns="" xmlns:a16="http://schemas.microsoft.com/office/drawing/2014/main" id="{BD2AFA63-E3CA-4FF2-88AA-4BD0B113352C}"/>
                  </a:ext>
                </a:extLst>
              </p:cNvPr>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3" name="Freeform 158">
                <a:extLst>
                  <a:ext uri="{FF2B5EF4-FFF2-40B4-BE49-F238E27FC236}">
                    <a16:creationId xmlns="" xmlns:a16="http://schemas.microsoft.com/office/drawing/2014/main" id="{E3B7ED18-EB31-4D7A-8A06-CB143ABC0EAC}"/>
                  </a:ext>
                </a:extLst>
              </p:cNvPr>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4" name="Freeform 159">
                <a:extLst>
                  <a:ext uri="{FF2B5EF4-FFF2-40B4-BE49-F238E27FC236}">
                    <a16:creationId xmlns="" xmlns:a16="http://schemas.microsoft.com/office/drawing/2014/main" id="{C022D9AF-4466-447E-A15B-AAC97117B1C4}"/>
                  </a:ext>
                </a:extLst>
              </p:cNvPr>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Tree>
    <p:extLst>
      <p:ext uri="{BB962C8B-B14F-4D97-AF65-F5344CB8AC3E}">
        <p14:creationId xmlns:p14="http://schemas.microsoft.com/office/powerpoint/2010/main" val="3620897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20" y="1554822"/>
            <a:ext cx="2143400" cy="4229314"/>
          </a:xfrm>
          <a:prstGeom prst="rect">
            <a:avLst/>
          </a:prstGeom>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8715" t="2589" r="44406" b="784"/>
          <a:stretch/>
        </p:blipFill>
        <p:spPr>
          <a:xfrm>
            <a:off x="6333224" y="2060412"/>
            <a:ext cx="1793825" cy="3133474"/>
          </a:xfrm>
          <a:custGeom>
            <a:avLst/>
            <a:gdLst>
              <a:gd name="connsiteX0" fmla="*/ 0 w 1793825"/>
              <a:gd name="connsiteY0" fmla="*/ 0 h 3133474"/>
              <a:gd name="connsiteX1" fmla="*/ 1793825 w 1793825"/>
              <a:gd name="connsiteY1" fmla="*/ 0 h 3133474"/>
              <a:gd name="connsiteX2" fmla="*/ 1793825 w 1793825"/>
              <a:gd name="connsiteY2" fmla="*/ 3133474 h 3133474"/>
              <a:gd name="connsiteX3" fmla="*/ 0 w 1793825"/>
              <a:gd name="connsiteY3" fmla="*/ 3133474 h 3133474"/>
            </a:gdLst>
            <a:ahLst/>
            <a:cxnLst>
              <a:cxn ang="0">
                <a:pos x="connsiteX0" y="connsiteY0"/>
              </a:cxn>
              <a:cxn ang="0">
                <a:pos x="connsiteX1" y="connsiteY1"/>
              </a:cxn>
              <a:cxn ang="0">
                <a:pos x="connsiteX2" y="connsiteY2"/>
              </a:cxn>
              <a:cxn ang="0">
                <a:pos x="connsiteX3" y="connsiteY3"/>
              </a:cxn>
            </a:cxnLst>
            <a:rect l="l" t="t" r="r" b="b"/>
            <a:pathLst>
              <a:path w="1793825" h="3133474">
                <a:moveTo>
                  <a:pt x="0" y="0"/>
                </a:moveTo>
                <a:lnTo>
                  <a:pt x="1793825" y="0"/>
                </a:lnTo>
                <a:lnTo>
                  <a:pt x="1793825" y="3133474"/>
                </a:lnTo>
                <a:lnTo>
                  <a:pt x="0" y="3133474"/>
                </a:lnTo>
                <a:close/>
              </a:path>
            </a:pathLst>
          </a:cu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980" y="1554822"/>
            <a:ext cx="2143400" cy="4229314"/>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9935" t="2578" r="9033" b="3071"/>
          <a:stretch/>
        </p:blipFill>
        <p:spPr>
          <a:xfrm>
            <a:off x="4022583" y="2060412"/>
            <a:ext cx="1793825" cy="3133474"/>
          </a:xfrm>
          <a:custGeom>
            <a:avLst/>
            <a:gdLst>
              <a:gd name="connsiteX0" fmla="*/ 0 w 1793825"/>
              <a:gd name="connsiteY0" fmla="*/ 0 h 3133474"/>
              <a:gd name="connsiteX1" fmla="*/ 1793825 w 1793825"/>
              <a:gd name="connsiteY1" fmla="*/ 0 h 3133474"/>
              <a:gd name="connsiteX2" fmla="*/ 1793825 w 1793825"/>
              <a:gd name="connsiteY2" fmla="*/ 3133474 h 3133474"/>
              <a:gd name="connsiteX3" fmla="*/ 0 w 1793825"/>
              <a:gd name="connsiteY3" fmla="*/ 3133474 h 3133474"/>
            </a:gdLst>
            <a:ahLst/>
            <a:cxnLst>
              <a:cxn ang="0">
                <a:pos x="connsiteX0" y="connsiteY0"/>
              </a:cxn>
              <a:cxn ang="0">
                <a:pos x="connsiteX1" y="connsiteY1"/>
              </a:cxn>
              <a:cxn ang="0">
                <a:pos x="connsiteX2" y="connsiteY2"/>
              </a:cxn>
              <a:cxn ang="0">
                <a:pos x="connsiteX3" y="connsiteY3"/>
              </a:cxn>
            </a:cxnLst>
            <a:rect l="l" t="t" r="r" b="b"/>
            <a:pathLst>
              <a:path w="1793825" h="3133474">
                <a:moveTo>
                  <a:pt x="0" y="0"/>
                </a:moveTo>
                <a:lnTo>
                  <a:pt x="1793825" y="0"/>
                </a:lnTo>
                <a:lnTo>
                  <a:pt x="1793825" y="3133474"/>
                </a:lnTo>
                <a:lnTo>
                  <a:pt x="0" y="3133474"/>
                </a:lnTo>
                <a:close/>
              </a:path>
            </a:pathLst>
          </a:cu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Device Comparison</a:t>
            </a:r>
          </a:p>
        </p:txBody>
      </p:sp>
      <p:sp>
        <p:nvSpPr>
          <p:cNvPr id="10" name="Freeform 5"/>
          <p:cNvSpPr>
            <a:spLocks/>
          </p:cNvSpPr>
          <p:nvPr/>
        </p:nvSpPr>
        <p:spPr bwMode="auto">
          <a:xfrm>
            <a:off x="4022583" y="2060412"/>
            <a:ext cx="1208526" cy="2957215"/>
          </a:xfrm>
          <a:custGeom>
            <a:avLst/>
            <a:gdLst>
              <a:gd name="T0" fmla="*/ 0 w 839"/>
              <a:gd name="T1" fmla="*/ 2053 h 2053"/>
              <a:gd name="T2" fmla="*/ 0 w 839"/>
              <a:gd name="T3" fmla="*/ 0 h 2053"/>
              <a:gd name="T4" fmla="*/ 839 w 839"/>
              <a:gd name="T5" fmla="*/ 0 h 2053"/>
              <a:gd name="T6" fmla="*/ 0 w 839"/>
              <a:gd name="T7" fmla="*/ 2053 h 2053"/>
            </a:gdLst>
            <a:ahLst/>
            <a:cxnLst>
              <a:cxn ang="0">
                <a:pos x="T0" y="T1"/>
              </a:cxn>
              <a:cxn ang="0">
                <a:pos x="T2" y="T3"/>
              </a:cxn>
              <a:cxn ang="0">
                <a:pos x="T4" y="T5"/>
              </a:cxn>
              <a:cxn ang="0">
                <a:pos x="T6" y="T7"/>
              </a:cxn>
            </a:cxnLst>
            <a:rect l="0" t="0" r="r" b="b"/>
            <a:pathLst>
              <a:path w="839" h="2053">
                <a:moveTo>
                  <a:pt x="0" y="2053"/>
                </a:moveTo>
                <a:lnTo>
                  <a:pt x="0" y="0"/>
                </a:lnTo>
                <a:lnTo>
                  <a:pt x="839" y="0"/>
                </a:lnTo>
                <a:lnTo>
                  <a:pt x="0" y="2053"/>
                </a:lnTo>
                <a:close/>
              </a:path>
            </a:pathLst>
          </a:custGeom>
          <a:gradFill flip="none" rotWithShape="1">
            <a:gsLst>
              <a:gs pos="0">
                <a:schemeClr val="bg1">
                  <a:alpha val="35000"/>
                </a:schemeClr>
              </a:gs>
              <a:gs pos="100000">
                <a:schemeClr val="bg1">
                  <a:alpha val="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
          <p:cNvSpPr>
            <a:spLocks/>
          </p:cNvSpPr>
          <p:nvPr/>
        </p:nvSpPr>
        <p:spPr bwMode="auto">
          <a:xfrm>
            <a:off x="6333223" y="2060412"/>
            <a:ext cx="1208526" cy="2957215"/>
          </a:xfrm>
          <a:custGeom>
            <a:avLst/>
            <a:gdLst>
              <a:gd name="T0" fmla="*/ 0 w 839"/>
              <a:gd name="T1" fmla="*/ 2053 h 2053"/>
              <a:gd name="T2" fmla="*/ 0 w 839"/>
              <a:gd name="T3" fmla="*/ 0 h 2053"/>
              <a:gd name="T4" fmla="*/ 839 w 839"/>
              <a:gd name="T5" fmla="*/ 0 h 2053"/>
              <a:gd name="T6" fmla="*/ 0 w 839"/>
              <a:gd name="T7" fmla="*/ 2053 h 2053"/>
            </a:gdLst>
            <a:ahLst/>
            <a:cxnLst>
              <a:cxn ang="0">
                <a:pos x="T0" y="T1"/>
              </a:cxn>
              <a:cxn ang="0">
                <a:pos x="T2" y="T3"/>
              </a:cxn>
              <a:cxn ang="0">
                <a:pos x="T4" y="T5"/>
              </a:cxn>
              <a:cxn ang="0">
                <a:pos x="T6" y="T7"/>
              </a:cxn>
            </a:cxnLst>
            <a:rect l="0" t="0" r="r" b="b"/>
            <a:pathLst>
              <a:path w="839" h="2053">
                <a:moveTo>
                  <a:pt x="0" y="2053"/>
                </a:moveTo>
                <a:lnTo>
                  <a:pt x="0" y="0"/>
                </a:lnTo>
                <a:lnTo>
                  <a:pt x="839" y="0"/>
                </a:lnTo>
                <a:lnTo>
                  <a:pt x="0" y="2053"/>
                </a:lnTo>
                <a:close/>
              </a:path>
            </a:pathLst>
          </a:custGeom>
          <a:gradFill flip="none" rotWithShape="1">
            <a:gsLst>
              <a:gs pos="0">
                <a:schemeClr val="bg1">
                  <a:alpha val="35000"/>
                </a:schemeClr>
              </a:gs>
              <a:gs pos="100000">
                <a:schemeClr val="bg1">
                  <a:alpha val="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Rounded Corners 50"/>
          <p:cNvSpPr/>
          <p:nvPr/>
        </p:nvSpPr>
        <p:spPr>
          <a:xfrm rot="2700000">
            <a:off x="5750867" y="3282016"/>
            <a:ext cx="690266" cy="69026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5"/>
          <p:cNvSpPr txBox="1"/>
          <p:nvPr/>
        </p:nvSpPr>
        <p:spPr>
          <a:xfrm>
            <a:off x="5949775" y="3523091"/>
            <a:ext cx="29245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VS</a:t>
            </a:r>
          </a:p>
        </p:txBody>
      </p:sp>
      <p:sp>
        <p:nvSpPr>
          <p:cNvPr id="24" name="TextBox 25"/>
          <p:cNvSpPr txBox="1"/>
          <p:nvPr/>
        </p:nvSpPr>
        <p:spPr>
          <a:xfrm>
            <a:off x="8489533" y="2059943"/>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25" name="TextBox 25"/>
          <p:cNvSpPr txBox="1"/>
          <p:nvPr/>
        </p:nvSpPr>
        <p:spPr>
          <a:xfrm>
            <a:off x="8490260" y="1748098"/>
            <a:ext cx="2861952"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 Sample text</a:t>
            </a:r>
          </a:p>
        </p:txBody>
      </p:sp>
      <p:sp>
        <p:nvSpPr>
          <p:cNvPr id="26" name="TextBox 25"/>
          <p:cNvSpPr txBox="1"/>
          <p:nvPr/>
        </p:nvSpPr>
        <p:spPr>
          <a:xfrm>
            <a:off x="845411" y="2059943"/>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27" name="TextBox 25"/>
          <p:cNvSpPr txBox="1"/>
          <p:nvPr/>
        </p:nvSpPr>
        <p:spPr>
          <a:xfrm>
            <a:off x="846138" y="1748098"/>
            <a:ext cx="2861952"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 Sample text</a:t>
            </a:r>
          </a:p>
        </p:txBody>
      </p:sp>
      <p:graphicFrame>
        <p:nvGraphicFramePr>
          <p:cNvPr id="34" name="Chart 33"/>
          <p:cNvGraphicFramePr/>
          <p:nvPr>
            <p:extLst>
              <p:ext uri="{D42A27DB-BD31-4B8C-83A1-F6EECF244321}">
                <p14:modId xmlns:p14="http://schemas.microsoft.com/office/powerpoint/2010/main" val="2700342546"/>
              </p:ext>
            </p:extLst>
          </p:nvPr>
        </p:nvGraphicFramePr>
        <p:xfrm>
          <a:off x="8489533" y="2709707"/>
          <a:ext cx="2862680" cy="1758683"/>
        </p:xfrm>
        <a:graphic>
          <a:graphicData uri="http://schemas.openxmlformats.org/drawingml/2006/chart">
            <c:chart xmlns:c="http://schemas.openxmlformats.org/drawingml/2006/chart" xmlns:r="http://schemas.openxmlformats.org/officeDocument/2006/relationships" r:id="rId5"/>
          </a:graphicData>
        </a:graphic>
      </p:graphicFrame>
      <p:sp>
        <p:nvSpPr>
          <p:cNvPr id="35" name="TextBox 25"/>
          <p:cNvSpPr txBox="1"/>
          <p:nvPr/>
        </p:nvSpPr>
        <p:spPr>
          <a:xfrm>
            <a:off x="8489533" y="4972480"/>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a:t>
            </a:r>
          </a:p>
        </p:txBody>
      </p:sp>
      <p:grpSp>
        <p:nvGrpSpPr>
          <p:cNvPr id="36" name="Group 35"/>
          <p:cNvGrpSpPr/>
          <p:nvPr/>
        </p:nvGrpSpPr>
        <p:grpSpPr>
          <a:xfrm>
            <a:off x="8487736" y="4545650"/>
            <a:ext cx="340768" cy="312246"/>
            <a:chOff x="2670175" y="739775"/>
            <a:chExt cx="360363" cy="330200"/>
          </a:xfrm>
          <a:solidFill>
            <a:srgbClr val="0C344C"/>
          </a:solidFill>
        </p:grpSpPr>
        <p:sp>
          <p:nvSpPr>
            <p:cNvPr id="37" name="Freeform 36"/>
            <p:cNvSpPr>
              <a:spLocks/>
            </p:cNvSpPr>
            <p:nvPr/>
          </p:nvSpPr>
          <p:spPr bwMode="auto">
            <a:xfrm>
              <a:off x="2835275" y="904875"/>
              <a:ext cx="195263" cy="165100"/>
            </a:xfrm>
            <a:custGeom>
              <a:avLst/>
              <a:gdLst>
                <a:gd name="T0" fmla="*/ 40 w 52"/>
                <a:gd name="T1" fmla="*/ 0 h 44"/>
                <a:gd name="T2" fmla="*/ 34 w 52"/>
                <a:gd name="T3" fmla="*/ 0 h 44"/>
                <a:gd name="T4" fmla="*/ 14 w 52"/>
                <a:gd name="T5" fmla="*/ 12 h 44"/>
                <a:gd name="T6" fmla="*/ 0 w 52"/>
                <a:gd name="T7" fmla="*/ 12 h 44"/>
                <a:gd name="T8" fmla="*/ 0 w 52"/>
                <a:gd name="T9" fmla="*/ 20 h 44"/>
                <a:gd name="T10" fmla="*/ 12 w 52"/>
                <a:gd name="T11" fmla="*/ 32 h 44"/>
                <a:gd name="T12" fmla="*/ 21 w 52"/>
                <a:gd name="T13" fmla="*/ 32 h 44"/>
                <a:gd name="T14" fmla="*/ 33 w 52"/>
                <a:gd name="T15" fmla="*/ 43 h 44"/>
                <a:gd name="T16" fmla="*/ 34 w 52"/>
                <a:gd name="T17" fmla="*/ 44 h 44"/>
                <a:gd name="T18" fmla="*/ 35 w 52"/>
                <a:gd name="T19" fmla="*/ 44 h 44"/>
                <a:gd name="T20" fmla="*/ 36 w 52"/>
                <a:gd name="T21" fmla="*/ 42 h 44"/>
                <a:gd name="T22" fmla="*/ 36 w 52"/>
                <a:gd name="T23" fmla="*/ 32 h 44"/>
                <a:gd name="T24" fmla="*/ 40 w 52"/>
                <a:gd name="T25" fmla="*/ 32 h 44"/>
                <a:gd name="T26" fmla="*/ 52 w 52"/>
                <a:gd name="T27" fmla="*/ 20 h 44"/>
                <a:gd name="T28" fmla="*/ 52 w 52"/>
                <a:gd name="T29" fmla="*/ 12 h 44"/>
                <a:gd name="T30" fmla="*/ 40 w 52"/>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44">
                  <a:moveTo>
                    <a:pt x="40" y="0"/>
                  </a:moveTo>
                  <a:cubicBezTo>
                    <a:pt x="34" y="0"/>
                    <a:pt x="34" y="0"/>
                    <a:pt x="34" y="0"/>
                  </a:cubicBezTo>
                  <a:cubicBezTo>
                    <a:pt x="30" y="7"/>
                    <a:pt x="23" y="12"/>
                    <a:pt x="14" y="12"/>
                  </a:cubicBezTo>
                  <a:cubicBezTo>
                    <a:pt x="0" y="12"/>
                    <a:pt x="0" y="12"/>
                    <a:pt x="0" y="12"/>
                  </a:cubicBezTo>
                  <a:cubicBezTo>
                    <a:pt x="0" y="20"/>
                    <a:pt x="0" y="20"/>
                    <a:pt x="0" y="20"/>
                  </a:cubicBezTo>
                  <a:cubicBezTo>
                    <a:pt x="0" y="27"/>
                    <a:pt x="5" y="32"/>
                    <a:pt x="12" y="32"/>
                  </a:cubicBezTo>
                  <a:cubicBezTo>
                    <a:pt x="21" y="32"/>
                    <a:pt x="21" y="32"/>
                    <a:pt x="21" y="32"/>
                  </a:cubicBezTo>
                  <a:cubicBezTo>
                    <a:pt x="33" y="43"/>
                    <a:pt x="33" y="43"/>
                    <a:pt x="33" y="43"/>
                  </a:cubicBezTo>
                  <a:cubicBezTo>
                    <a:pt x="33" y="44"/>
                    <a:pt x="33" y="44"/>
                    <a:pt x="34" y="44"/>
                  </a:cubicBezTo>
                  <a:cubicBezTo>
                    <a:pt x="34" y="44"/>
                    <a:pt x="35" y="44"/>
                    <a:pt x="35" y="44"/>
                  </a:cubicBezTo>
                  <a:cubicBezTo>
                    <a:pt x="36" y="44"/>
                    <a:pt x="36" y="43"/>
                    <a:pt x="36" y="42"/>
                  </a:cubicBezTo>
                  <a:cubicBezTo>
                    <a:pt x="36" y="32"/>
                    <a:pt x="36" y="32"/>
                    <a:pt x="36" y="32"/>
                  </a:cubicBezTo>
                  <a:cubicBezTo>
                    <a:pt x="40" y="32"/>
                    <a:pt x="40" y="32"/>
                    <a:pt x="40" y="32"/>
                  </a:cubicBezTo>
                  <a:cubicBezTo>
                    <a:pt x="47" y="32"/>
                    <a:pt x="52" y="27"/>
                    <a:pt x="52" y="20"/>
                  </a:cubicBezTo>
                  <a:cubicBezTo>
                    <a:pt x="52" y="12"/>
                    <a:pt x="52" y="12"/>
                    <a:pt x="52" y="12"/>
                  </a:cubicBezTo>
                  <a:cubicBezTo>
                    <a:pt x="52" y="5"/>
                    <a:pt x="47"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p:cNvSpPr>
              <a:spLocks/>
            </p:cNvSpPr>
            <p:nvPr/>
          </p:nvSpPr>
          <p:spPr bwMode="auto">
            <a:xfrm>
              <a:off x="2670175" y="739775"/>
              <a:ext cx="285750" cy="255588"/>
            </a:xfrm>
            <a:custGeom>
              <a:avLst/>
              <a:gdLst>
                <a:gd name="T0" fmla="*/ 76 w 76"/>
                <a:gd name="T1" fmla="*/ 34 h 68"/>
                <a:gd name="T2" fmla="*/ 76 w 76"/>
                <a:gd name="T3" fmla="*/ 18 h 68"/>
                <a:gd name="T4" fmla="*/ 58 w 76"/>
                <a:gd name="T5" fmla="*/ 0 h 68"/>
                <a:gd name="T6" fmla="*/ 18 w 76"/>
                <a:gd name="T7" fmla="*/ 0 h 68"/>
                <a:gd name="T8" fmla="*/ 0 w 76"/>
                <a:gd name="T9" fmla="*/ 18 h 68"/>
                <a:gd name="T10" fmla="*/ 0 w 76"/>
                <a:gd name="T11" fmla="*/ 34 h 68"/>
                <a:gd name="T12" fmla="*/ 18 w 76"/>
                <a:gd name="T13" fmla="*/ 52 h 68"/>
                <a:gd name="T14" fmla="*/ 20 w 76"/>
                <a:gd name="T15" fmla="*/ 52 h 68"/>
                <a:gd name="T16" fmla="*/ 22 w 76"/>
                <a:gd name="T17" fmla="*/ 52 h 68"/>
                <a:gd name="T18" fmla="*/ 22 w 76"/>
                <a:gd name="T19" fmla="*/ 54 h 68"/>
                <a:gd name="T20" fmla="*/ 22 w 76"/>
                <a:gd name="T21" fmla="*/ 66 h 68"/>
                <a:gd name="T22" fmla="*/ 23 w 76"/>
                <a:gd name="T23" fmla="*/ 68 h 68"/>
                <a:gd name="T24" fmla="*/ 24 w 76"/>
                <a:gd name="T25" fmla="*/ 68 h 68"/>
                <a:gd name="T26" fmla="*/ 25 w 76"/>
                <a:gd name="T27" fmla="*/ 67 h 68"/>
                <a:gd name="T28" fmla="*/ 41 w 76"/>
                <a:gd name="T29" fmla="*/ 52 h 68"/>
                <a:gd name="T30" fmla="*/ 42 w 76"/>
                <a:gd name="T31" fmla="*/ 52 h 68"/>
                <a:gd name="T32" fmla="*/ 58 w 76"/>
                <a:gd name="T33" fmla="*/ 52 h 68"/>
                <a:gd name="T34" fmla="*/ 76 w 76"/>
                <a:gd name="T3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68">
                  <a:moveTo>
                    <a:pt x="76" y="34"/>
                  </a:moveTo>
                  <a:cubicBezTo>
                    <a:pt x="76" y="18"/>
                    <a:pt x="76" y="18"/>
                    <a:pt x="76" y="18"/>
                  </a:cubicBezTo>
                  <a:cubicBezTo>
                    <a:pt x="76" y="8"/>
                    <a:pt x="68" y="0"/>
                    <a:pt x="58" y="0"/>
                  </a:cubicBezTo>
                  <a:cubicBezTo>
                    <a:pt x="18" y="0"/>
                    <a:pt x="18" y="0"/>
                    <a:pt x="18" y="0"/>
                  </a:cubicBezTo>
                  <a:cubicBezTo>
                    <a:pt x="8" y="0"/>
                    <a:pt x="0" y="8"/>
                    <a:pt x="0" y="18"/>
                  </a:cubicBezTo>
                  <a:cubicBezTo>
                    <a:pt x="0" y="34"/>
                    <a:pt x="0" y="34"/>
                    <a:pt x="0" y="34"/>
                  </a:cubicBezTo>
                  <a:cubicBezTo>
                    <a:pt x="0" y="44"/>
                    <a:pt x="8" y="52"/>
                    <a:pt x="18" y="52"/>
                  </a:cubicBezTo>
                  <a:cubicBezTo>
                    <a:pt x="20" y="52"/>
                    <a:pt x="20" y="52"/>
                    <a:pt x="20" y="52"/>
                  </a:cubicBezTo>
                  <a:cubicBezTo>
                    <a:pt x="22" y="52"/>
                    <a:pt x="22" y="52"/>
                    <a:pt x="22" y="52"/>
                  </a:cubicBezTo>
                  <a:cubicBezTo>
                    <a:pt x="22" y="54"/>
                    <a:pt x="22" y="54"/>
                    <a:pt x="22" y="54"/>
                  </a:cubicBezTo>
                  <a:cubicBezTo>
                    <a:pt x="22" y="66"/>
                    <a:pt x="22" y="66"/>
                    <a:pt x="22" y="66"/>
                  </a:cubicBezTo>
                  <a:cubicBezTo>
                    <a:pt x="22" y="67"/>
                    <a:pt x="22" y="68"/>
                    <a:pt x="23" y="68"/>
                  </a:cubicBezTo>
                  <a:cubicBezTo>
                    <a:pt x="23" y="68"/>
                    <a:pt x="24" y="68"/>
                    <a:pt x="24" y="68"/>
                  </a:cubicBezTo>
                  <a:cubicBezTo>
                    <a:pt x="25" y="68"/>
                    <a:pt x="25" y="68"/>
                    <a:pt x="25" y="67"/>
                  </a:cubicBezTo>
                  <a:cubicBezTo>
                    <a:pt x="41" y="52"/>
                    <a:pt x="41" y="52"/>
                    <a:pt x="41" y="52"/>
                  </a:cubicBezTo>
                  <a:cubicBezTo>
                    <a:pt x="42" y="52"/>
                    <a:pt x="42" y="52"/>
                    <a:pt x="42" y="52"/>
                  </a:cubicBezTo>
                  <a:cubicBezTo>
                    <a:pt x="58" y="52"/>
                    <a:pt x="58" y="52"/>
                    <a:pt x="58" y="52"/>
                  </a:cubicBezTo>
                  <a:cubicBezTo>
                    <a:pt x="68" y="52"/>
                    <a:pt x="76" y="44"/>
                    <a:pt x="7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2" name="TextBox 25"/>
          <p:cNvSpPr txBox="1"/>
          <p:nvPr/>
        </p:nvSpPr>
        <p:spPr>
          <a:xfrm>
            <a:off x="839061" y="4972480"/>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a:t>
            </a:r>
          </a:p>
        </p:txBody>
      </p:sp>
      <p:grpSp>
        <p:nvGrpSpPr>
          <p:cNvPr id="43" name="Group 42"/>
          <p:cNvGrpSpPr/>
          <p:nvPr/>
        </p:nvGrpSpPr>
        <p:grpSpPr>
          <a:xfrm>
            <a:off x="3360972" y="4545650"/>
            <a:ext cx="340768" cy="312246"/>
            <a:chOff x="2670175" y="739775"/>
            <a:chExt cx="360363" cy="330200"/>
          </a:xfrm>
          <a:solidFill>
            <a:srgbClr val="0C344C"/>
          </a:solidFill>
        </p:grpSpPr>
        <p:sp>
          <p:nvSpPr>
            <p:cNvPr id="44" name="Freeform 43"/>
            <p:cNvSpPr>
              <a:spLocks/>
            </p:cNvSpPr>
            <p:nvPr/>
          </p:nvSpPr>
          <p:spPr bwMode="auto">
            <a:xfrm>
              <a:off x="2835275" y="904875"/>
              <a:ext cx="195263" cy="165100"/>
            </a:xfrm>
            <a:custGeom>
              <a:avLst/>
              <a:gdLst>
                <a:gd name="T0" fmla="*/ 40 w 52"/>
                <a:gd name="T1" fmla="*/ 0 h 44"/>
                <a:gd name="T2" fmla="*/ 34 w 52"/>
                <a:gd name="T3" fmla="*/ 0 h 44"/>
                <a:gd name="T4" fmla="*/ 14 w 52"/>
                <a:gd name="T5" fmla="*/ 12 h 44"/>
                <a:gd name="T6" fmla="*/ 0 w 52"/>
                <a:gd name="T7" fmla="*/ 12 h 44"/>
                <a:gd name="T8" fmla="*/ 0 w 52"/>
                <a:gd name="T9" fmla="*/ 20 h 44"/>
                <a:gd name="T10" fmla="*/ 12 w 52"/>
                <a:gd name="T11" fmla="*/ 32 h 44"/>
                <a:gd name="T12" fmla="*/ 21 w 52"/>
                <a:gd name="T13" fmla="*/ 32 h 44"/>
                <a:gd name="T14" fmla="*/ 33 w 52"/>
                <a:gd name="T15" fmla="*/ 43 h 44"/>
                <a:gd name="T16" fmla="*/ 34 w 52"/>
                <a:gd name="T17" fmla="*/ 44 h 44"/>
                <a:gd name="T18" fmla="*/ 35 w 52"/>
                <a:gd name="T19" fmla="*/ 44 h 44"/>
                <a:gd name="T20" fmla="*/ 36 w 52"/>
                <a:gd name="T21" fmla="*/ 42 h 44"/>
                <a:gd name="T22" fmla="*/ 36 w 52"/>
                <a:gd name="T23" fmla="*/ 32 h 44"/>
                <a:gd name="T24" fmla="*/ 40 w 52"/>
                <a:gd name="T25" fmla="*/ 32 h 44"/>
                <a:gd name="T26" fmla="*/ 52 w 52"/>
                <a:gd name="T27" fmla="*/ 20 h 44"/>
                <a:gd name="T28" fmla="*/ 52 w 52"/>
                <a:gd name="T29" fmla="*/ 12 h 44"/>
                <a:gd name="T30" fmla="*/ 40 w 52"/>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44">
                  <a:moveTo>
                    <a:pt x="40" y="0"/>
                  </a:moveTo>
                  <a:cubicBezTo>
                    <a:pt x="34" y="0"/>
                    <a:pt x="34" y="0"/>
                    <a:pt x="34" y="0"/>
                  </a:cubicBezTo>
                  <a:cubicBezTo>
                    <a:pt x="30" y="7"/>
                    <a:pt x="23" y="12"/>
                    <a:pt x="14" y="12"/>
                  </a:cubicBezTo>
                  <a:cubicBezTo>
                    <a:pt x="0" y="12"/>
                    <a:pt x="0" y="12"/>
                    <a:pt x="0" y="12"/>
                  </a:cubicBezTo>
                  <a:cubicBezTo>
                    <a:pt x="0" y="20"/>
                    <a:pt x="0" y="20"/>
                    <a:pt x="0" y="20"/>
                  </a:cubicBezTo>
                  <a:cubicBezTo>
                    <a:pt x="0" y="27"/>
                    <a:pt x="5" y="32"/>
                    <a:pt x="12" y="32"/>
                  </a:cubicBezTo>
                  <a:cubicBezTo>
                    <a:pt x="21" y="32"/>
                    <a:pt x="21" y="32"/>
                    <a:pt x="21" y="32"/>
                  </a:cubicBezTo>
                  <a:cubicBezTo>
                    <a:pt x="33" y="43"/>
                    <a:pt x="33" y="43"/>
                    <a:pt x="33" y="43"/>
                  </a:cubicBezTo>
                  <a:cubicBezTo>
                    <a:pt x="33" y="44"/>
                    <a:pt x="33" y="44"/>
                    <a:pt x="34" y="44"/>
                  </a:cubicBezTo>
                  <a:cubicBezTo>
                    <a:pt x="34" y="44"/>
                    <a:pt x="35" y="44"/>
                    <a:pt x="35" y="44"/>
                  </a:cubicBezTo>
                  <a:cubicBezTo>
                    <a:pt x="36" y="44"/>
                    <a:pt x="36" y="43"/>
                    <a:pt x="36" y="42"/>
                  </a:cubicBezTo>
                  <a:cubicBezTo>
                    <a:pt x="36" y="32"/>
                    <a:pt x="36" y="32"/>
                    <a:pt x="36" y="32"/>
                  </a:cubicBezTo>
                  <a:cubicBezTo>
                    <a:pt x="40" y="32"/>
                    <a:pt x="40" y="32"/>
                    <a:pt x="40" y="32"/>
                  </a:cubicBezTo>
                  <a:cubicBezTo>
                    <a:pt x="47" y="32"/>
                    <a:pt x="52" y="27"/>
                    <a:pt x="52" y="20"/>
                  </a:cubicBezTo>
                  <a:cubicBezTo>
                    <a:pt x="52" y="12"/>
                    <a:pt x="52" y="12"/>
                    <a:pt x="52" y="12"/>
                  </a:cubicBezTo>
                  <a:cubicBezTo>
                    <a:pt x="52" y="5"/>
                    <a:pt x="47"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p>
          </p:txBody>
        </p:sp>
        <p:sp>
          <p:nvSpPr>
            <p:cNvPr id="45" name="Freeform 44"/>
            <p:cNvSpPr>
              <a:spLocks/>
            </p:cNvSpPr>
            <p:nvPr/>
          </p:nvSpPr>
          <p:spPr bwMode="auto">
            <a:xfrm>
              <a:off x="2670175" y="739775"/>
              <a:ext cx="285750" cy="255588"/>
            </a:xfrm>
            <a:custGeom>
              <a:avLst/>
              <a:gdLst>
                <a:gd name="T0" fmla="*/ 76 w 76"/>
                <a:gd name="T1" fmla="*/ 34 h 68"/>
                <a:gd name="T2" fmla="*/ 76 w 76"/>
                <a:gd name="T3" fmla="*/ 18 h 68"/>
                <a:gd name="T4" fmla="*/ 58 w 76"/>
                <a:gd name="T5" fmla="*/ 0 h 68"/>
                <a:gd name="T6" fmla="*/ 18 w 76"/>
                <a:gd name="T7" fmla="*/ 0 h 68"/>
                <a:gd name="T8" fmla="*/ 0 w 76"/>
                <a:gd name="T9" fmla="*/ 18 h 68"/>
                <a:gd name="T10" fmla="*/ 0 w 76"/>
                <a:gd name="T11" fmla="*/ 34 h 68"/>
                <a:gd name="T12" fmla="*/ 18 w 76"/>
                <a:gd name="T13" fmla="*/ 52 h 68"/>
                <a:gd name="T14" fmla="*/ 20 w 76"/>
                <a:gd name="T15" fmla="*/ 52 h 68"/>
                <a:gd name="T16" fmla="*/ 22 w 76"/>
                <a:gd name="T17" fmla="*/ 52 h 68"/>
                <a:gd name="T18" fmla="*/ 22 w 76"/>
                <a:gd name="T19" fmla="*/ 54 h 68"/>
                <a:gd name="T20" fmla="*/ 22 w 76"/>
                <a:gd name="T21" fmla="*/ 66 h 68"/>
                <a:gd name="T22" fmla="*/ 23 w 76"/>
                <a:gd name="T23" fmla="*/ 68 h 68"/>
                <a:gd name="T24" fmla="*/ 24 w 76"/>
                <a:gd name="T25" fmla="*/ 68 h 68"/>
                <a:gd name="T26" fmla="*/ 25 w 76"/>
                <a:gd name="T27" fmla="*/ 67 h 68"/>
                <a:gd name="T28" fmla="*/ 41 w 76"/>
                <a:gd name="T29" fmla="*/ 52 h 68"/>
                <a:gd name="T30" fmla="*/ 42 w 76"/>
                <a:gd name="T31" fmla="*/ 52 h 68"/>
                <a:gd name="T32" fmla="*/ 58 w 76"/>
                <a:gd name="T33" fmla="*/ 52 h 68"/>
                <a:gd name="T34" fmla="*/ 76 w 76"/>
                <a:gd name="T3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68">
                  <a:moveTo>
                    <a:pt x="76" y="34"/>
                  </a:moveTo>
                  <a:cubicBezTo>
                    <a:pt x="76" y="18"/>
                    <a:pt x="76" y="18"/>
                    <a:pt x="76" y="18"/>
                  </a:cubicBezTo>
                  <a:cubicBezTo>
                    <a:pt x="76" y="8"/>
                    <a:pt x="68" y="0"/>
                    <a:pt x="58" y="0"/>
                  </a:cubicBezTo>
                  <a:cubicBezTo>
                    <a:pt x="18" y="0"/>
                    <a:pt x="18" y="0"/>
                    <a:pt x="18" y="0"/>
                  </a:cubicBezTo>
                  <a:cubicBezTo>
                    <a:pt x="8" y="0"/>
                    <a:pt x="0" y="8"/>
                    <a:pt x="0" y="18"/>
                  </a:cubicBezTo>
                  <a:cubicBezTo>
                    <a:pt x="0" y="34"/>
                    <a:pt x="0" y="34"/>
                    <a:pt x="0" y="34"/>
                  </a:cubicBezTo>
                  <a:cubicBezTo>
                    <a:pt x="0" y="44"/>
                    <a:pt x="8" y="52"/>
                    <a:pt x="18" y="52"/>
                  </a:cubicBezTo>
                  <a:cubicBezTo>
                    <a:pt x="20" y="52"/>
                    <a:pt x="20" y="52"/>
                    <a:pt x="20" y="52"/>
                  </a:cubicBezTo>
                  <a:cubicBezTo>
                    <a:pt x="22" y="52"/>
                    <a:pt x="22" y="52"/>
                    <a:pt x="22" y="52"/>
                  </a:cubicBezTo>
                  <a:cubicBezTo>
                    <a:pt x="22" y="54"/>
                    <a:pt x="22" y="54"/>
                    <a:pt x="22" y="54"/>
                  </a:cubicBezTo>
                  <a:cubicBezTo>
                    <a:pt x="22" y="66"/>
                    <a:pt x="22" y="66"/>
                    <a:pt x="22" y="66"/>
                  </a:cubicBezTo>
                  <a:cubicBezTo>
                    <a:pt x="22" y="67"/>
                    <a:pt x="22" y="68"/>
                    <a:pt x="23" y="68"/>
                  </a:cubicBezTo>
                  <a:cubicBezTo>
                    <a:pt x="23" y="68"/>
                    <a:pt x="24" y="68"/>
                    <a:pt x="24" y="68"/>
                  </a:cubicBezTo>
                  <a:cubicBezTo>
                    <a:pt x="25" y="68"/>
                    <a:pt x="25" y="68"/>
                    <a:pt x="25" y="67"/>
                  </a:cubicBezTo>
                  <a:cubicBezTo>
                    <a:pt x="41" y="52"/>
                    <a:pt x="41" y="52"/>
                    <a:pt x="41" y="52"/>
                  </a:cubicBezTo>
                  <a:cubicBezTo>
                    <a:pt x="42" y="52"/>
                    <a:pt x="42" y="52"/>
                    <a:pt x="42" y="52"/>
                  </a:cubicBezTo>
                  <a:cubicBezTo>
                    <a:pt x="58" y="52"/>
                    <a:pt x="58" y="52"/>
                    <a:pt x="58" y="52"/>
                  </a:cubicBezTo>
                  <a:cubicBezTo>
                    <a:pt x="68" y="52"/>
                    <a:pt x="76" y="44"/>
                    <a:pt x="7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p>
          </p:txBody>
        </p:sp>
      </p:grpSp>
      <p:graphicFrame>
        <p:nvGraphicFramePr>
          <p:cNvPr id="46" name="Chart 45"/>
          <p:cNvGraphicFramePr/>
          <p:nvPr>
            <p:extLst>
              <p:ext uri="{D42A27DB-BD31-4B8C-83A1-F6EECF244321}">
                <p14:modId xmlns:p14="http://schemas.microsoft.com/office/powerpoint/2010/main" val="68667445"/>
              </p:ext>
            </p:extLst>
          </p:nvPr>
        </p:nvGraphicFramePr>
        <p:xfrm>
          <a:off x="845410" y="2709707"/>
          <a:ext cx="2862680" cy="175868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48466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992124" y="1549406"/>
            <a:ext cx="7183437" cy="4689470"/>
            <a:chOff x="3" y="2"/>
            <a:chExt cx="6017" cy="3928"/>
          </a:xfrm>
        </p:grpSpPr>
        <p:sp>
          <p:nvSpPr>
            <p:cNvPr id="9" name="Freeform 5"/>
            <p:cNvSpPr>
              <a:spLocks/>
            </p:cNvSpPr>
            <p:nvPr/>
          </p:nvSpPr>
          <p:spPr bwMode="auto">
            <a:xfrm>
              <a:off x="3" y="1735"/>
              <a:ext cx="5482" cy="2195"/>
            </a:xfrm>
            <a:custGeom>
              <a:avLst/>
              <a:gdLst>
                <a:gd name="T0" fmla="*/ 0 w 5482"/>
                <a:gd name="T1" fmla="*/ 2195 h 2195"/>
                <a:gd name="T2" fmla="*/ 5000 w 5482"/>
                <a:gd name="T3" fmla="*/ 0 h 2195"/>
                <a:gd name="T4" fmla="*/ 5482 w 5482"/>
                <a:gd name="T5" fmla="*/ 0 h 2195"/>
                <a:gd name="T6" fmla="*/ 3130 w 5482"/>
                <a:gd name="T7" fmla="*/ 2195 h 2195"/>
                <a:gd name="T8" fmla="*/ 0 w 5482"/>
                <a:gd name="T9" fmla="*/ 2195 h 2195"/>
              </a:gdLst>
              <a:ahLst/>
              <a:cxnLst>
                <a:cxn ang="0">
                  <a:pos x="T0" y="T1"/>
                </a:cxn>
                <a:cxn ang="0">
                  <a:pos x="T2" y="T3"/>
                </a:cxn>
                <a:cxn ang="0">
                  <a:pos x="T4" y="T5"/>
                </a:cxn>
                <a:cxn ang="0">
                  <a:pos x="T6" y="T7"/>
                </a:cxn>
                <a:cxn ang="0">
                  <a:pos x="T8" y="T9"/>
                </a:cxn>
              </a:cxnLst>
              <a:rect l="0" t="0" r="r" b="b"/>
              <a:pathLst>
                <a:path w="5482" h="2195">
                  <a:moveTo>
                    <a:pt x="0" y="2195"/>
                  </a:moveTo>
                  <a:lnTo>
                    <a:pt x="5000" y="0"/>
                  </a:lnTo>
                  <a:lnTo>
                    <a:pt x="5482" y="0"/>
                  </a:lnTo>
                  <a:lnTo>
                    <a:pt x="3130" y="2195"/>
                  </a:lnTo>
                  <a:lnTo>
                    <a:pt x="0" y="2195"/>
                  </a:lnTo>
                  <a:close/>
                </a:path>
              </a:pathLst>
            </a:custGeom>
            <a:gradFill flip="none" rotWithShape="1">
              <a:gsLst>
                <a:gs pos="0">
                  <a:schemeClr val="bg1">
                    <a:lumMod val="95000"/>
                  </a:schemeClr>
                </a:gs>
                <a:gs pos="100000">
                  <a:srgbClr val="BFBEBE"/>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5003" y="2"/>
              <a:ext cx="1017" cy="1733"/>
            </a:xfrm>
            <a:custGeom>
              <a:avLst/>
              <a:gdLst>
                <a:gd name="T0" fmla="*/ 1017 w 1017"/>
                <a:gd name="T1" fmla="*/ 245 h 1733"/>
                <a:gd name="T2" fmla="*/ 835 w 1017"/>
                <a:gd name="T3" fmla="*/ 0 h 1733"/>
                <a:gd name="T4" fmla="*/ 505 w 1017"/>
                <a:gd name="T5" fmla="*/ 245 h 1733"/>
                <a:gd name="T6" fmla="*/ 658 w 1017"/>
                <a:gd name="T7" fmla="*/ 245 h 1733"/>
                <a:gd name="T8" fmla="*/ 0 w 1017"/>
                <a:gd name="T9" fmla="*/ 1733 h 1733"/>
                <a:gd name="T10" fmla="*/ 482 w 1017"/>
                <a:gd name="T11" fmla="*/ 1733 h 1733"/>
                <a:gd name="T12" fmla="*/ 881 w 1017"/>
                <a:gd name="T13" fmla="*/ 245 h 1733"/>
                <a:gd name="T14" fmla="*/ 1017 w 1017"/>
                <a:gd name="T15" fmla="*/ 245 h 1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1733">
                  <a:moveTo>
                    <a:pt x="1017" y="245"/>
                  </a:moveTo>
                  <a:lnTo>
                    <a:pt x="835" y="0"/>
                  </a:lnTo>
                  <a:lnTo>
                    <a:pt x="505" y="245"/>
                  </a:lnTo>
                  <a:lnTo>
                    <a:pt x="658" y="245"/>
                  </a:lnTo>
                  <a:lnTo>
                    <a:pt x="0" y="1733"/>
                  </a:lnTo>
                  <a:lnTo>
                    <a:pt x="482" y="1733"/>
                  </a:lnTo>
                  <a:lnTo>
                    <a:pt x="881" y="245"/>
                  </a:lnTo>
                  <a:lnTo>
                    <a:pt x="1017" y="245"/>
                  </a:lnTo>
                  <a:close/>
                </a:path>
              </a:pathLst>
            </a:custGeom>
            <a:gradFill flip="none" rotWithShape="1">
              <a:gsLst>
                <a:gs pos="0">
                  <a:srgbClr val="D80F79"/>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Oval 41"/>
          <p:cNvSpPr/>
          <p:nvPr/>
        </p:nvSpPr>
        <p:spPr>
          <a:xfrm>
            <a:off x="6762228" y="3807892"/>
            <a:ext cx="294210" cy="977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942445" y="4311582"/>
            <a:ext cx="381486" cy="1267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886468" y="4992094"/>
            <a:ext cx="498882" cy="1656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597229" y="5819128"/>
            <a:ext cx="573571"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Growth Infographic</a:t>
            </a:r>
          </a:p>
        </p:txBody>
      </p:sp>
      <p:grpSp>
        <p:nvGrpSpPr>
          <p:cNvPr id="13" name="Group 12"/>
          <p:cNvGrpSpPr/>
          <p:nvPr/>
        </p:nvGrpSpPr>
        <p:grpSpPr>
          <a:xfrm>
            <a:off x="3422000" y="4842794"/>
            <a:ext cx="1208388" cy="924031"/>
            <a:chOff x="4275889" y="5054191"/>
            <a:chExt cx="731771" cy="559571"/>
          </a:xfrm>
        </p:grpSpPr>
        <p:sp>
          <p:nvSpPr>
            <p:cNvPr id="11" name="Rectangle: Rounded Corners 73"/>
            <p:cNvSpPr/>
            <p:nvPr/>
          </p:nvSpPr>
          <p:spPr>
            <a:xfrm rot="18900000">
              <a:off x="4639799" y="5150047"/>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50"/>
            <p:cNvSpPr/>
            <p:nvPr/>
          </p:nvSpPr>
          <p:spPr>
            <a:xfrm rot="2700000">
              <a:off x="4275889" y="5054191"/>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Rounded Corners 73"/>
          <p:cNvSpPr/>
          <p:nvPr/>
        </p:nvSpPr>
        <p:spPr>
          <a:xfrm rot="18900000">
            <a:off x="5245370" y="4352265"/>
            <a:ext cx="468064" cy="468066"/>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50"/>
          <p:cNvSpPr/>
          <p:nvPr/>
        </p:nvSpPr>
        <p:spPr>
          <a:xfrm rot="2700000">
            <a:off x="4782333" y="4230298"/>
            <a:ext cx="711995" cy="711996"/>
          </a:xfrm>
          <a:prstGeom prst="roundRect">
            <a:avLst>
              <a:gd name="adj" fmla="val 9141"/>
            </a:avLst>
          </a:prstGeom>
          <a:gradFill flip="none" rotWithShape="1">
            <a:gsLst>
              <a:gs pos="0">
                <a:srgbClr val="0C344C"/>
              </a:gs>
              <a:gs pos="100000">
                <a:srgbClr val="19627F"/>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Rectangle: Rounded Corners 73"/>
          <p:cNvSpPr/>
          <p:nvPr/>
        </p:nvSpPr>
        <p:spPr>
          <a:xfrm rot="18900000">
            <a:off x="6204932" y="3865686"/>
            <a:ext cx="338014" cy="338015"/>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50"/>
          <p:cNvSpPr/>
          <p:nvPr/>
        </p:nvSpPr>
        <p:spPr>
          <a:xfrm rot="2700000">
            <a:off x="5870548" y="3777607"/>
            <a:ext cx="514169" cy="514171"/>
          </a:xfrm>
          <a:prstGeom prst="roundRect">
            <a:avLst>
              <a:gd name="adj" fmla="val 9141"/>
            </a:avLst>
          </a:prstGeom>
          <a:gradFill flip="none" rotWithShape="1">
            <a:gsLst>
              <a:gs pos="0">
                <a:srgbClr val="6F878C"/>
              </a:gs>
              <a:gs pos="100000">
                <a:srgbClr val="19627F"/>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Rectangle: Rounded Corners 73"/>
          <p:cNvSpPr/>
          <p:nvPr/>
        </p:nvSpPr>
        <p:spPr>
          <a:xfrm rot="18900000">
            <a:off x="6963475" y="3503933"/>
            <a:ext cx="240600" cy="240600"/>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50"/>
          <p:cNvSpPr/>
          <p:nvPr/>
        </p:nvSpPr>
        <p:spPr>
          <a:xfrm rot="2700000">
            <a:off x="6725460" y="3441238"/>
            <a:ext cx="365987" cy="365988"/>
          </a:xfrm>
          <a:prstGeom prst="roundRect">
            <a:avLst>
              <a:gd name="adj" fmla="val 9141"/>
            </a:avLst>
          </a:prstGeom>
          <a:gradFill flip="none" rotWithShape="1">
            <a:gsLst>
              <a:gs pos="0">
                <a:srgbClr val="6F878C"/>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3" name="Freeform 3073"/>
          <p:cNvSpPr>
            <a:spLocks noEditPoints="1"/>
          </p:cNvSpPr>
          <p:nvPr/>
        </p:nvSpPr>
        <p:spPr bwMode="auto">
          <a:xfrm>
            <a:off x="6817802" y="3533581"/>
            <a:ext cx="181302" cy="181302"/>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4404"/>
          <p:cNvSpPr>
            <a:spLocks noEditPoints="1"/>
          </p:cNvSpPr>
          <p:nvPr/>
        </p:nvSpPr>
        <p:spPr bwMode="auto">
          <a:xfrm>
            <a:off x="5034349" y="4444215"/>
            <a:ext cx="207963" cy="284163"/>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3678630" y="5114258"/>
            <a:ext cx="410770" cy="381104"/>
            <a:chOff x="9879013" y="2500313"/>
            <a:chExt cx="285750" cy="265113"/>
          </a:xfrm>
          <a:solidFill>
            <a:schemeClr val="bg1"/>
          </a:solidFill>
        </p:grpSpPr>
        <p:sp>
          <p:nvSpPr>
            <p:cNvPr id="26" name="Freeform 3859"/>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860"/>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861"/>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62"/>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5998250" y="3905310"/>
            <a:ext cx="258763" cy="258763"/>
            <a:chOff x="11045825" y="835025"/>
            <a:chExt cx="258763" cy="258763"/>
          </a:xfrm>
          <a:solidFill>
            <a:schemeClr val="bg1"/>
          </a:solidFill>
        </p:grpSpPr>
        <p:sp>
          <p:nvSpPr>
            <p:cNvPr id="31" name="Freeform 2131"/>
            <p:cNvSpPr>
              <a:spLocks/>
            </p:cNvSpPr>
            <p:nvPr/>
          </p:nvSpPr>
          <p:spPr bwMode="auto">
            <a:xfrm>
              <a:off x="11156950" y="1065213"/>
              <a:ext cx="38100" cy="9525"/>
            </a:xfrm>
            <a:custGeom>
              <a:avLst/>
              <a:gdLst>
                <a:gd name="T0" fmla="*/ 105 w 120"/>
                <a:gd name="T1" fmla="*/ 0 h 29"/>
                <a:gd name="T2" fmla="*/ 14 w 120"/>
                <a:gd name="T3" fmla="*/ 0 h 29"/>
                <a:gd name="T4" fmla="*/ 8 w 120"/>
                <a:gd name="T5" fmla="*/ 1 h 29"/>
                <a:gd name="T6" fmla="*/ 3 w 120"/>
                <a:gd name="T7" fmla="*/ 4 h 29"/>
                <a:gd name="T8" fmla="*/ 1 w 120"/>
                <a:gd name="T9" fmla="*/ 9 h 29"/>
                <a:gd name="T10" fmla="*/ 0 w 120"/>
                <a:gd name="T11" fmla="*/ 15 h 29"/>
                <a:gd name="T12" fmla="*/ 1 w 120"/>
                <a:gd name="T13" fmla="*/ 21 h 29"/>
                <a:gd name="T14" fmla="*/ 3 w 120"/>
                <a:gd name="T15" fmla="*/ 26 h 29"/>
                <a:gd name="T16" fmla="*/ 8 w 120"/>
                <a:gd name="T17" fmla="*/ 28 h 29"/>
                <a:gd name="T18" fmla="*/ 14 w 120"/>
                <a:gd name="T19" fmla="*/ 29 h 29"/>
                <a:gd name="T20" fmla="*/ 105 w 120"/>
                <a:gd name="T21" fmla="*/ 29 h 29"/>
                <a:gd name="T22" fmla="*/ 111 w 120"/>
                <a:gd name="T23" fmla="*/ 28 h 29"/>
                <a:gd name="T24" fmla="*/ 116 w 120"/>
                <a:gd name="T25" fmla="*/ 26 h 29"/>
                <a:gd name="T26" fmla="*/ 118 w 120"/>
                <a:gd name="T27" fmla="*/ 21 h 29"/>
                <a:gd name="T28" fmla="*/ 120 w 120"/>
                <a:gd name="T29" fmla="*/ 15 h 29"/>
                <a:gd name="T30" fmla="*/ 118 w 120"/>
                <a:gd name="T31" fmla="*/ 9 h 29"/>
                <a:gd name="T32" fmla="*/ 116 w 120"/>
                <a:gd name="T33" fmla="*/ 4 h 29"/>
                <a:gd name="T34" fmla="*/ 111 w 120"/>
                <a:gd name="T35" fmla="*/ 1 h 29"/>
                <a:gd name="T36" fmla="*/ 105 w 12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29">
                  <a:moveTo>
                    <a:pt x="105" y="0"/>
                  </a:moveTo>
                  <a:lnTo>
                    <a:pt x="14" y="0"/>
                  </a:lnTo>
                  <a:lnTo>
                    <a:pt x="8" y="1"/>
                  </a:lnTo>
                  <a:lnTo>
                    <a:pt x="3" y="4"/>
                  </a:lnTo>
                  <a:lnTo>
                    <a:pt x="1" y="9"/>
                  </a:lnTo>
                  <a:lnTo>
                    <a:pt x="0" y="15"/>
                  </a:lnTo>
                  <a:lnTo>
                    <a:pt x="1" y="21"/>
                  </a:lnTo>
                  <a:lnTo>
                    <a:pt x="3" y="26"/>
                  </a:lnTo>
                  <a:lnTo>
                    <a:pt x="8" y="28"/>
                  </a:lnTo>
                  <a:lnTo>
                    <a:pt x="14" y="29"/>
                  </a:lnTo>
                  <a:lnTo>
                    <a:pt x="105" y="29"/>
                  </a:lnTo>
                  <a:lnTo>
                    <a:pt x="111" y="28"/>
                  </a:lnTo>
                  <a:lnTo>
                    <a:pt x="116" y="26"/>
                  </a:lnTo>
                  <a:lnTo>
                    <a:pt x="118" y="21"/>
                  </a:lnTo>
                  <a:lnTo>
                    <a:pt x="120" y="15"/>
                  </a:lnTo>
                  <a:lnTo>
                    <a:pt x="118" y="9"/>
                  </a:lnTo>
                  <a:lnTo>
                    <a:pt x="116" y="4"/>
                  </a:lnTo>
                  <a:lnTo>
                    <a:pt x="111"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32"/>
            <p:cNvSpPr>
              <a:spLocks/>
            </p:cNvSpPr>
            <p:nvPr/>
          </p:nvSpPr>
          <p:spPr bwMode="auto">
            <a:xfrm>
              <a:off x="11166475" y="1084263"/>
              <a:ext cx="19050" cy="9525"/>
            </a:xfrm>
            <a:custGeom>
              <a:avLst/>
              <a:gdLst>
                <a:gd name="T0" fmla="*/ 45 w 61"/>
                <a:gd name="T1" fmla="*/ 0 h 30"/>
                <a:gd name="T2" fmla="*/ 16 w 61"/>
                <a:gd name="T3" fmla="*/ 0 h 30"/>
                <a:gd name="T4" fmla="*/ 10 w 61"/>
                <a:gd name="T5" fmla="*/ 1 h 30"/>
                <a:gd name="T6" fmla="*/ 5 w 61"/>
                <a:gd name="T7" fmla="*/ 5 h 30"/>
                <a:gd name="T8" fmla="*/ 1 w 61"/>
                <a:gd name="T9" fmla="*/ 8 h 30"/>
                <a:gd name="T10" fmla="*/ 0 w 61"/>
                <a:gd name="T11" fmla="*/ 14 h 30"/>
                <a:gd name="T12" fmla="*/ 1 w 61"/>
                <a:gd name="T13" fmla="*/ 21 h 30"/>
                <a:gd name="T14" fmla="*/ 5 w 61"/>
                <a:gd name="T15" fmla="*/ 25 h 30"/>
                <a:gd name="T16" fmla="*/ 10 w 61"/>
                <a:gd name="T17" fmla="*/ 29 h 30"/>
                <a:gd name="T18" fmla="*/ 16 w 61"/>
                <a:gd name="T19" fmla="*/ 30 h 30"/>
                <a:gd name="T20" fmla="*/ 45 w 61"/>
                <a:gd name="T21" fmla="*/ 30 h 30"/>
                <a:gd name="T22" fmla="*/ 51 w 61"/>
                <a:gd name="T23" fmla="*/ 29 h 30"/>
                <a:gd name="T24" fmla="*/ 56 w 61"/>
                <a:gd name="T25" fmla="*/ 25 h 30"/>
                <a:gd name="T26" fmla="*/ 60 w 61"/>
                <a:gd name="T27" fmla="*/ 21 h 30"/>
                <a:gd name="T28" fmla="*/ 61 w 61"/>
                <a:gd name="T29" fmla="*/ 14 h 30"/>
                <a:gd name="T30" fmla="*/ 60 w 61"/>
                <a:gd name="T31" fmla="*/ 8 h 30"/>
                <a:gd name="T32" fmla="*/ 56 w 61"/>
                <a:gd name="T33" fmla="*/ 5 h 30"/>
                <a:gd name="T34" fmla="*/ 51 w 61"/>
                <a:gd name="T35" fmla="*/ 1 h 30"/>
                <a:gd name="T36" fmla="*/ 45 w 61"/>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30">
                  <a:moveTo>
                    <a:pt x="45" y="0"/>
                  </a:moveTo>
                  <a:lnTo>
                    <a:pt x="16" y="0"/>
                  </a:lnTo>
                  <a:lnTo>
                    <a:pt x="10" y="1"/>
                  </a:lnTo>
                  <a:lnTo>
                    <a:pt x="5" y="5"/>
                  </a:lnTo>
                  <a:lnTo>
                    <a:pt x="1" y="8"/>
                  </a:lnTo>
                  <a:lnTo>
                    <a:pt x="0" y="14"/>
                  </a:lnTo>
                  <a:lnTo>
                    <a:pt x="1" y="21"/>
                  </a:lnTo>
                  <a:lnTo>
                    <a:pt x="5" y="25"/>
                  </a:lnTo>
                  <a:lnTo>
                    <a:pt x="10" y="29"/>
                  </a:lnTo>
                  <a:lnTo>
                    <a:pt x="16" y="30"/>
                  </a:lnTo>
                  <a:lnTo>
                    <a:pt x="45" y="30"/>
                  </a:lnTo>
                  <a:lnTo>
                    <a:pt x="51" y="29"/>
                  </a:lnTo>
                  <a:lnTo>
                    <a:pt x="56" y="25"/>
                  </a:lnTo>
                  <a:lnTo>
                    <a:pt x="60" y="21"/>
                  </a:lnTo>
                  <a:lnTo>
                    <a:pt x="61" y="14"/>
                  </a:lnTo>
                  <a:lnTo>
                    <a:pt x="60" y="8"/>
                  </a:lnTo>
                  <a:lnTo>
                    <a:pt x="56" y="5"/>
                  </a:lnTo>
                  <a:lnTo>
                    <a:pt x="51"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133"/>
            <p:cNvSpPr>
              <a:spLocks/>
            </p:cNvSpPr>
            <p:nvPr/>
          </p:nvSpPr>
          <p:spPr bwMode="auto">
            <a:xfrm>
              <a:off x="11095038" y="877888"/>
              <a:ext cx="161925" cy="177800"/>
            </a:xfrm>
            <a:custGeom>
              <a:avLst/>
              <a:gdLst>
                <a:gd name="T0" fmla="*/ 242 w 511"/>
                <a:gd name="T1" fmla="*/ 1 h 556"/>
                <a:gd name="T2" fmla="*/ 217 w 511"/>
                <a:gd name="T3" fmla="*/ 3 h 556"/>
                <a:gd name="T4" fmla="*/ 192 w 511"/>
                <a:gd name="T5" fmla="*/ 8 h 556"/>
                <a:gd name="T6" fmla="*/ 168 w 511"/>
                <a:gd name="T7" fmla="*/ 15 h 556"/>
                <a:gd name="T8" fmla="*/ 134 w 511"/>
                <a:gd name="T9" fmla="*/ 31 h 556"/>
                <a:gd name="T10" fmla="*/ 93 w 511"/>
                <a:gd name="T11" fmla="*/ 58 h 556"/>
                <a:gd name="T12" fmla="*/ 59 w 511"/>
                <a:gd name="T13" fmla="*/ 94 h 556"/>
                <a:gd name="T14" fmla="*/ 31 w 511"/>
                <a:gd name="T15" fmla="*/ 134 h 556"/>
                <a:gd name="T16" fmla="*/ 15 w 511"/>
                <a:gd name="T17" fmla="*/ 168 h 556"/>
                <a:gd name="T18" fmla="*/ 8 w 511"/>
                <a:gd name="T19" fmla="*/ 191 h 556"/>
                <a:gd name="T20" fmla="*/ 3 w 511"/>
                <a:gd name="T21" fmla="*/ 217 h 556"/>
                <a:gd name="T22" fmla="*/ 0 w 511"/>
                <a:gd name="T23" fmla="*/ 243 h 556"/>
                <a:gd name="T24" fmla="*/ 0 w 511"/>
                <a:gd name="T25" fmla="*/ 277 h 556"/>
                <a:gd name="T26" fmla="*/ 8 w 511"/>
                <a:gd name="T27" fmla="*/ 317 h 556"/>
                <a:gd name="T28" fmla="*/ 20 w 511"/>
                <a:gd name="T29" fmla="*/ 355 h 556"/>
                <a:gd name="T30" fmla="*/ 39 w 511"/>
                <a:gd name="T31" fmla="*/ 392 h 556"/>
                <a:gd name="T32" fmla="*/ 63 w 511"/>
                <a:gd name="T33" fmla="*/ 423 h 556"/>
                <a:gd name="T34" fmla="*/ 91 w 511"/>
                <a:gd name="T35" fmla="*/ 451 h 556"/>
                <a:gd name="T36" fmla="*/ 124 w 511"/>
                <a:gd name="T37" fmla="*/ 475 h 556"/>
                <a:gd name="T38" fmla="*/ 160 w 511"/>
                <a:gd name="T39" fmla="*/ 493 h 556"/>
                <a:gd name="T40" fmla="*/ 180 w 511"/>
                <a:gd name="T41" fmla="*/ 542 h 556"/>
                <a:gd name="T42" fmla="*/ 185 w 511"/>
                <a:gd name="T43" fmla="*/ 552 h 556"/>
                <a:gd name="T44" fmla="*/ 196 w 511"/>
                <a:gd name="T45" fmla="*/ 556 h 556"/>
                <a:gd name="T46" fmla="*/ 322 w 511"/>
                <a:gd name="T47" fmla="*/ 555 h 556"/>
                <a:gd name="T48" fmla="*/ 330 w 511"/>
                <a:gd name="T49" fmla="*/ 547 h 556"/>
                <a:gd name="T50" fmla="*/ 331 w 511"/>
                <a:gd name="T51" fmla="*/ 500 h 556"/>
                <a:gd name="T52" fmla="*/ 369 w 511"/>
                <a:gd name="T53" fmla="*/ 484 h 556"/>
                <a:gd name="T54" fmla="*/ 405 w 511"/>
                <a:gd name="T55" fmla="*/ 464 h 556"/>
                <a:gd name="T56" fmla="*/ 435 w 511"/>
                <a:gd name="T57" fmla="*/ 438 h 556"/>
                <a:gd name="T58" fmla="*/ 461 w 511"/>
                <a:gd name="T59" fmla="*/ 407 h 556"/>
                <a:gd name="T60" fmla="*/ 483 w 511"/>
                <a:gd name="T61" fmla="*/ 373 h 556"/>
                <a:gd name="T62" fmla="*/ 499 w 511"/>
                <a:gd name="T63" fmla="*/ 337 h 556"/>
                <a:gd name="T64" fmla="*/ 508 w 511"/>
                <a:gd name="T65" fmla="*/ 298 h 556"/>
                <a:gd name="T66" fmla="*/ 511 w 511"/>
                <a:gd name="T67" fmla="*/ 256 h 556"/>
                <a:gd name="T68" fmla="*/ 510 w 511"/>
                <a:gd name="T69" fmla="*/ 229 h 556"/>
                <a:gd name="T70" fmla="*/ 506 w 511"/>
                <a:gd name="T71" fmla="*/ 205 h 556"/>
                <a:gd name="T72" fmla="*/ 500 w 511"/>
                <a:gd name="T73" fmla="*/ 179 h 556"/>
                <a:gd name="T74" fmla="*/ 491 w 511"/>
                <a:gd name="T75" fmla="*/ 156 h 556"/>
                <a:gd name="T76" fmla="*/ 468 w 511"/>
                <a:gd name="T77" fmla="*/ 113 h 556"/>
                <a:gd name="T78" fmla="*/ 436 w 511"/>
                <a:gd name="T79" fmla="*/ 75 h 556"/>
                <a:gd name="T80" fmla="*/ 399 w 511"/>
                <a:gd name="T81" fmla="*/ 44 h 556"/>
                <a:gd name="T82" fmla="*/ 355 w 511"/>
                <a:gd name="T83" fmla="*/ 20 h 556"/>
                <a:gd name="T84" fmla="*/ 331 w 511"/>
                <a:gd name="T85" fmla="*/ 12 h 556"/>
                <a:gd name="T86" fmla="*/ 307 w 511"/>
                <a:gd name="T87" fmla="*/ 6 h 556"/>
                <a:gd name="T88" fmla="*/ 281 w 511"/>
                <a:gd name="T89" fmla="*/ 1 h 556"/>
                <a:gd name="T90" fmla="*/ 256 w 511"/>
                <a:gd name="T91"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1" h="556">
                  <a:moveTo>
                    <a:pt x="256" y="0"/>
                  </a:moveTo>
                  <a:lnTo>
                    <a:pt x="242" y="1"/>
                  </a:lnTo>
                  <a:lnTo>
                    <a:pt x="230" y="1"/>
                  </a:lnTo>
                  <a:lnTo>
                    <a:pt x="217" y="3"/>
                  </a:lnTo>
                  <a:lnTo>
                    <a:pt x="204" y="6"/>
                  </a:lnTo>
                  <a:lnTo>
                    <a:pt x="192" y="8"/>
                  </a:lnTo>
                  <a:lnTo>
                    <a:pt x="180" y="12"/>
                  </a:lnTo>
                  <a:lnTo>
                    <a:pt x="168" y="15"/>
                  </a:lnTo>
                  <a:lnTo>
                    <a:pt x="157" y="20"/>
                  </a:lnTo>
                  <a:lnTo>
                    <a:pt x="134" y="31"/>
                  </a:lnTo>
                  <a:lnTo>
                    <a:pt x="113" y="44"/>
                  </a:lnTo>
                  <a:lnTo>
                    <a:pt x="93" y="58"/>
                  </a:lnTo>
                  <a:lnTo>
                    <a:pt x="75" y="75"/>
                  </a:lnTo>
                  <a:lnTo>
                    <a:pt x="59" y="94"/>
                  </a:lnTo>
                  <a:lnTo>
                    <a:pt x="43" y="113"/>
                  </a:lnTo>
                  <a:lnTo>
                    <a:pt x="31" y="134"/>
                  </a:lnTo>
                  <a:lnTo>
                    <a:pt x="20" y="156"/>
                  </a:lnTo>
                  <a:lnTo>
                    <a:pt x="15" y="168"/>
                  </a:lnTo>
                  <a:lnTo>
                    <a:pt x="11" y="179"/>
                  </a:lnTo>
                  <a:lnTo>
                    <a:pt x="8" y="191"/>
                  </a:lnTo>
                  <a:lnTo>
                    <a:pt x="5" y="205"/>
                  </a:lnTo>
                  <a:lnTo>
                    <a:pt x="3" y="217"/>
                  </a:lnTo>
                  <a:lnTo>
                    <a:pt x="2" y="229"/>
                  </a:lnTo>
                  <a:lnTo>
                    <a:pt x="0" y="243"/>
                  </a:lnTo>
                  <a:lnTo>
                    <a:pt x="0" y="256"/>
                  </a:lnTo>
                  <a:lnTo>
                    <a:pt x="0" y="277"/>
                  </a:lnTo>
                  <a:lnTo>
                    <a:pt x="3" y="298"/>
                  </a:lnTo>
                  <a:lnTo>
                    <a:pt x="8" y="317"/>
                  </a:lnTo>
                  <a:lnTo>
                    <a:pt x="13" y="337"/>
                  </a:lnTo>
                  <a:lnTo>
                    <a:pt x="20" y="355"/>
                  </a:lnTo>
                  <a:lnTo>
                    <a:pt x="28" y="373"/>
                  </a:lnTo>
                  <a:lnTo>
                    <a:pt x="39" y="392"/>
                  </a:lnTo>
                  <a:lnTo>
                    <a:pt x="50" y="407"/>
                  </a:lnTo>
                  <a:lnTo>
                    <a:pt x="63" y="423"/>
                  </a:lnTo>
                  <a:lnTo>
                    <a:pt x="76" y="438"/>
                  </a:lnTo>
                  <a:lnTo>
                    <a:pt x="91" y="451"/>
                  </a:lnTo>
                  <a:lnTo>
                    <a:pt x="107" y="464"/>
                  </a:lnTo>
                  <a:lnTo>
                    <a:pt x="124" y="475"/>
                  </a:lnTo>
                  <a:lnTo>
                    <a:pt x="142" y="484"/>
                  </a:lnTo>
                  <a:lnTo>
                    <a:pt x="160" y="493"/>
                  </a:lnTo>
                  <a:lnTo>
                    <a:pt x="180" y="500"/>
                  </a:lnTo>
                  <a:lnTo>
                    <a:pt x="180" y="542"/>
                  </a:lnTo>
                  <a:lnTo>
                    <a:pt x="181" y="547"/>
                  </a:lnTo>
                  <a:lnTo>
                    <a:pt x="185" y="552"/>
                  </a:lnTo>
                  <a:lnTo>
                    <a:pt x="190" y="555"/>
                  </a:lnTo>
                  <a:lnTo>
                    <a:pt x="196" y="556"/>
                  </a:lnTo>
                  <a:lnTo>
                    <a:pt x="316" y="556"/>
                  </a:lnTo>
                  <a:lnTo>
                    <a:pt x="322" y="555"/>
                  </a:lnTo>
                  <a:lnTo>
                    <a:pt x="327" y="552"/>
                  </a:lnTo>
                  <a:lnTo>
                    <a:pt x="330" y="547"/>
                  </a:lnTo>
                  <a:lnTo>
                    <a:pt x="331" y="542"/>
                  </a:lnTo>
                  <a:lnTo>
                    <a:pt x="331" y="500"/>
                  </a:lnTo>
                  <a:lnTo>
                    <a:pt x="351" y="493"/>
                  </a:lnTo>
                  <a:lnTo>
                    <a:pt x="369" y="484"/>
                  </a:lnTo>
                  <a:lnTo>
                    <a:pt x="388" y="475"/>
                  </a:lnTo>
                  <a:lnTo>
                    <a:pt x="405" y="464"/>
                  </a:lnTo>
                  <a:lnTo>
                    <a:pt x="421" y="451"/>
                  </a:lnTo>
                  <a:lnTo>
                    <a:pt x="435" y="438"/>
                  </a:lnTo>
                  <a:lnTo>
                    <a:pt x="449" y="423"/>
                  </a:lnTo>
                  <a:lnTo>
                    <a:pt x="461" y="407"/>
                  </a:lnTo>
                  <a:lnTo>
                    <a:pt x="473" y="392"/>
                  </a:lnTo>
                  <a:lnTo>
                    <a:pt x="483" y="373"/>
                  </a:lnTo>
                  <a:lnTo>
                    <a:pt x="491" y="355"/>
                  </a:lnTo>
                  <a:lnTo>
                    <a:pt x="499" y="337"/>
                  </a:lnTo>
                  <a:lnTo>
                    <a:pt x="504" y="317"/>
                  </a:lnTo>
                  <a:lnTo>
                    <a:pt x="508" y="298"/>
                  </a:lnTo>
                  <a:lnTo>
                    <a:pt x="511" y="277"/>
                  </a:lnTo>
                  <a:lnTo>
                    <a:pt x="511" y="256"/>
                  </a:lnTo>
                  <a:lnTo>
                    <a:pt x="511" y="243"/>
                  </a:lnTo>
                  <a:lnTo>
                    <a:pt x="510" y="229"/>
                  </a:lnTo>
                  <a:lnTo>
                    <a:pt x="508" y="217"/>
                  </a:lnTo>
                  <a:lnTo>
                    <a:pt x="506" y="205"/>
                  </a:lnTo>
                  <a:lnTo>
                    <a:pt x="504" y="191"/>
                  </a:lnTo>
                  <a:lnTo>
                    <a:pt x="500" y="179"/>
                  </a:lnTo>
                  <a:lnTo>
                    <a:pt x="496" y="168"/>
                  </a:lnTo>
                  <a:lnTo>
                    <a:pt x="491" y="156"/>
                  </a:lnTo>
                  <a:lnTo>
                    <a:pt x="480" y="134"/>
                  </a:lnTo>
                  <a:lnTo>
                    <a:pt x="468" y="113"/>
                  </a:lnTo>
                  <a:lnTo>
                    <a:pt x="452" y="94"/>
                  </a:lnTo>
                  <a:lnTo>
                    <a:pt x="436" y="75"/>
                  </a:lnTo>
                  <a:lnTo>
                    <a:pt x="418" y="58"/>
                  </a:lnTo>
                  <a:lnTo>
                    <a:pt x="399" y="44"/>
                  </a:lnTo>
                  <a:lnTo>
                    <a:pt x="378" y="31"/>
                  </a:lnTo>
                  <a:lnTo>
                    <a:pt x="355" y="20"/>
                  </a:lnTo>
                  <a:lnTo>
                    <a:pt x="344" y="15"/>
                  </a:lnTo>
                  <a:lnTo>
                    <a:pt x="331" y="12"/>
                  </a:lnTo>
                  <a:lnTo>
                    <a:pt x="319" y="8"/>
                  </a:lnTo>
                  <a:lnTo>
                    <a:pt x="307" y="6"/>
                  </a:lnTo>
                  <a:lnTo>
                    <a:pt x="295" y="3"/>
                  </a:lnTo>
                  <a:lnTo>
                    <a:pt x="281" y="1"/>
                  </a:lnTo>
                  <a:lnTo>
                    <a:pt x="269" y="1"/>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134"/>
            <p:cNvSpPr>
              <a:spLocks/>
            </p:cNvSpPr>
            <p:nvPr/>
          </p:nvSpPr>
          <p:spPr bwMode="auto">
            <a:xfrm>
              <a:off x="11045825" y="949325"/>
              <a:ext cx="28575" cy="11113"/>
            </a:xfrm>
            <a:custGeom>
              <a:avLst/>
              <a:gdLst>
                <a:gd name="T0" fmla="*/ 76 w 90"/>
                <a:gd name="T1" fmla="*/ 0 h 31"/>
                <a:gd name="T2" fmla="*/ 16 w 90"/>
                <a:gd name="T3" fmla="*/ 0 h 31"/>
                <a:gd name="T4" fmla="*/ 10 w 90"/>
                <a:gd name="T5" fmla="*/ 2 h 31"/>
                <a:gd name="T6" fmla="*/ 5 w 90"/>
                <a:gd name="T7" fmla="*/ 5 h 31"/>
                <a:gd name="T8" fmla="*/ 1 w 90"/>
                <a:gd name="T9" fmla="*/ 10 h 31"/>
                <a:gd name="T10" fmla="*/ 0 w 90"/>
                <a:gd name="T11" fmla="*/ 15 h 31"/>
                <a:gd name="T12" fmla="*/ 1 w 90"/>
                <a:gd name="T13" fmla="*/ 21 h 31"/>
                <a:gd name="T14" fmla="*/ 5 w 90"/>
                <a:gd name="T15" fmla="*/ 26 h 31"/>
                <a:gd name="T16" fmla="*/ 10 w 90"/>
                <a:gd name="T17" fmla="*/ 30 h 31"/>
                <a:gd name="T18" fmla="*/ 16 w 90"/>
                <a:gd name="T19" fmla="*/ 31 h 31"/>
                <a:gd name="T20" fmla="*/ 76 w 90"/>
                <a:gd name="T21" fmla="*/ 31 h 31"/>
                <a:gd name="T22" fmla="*/ 82 w 90"/>
                <a:gd name="T23" fmla="*/ 30 h 31"/>
                <a:gd name="T24" fmla="*/ 87 w 90"/>
                <a:gd name="T25" fmla="*/ 26 h 31"/>
                <a:gd name="T26" fmla="*/ 89 w 90"/>
                <a:gd name="T27" fmla="*/ 21 h 31"/>
                <a:gd name="T28" fmla="*/ 90 w 90"/>
                <a:gd name="T29" fmla="*/ 15 h 31"/>
                <a:gd name="T30" fmla="*/ 89 w 90"/>
                <a:gd name="T31" fmla="*/ 10 h 31"/>
                <a:gd name="T32" fmla="*/ 87 w 90"/>
                <a:gd name="T33" fmla="*/ 5 h 31"/>
                <a:gd name="T34" fmla="*/ 82 w 90"/>
                <a:gd name="T35" fmla="*/ 2 h 31"/>
                <a:gd name="T36" fmla="*/ 76 w 9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31">
                  <a:moveTo>
                    <a:pt x="76" y="0"/>
                  </a:moveTo>
                  <a:lnTo>
                    <a:pt x="16" y="0"/>
                  </a:lnTo>
                  <a:lnTo>
                    <a:pt x="10" y="2"/>
                  </a:lnTo>
                  <a:lnTo>
                    <a:pt x="5" y="5"/>
                  </a:lnTo>
                  <a:lnTo>
                    <a:pt x="1" y="10"/>
                  </a:lnTo>
                  <a:lnTo>
                    <a:pt x="0" y="15"/>
                  </a:lnTo>
                  <a:lnTo>
                    <a:pt x="1" y="21"/>
                  </a:lnTo>
                  <a:lnTo>
                    <a:pt x="5" y="26"/>
                  </a:lnTo>
                  <a:lnTo>
                    <a:pt x="10" y="30"/>
                  </a:lnTo>
                  <a:lnTo>
                    <a:pt x="16" y="31"/>
                  </a:lnTo>
                  <a:lnTo>
                    <a:pt x="76" y="31"/>
                  </a:lnTo>
                  <a:lnTo>
                    <a:pt x="82" y="30"/>
                  </a:lnTo>
                  <a:lnTo>
                    <a:pt x="87" y="26"/>
                  </a:lnTo>
                  <a:lnTo>
                    <a:pt x="89" y="21"/>
                  </a:lnTo>
                  <a:lnTo>
                    <a:pt x="90" y="15"/>
                  </a:lnTo>
                  <a:lnTo>
                    <a:pt x="89" y="10"/>
                  </a:lnTo>
                  <a:lnTo>
                    <a:pt x="87" y="5"/>
                  </a:lnTo>
                  <a:lnTo>
                    <a:pt x="82" y="2"/>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135"/>
            <p:cNvSpPr>
              <a:spLocks/>
            </p:cNvSpPr>
            <p:nvPr/>
          </p:nvSpPr>
          <p:spPr bwMode="auto">
            <a:xfrm>
              <a:off x="11074400" y="863600"/>
              <a:ext cx="34925" cy="34925"/>
            </a:xfrm>
            <a:custGeom>
              <a:avLst/>
              <a:gdLst>
                <a:gd name="T0" fmla="*/ 91 w 107"/>
                <a:gd name="T1" fmla="*/ 107 h 107"/>
                <a:gd name="T2" fmla="*/ 97 w 107"/>
                <a:gd name="T3" fmla="*/ 105 h 107"/>
                <a:gd name="T4" fmla="*/ 102 w 107"/>
                <a:gd name="T5" fmla="*/ 102 h 107"/>
                <a:gd name="T6" fmla="*/ 105 w 107"/>
                <a:gd name="T7" fmla="*/ 97 h 107"/>
                <a:gd name="T8" fmla="*/ 107 w 107"/>
                <a:gd name="T9" fmla="*/ 91 h 107"/>
                <a:gd name="T10" fmla="*/ 105 w 107"/>
                <a:gd name="T11" fmla="*/ 86 h 107"/>
                <a:gd name="T12" fmla="*/ 102 w 107"/>
                <a:gd name="T13" fmla="*/ 81 h 107"/>
                <a:gd name="T14" fmla="*/ 26 w 107"/>
                <a:gd name="T15" fmla="*/ 5 h 107"/>
                <a:gd name="T16" fmla="*/ 21 w 107"/>
                <a:gd name="T17" fmla="*/ 2 h 107"/>
                <a:gd name="T18" fmla="*/ 16 w 107"/>
                <a:gd name="T19" fmla="*/ 0 h 107"/>
                <a:gd name="T20" fmla="*/ 10 w 107"/>
                <a:gd name="T21" fmla="*/ 2 h 107"/>
                <a:gd name="T22" fmla="*/ 5 w 107"/>
                <a:gd name="T23" fmla="*/ 5 h 107"/>
                <a:gd name="T24" fmla="*/ 2 w 107"/>
                <a:gd name="T25" fmla="*/ 10 h 107"/>
                <a:gd name="T26" fmla="*/ 0 w 107"/>
                <a:gd name="T27" fmla="*/ 16 h 107"/>
                <a:gd name="T28" fmla="*/ 2 w 107"/>
                <a:gd name="T29" fmla="*/ 21 h 107"/>
                <a:gd name="T30" fmla="*/ 5 w 107"/>
                <a:gd name="T31" fmla="*/ 26 h 107"/>
                <a:gd name="T32" fmla="*/ 81 w 107"/>
                <a:gd name="T33" fmla="*/ 102 h 107"/>
                <a:gd name="T34" fmla="*/ 86 w 107"/>
                <a:gd name="T35" fmla="*/ 105 h 107"/>
                <a:gd name="T36" fmla="*/ 91 w 107"/>
                <a:gd name="T3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07">
                  <a:moveTo>
                    <a:pt x="91" y="107"/>
                  </a:moveTo>
                  <a:lnTo>
                    <a:pt x="97" y="105"/>
                  </a:lnTo>
                  <a:lnTo>
                    <a:pt x="102" y="102"/>
                  </a:lnTo>
                  <a:lnTo>
                    <a:pt x="105" y="97"/>
                  </a:lnTo>
                  <a:lnTo>
                    <a:pt x="107" y="91"/>
                  </a:lnTo>
                  <a:lnTo>
                    <a:pt x="105" y="86"/>
                  </a:lnTo>
                  <a:lnTo>
                    <a:pt x="102" y="81"/>
                  </a:lnTo>
                  <a:lnTo>
                    <a:pt x="26" y="5"/>
                  </a:lnTo>
                  <a:lnTo>
                    <a:pt x="21" y="2"/>
                  </a:lnTo>
                  <a:lnTo>
                    <a:pt x="16" y="0"/>
                  </a:lnTo>
                  <a:lnTo>
                    <a:pt x="10" y="2"/>
                  </a:lnTo>
                  <a:lnTo>
                    <a:pt x="5" y="5"/>
                  </a:lnTo>
                  <a:lnTo>
                    <a:pt x="2" y="10"/>
                  </a:lnTo>
                  <a:lnTo>
                    <a:pt x="0" y="16"/>
                  </a:lnTo>
                  <a:lnTo>
                    <a:pt x="2" y="21"/>
                  </a:lnTo>
                  <a:lnTo>
                    <a:pt x="5" y="26"/>
                  </a:lnTo>
                  <a:lnTo>
                    <a:pt x="81" y="102"/>
                  </a:lnTo>
                  <a:lnTo>
                    <a:pt x="86" y="105"/>
                  </a:lnTo>
                  <a:lnTo>
                    <a:pt x="9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36"/>
            <p:cNvSpPr>
              <a:spLocks/>
            </p:cNvSpPr>
            <p:nvPr/>
          </p:nvSpPr>
          <p:spPr bwMode="auto">
            <a:xfrm>
              <a:off x="11171238" y="835025"/>
              <a:ext cx="9525" cy="28575"/>
            </a:xfrm>
            <a:custGeom>
              <a:avLst/>
              <a:gdLst>
                <a:gd name="T0" fmla="*/ 15 w 29"/>
                <a:gd name="T1" fmla="*/ 90 h 90"/>
                <a:gd name="T2" fmla="*/ 21 w 29"/>
                <a:gd name="T3" fmla="*/ 89 h 90"/>
                <a:gd name="T4" fmla="*/ 26 w 29"/>
                <a:gd name="T5" fmla="*/ 87 h 90"/>
                <a:gd name="T6" fmla="*/ 28 w 29"/>
                <a:gd name="T7" fmla="*/ 82 h 90"/>
                <a:gd name="T8" fmla="*/ 29 w 29"/>
                <a:gd name="T9" fmla="*/ 76 h 90"/>
                <a:gd name="T10" fmla="*/ 29 w 29"/>
                <a:gd name="T11" fmla="*/ 16 h 90"/>
                <a:gd name="T12" fmla="*/ 28 w 29"/>
                <a:gd name="T13" fmla="*/ 10 h 90"/>
                <a:gd name="T14" fmla="*/ 26 w 29"/>
                <a:gd name="T15" fmla="*/ 5 h 90"/>
                <a:gd name="T16" fmla="*/ 21 w 29"/>
                <a:gd name="T17" fmla="*/ 1 h 90"/>
                <a:gd name="T18" fmla="*/ 15 w 29"/>
                <a:gd name="T19" fmla="*/ 0 h 90"/>
                <a:gd name="T20" fmla="*/ 9 w 29"/>
                <a:gd name="T21" fmla="*/ 1 h 90"/>
                <a:gd name="T22" fmla="*/ 4 w 29"/>
                <a:gd name="T23" fmla="*/ 5 h 90"/>
                <a:gd name="T24" fmla="*/ 1 w 29"/>
                <a:gd name="T25" fmla="*/ 10 h 90"/>
                <a:gd name="T26" fmla="*/ 0 w 29"/>
                <a:gd name="T27" fmla="*/ 16 h 90"/>
                <a:gd name="T28" fmla="*/ 0 w 29"/>
                <a:gd name="T29" fmla="*/ 76 h 90"/>
                <a:gd name="T30" fmla="*/ 1 w 29"/>
                <a:gd name="T31" fmla="*/ 82 h 90"/>
                <a:gd name="T32" fmla="*/ 4 w 29"/>
                <a:gd name="T33" fmla="*/ 87 h 90"/>
                <a:gd name="T34" fmla="*/ 9 w 29"/>
                <a:gd name="T35" fmla="*/ 89 h 90"/>
                <a:gd name="T36" fmla="*/ 15 w 29"/>
                <a:gd name="T3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90">
                  <a:moveTo>
                    <a:pt x="15" y="90"/>
                  </a:moveTo>
                  <a:lnTo>
                    <a:pt x="21" y="89"/>
                  </a:lnTo>
                  <a:lnTo>
                    <a:pt x="26" y="87"/>
                  </a:lnTo>
                  <a:lnTo>
                    <a:pt x="28" y="82"/>
                  </a:lnTo>
                  <a:lnTo>
                    <a:pt x="29" y="76"/>
                  </a:lnTo>
                  <a:lnTo>
                    <a:pt x="29" y="16"/>
                  </a:lnTo>
                  <a:lnTo>
                    <a:pt x="28" y="10"/>
                  </a:lnTo>
                  <a:lnTo>
                    <a:pt x="26" y="5"/>
                  </a:lnTo>
                  <a:lnTo>
                    <a:pt x="21" y="1"/>
                  </a:lnTo>
                  <a:lnTo>
                    <a:pt x="15" y="0"/>
                  </a:lnTo>
                  <a:lnTo>
                    <a:pt x="9" y="1"/>
                  </a:lnTo>
                  <a:lnTo>
                    <a:pt x="4" y="5"/>
                  </a:lnTo>
                  <a:lnTo>
                    <a:pt x="1" y="10"/>
                  </a:lnTo>
                  <a:lnTo>
                    <a:pt x="0" y="16"/>
                  </a:lnTo>
                  <a:lnTo>
                    <a:pt x="0" y="76"/>
                  </a:lnTo>
                  <a:lnTo>
                    <a:pt x="1" y="82"/>
                  </a:lnTo>
                  <a:lnTo>
                    <a:pt x="4" y="87"/>
                  </a:lnTo>
                  <a:lnTo>
                    <a:pt x="9" y="89"/>
                  </a:lnTo>
                  <a:lnTo>
                    <a:pt x="1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37"/>
            <p:cNvSpPr>
              <a:spLocks/>
            </p:cNvSpPr>
            <p:nvPr/>
          </p:nvSpPr>
          <p:spPr bwMode="auto">
            <a:xfrm>
              <a:off x="11242675" y="863600"/>
              <a:ext cx="33338" cy="34925"/>
            </a:xfrm>
            <a:custGeom>
              <a:avLst/>
              <a:gdLst>
                <a:gd name="T0" fmla="*/ 101 w 106"/>
                <a:gd name="T1" fmla="*/ 5 h 107"/>
                <a:gd name="T2" fmla="*/ 96 w 106"/>
                <a:gd name="T3" fmla="*/ 2 h 107"/>
                <a:gd name="T4" fmla="*/ 90 w 106"/>
                <a:gd name="T5" fmla="*/ 0 h 107"/>
                <a:gd name="T6" fmla="*/ 85 w 106"/>
                <a:gd name="T7" fmla="*/ 2 h 107"/>
                <a:gd name="T8" fmla="*/ 80 w 106"/>
                <a:gd name="T9" fmla="*/ 5 h 107"/>
                <a:gd name="T10" fmla="*/ 5 w 106"/>
                <a:gd name="T11" fmla="*/ 80 h 107"/>
                <a:gd name="T12" fmla="*/ 1 w 106"/>
                <a:gd name="T13" fmla="*/ 86 h 107"/>
                <a:gd name="T14" fmla="*/ 0 w 106"/>
                <a:gd name="T15" fmla="*/ 91 h 107"/>
                <a:gd name="T16" fmla="*/ 1 w 106"/>
                <a:gd name="T17" fmla="*/ 97 h 107"/>
                <a:gd name="T18" fmla="*/ 5 w 106"/>
                <a:gd name="T19" fmla="*/ 102 h 107"/>
                <a:gd name="T20" fmla="*/ 10 w 106"/>
                <a:gd name="T21" fmla="*/ 105 h 107"/>
                <a:gd name="T22" fmla="*/ 16 w 106"/>
                <a:gd name="T23" fmla="*/ 107 h 107"/>
                <a:gd name="T24" fmla="*/ 21 w 106"/>
                <a:gd name="T25" fmla="*/ 105 h 107"/>
                <a:gd name="T26" fmla="*/ 25 w 106"/>
                <a:gd name="T27" fmla="*/ 102 h 107"/>
                <a:gd name="T28" fmla="*/ 101 w 106"/>
                <a:gd name="T29" fmla="*/ 26 h 107"/>
                <a:gd name="T30" fmla="*/ 105 w 106"/>
                <a:gd name="T31" fmla="*/ 21 h 107"/>
                <a:gd name="T32" fmla="*/ 106 w 106"/>
                <a:gd name="T33" fmla="*/ 16 h 107"/>
                <a:gd name="T34" fmla="*/ 105 w 106"/>
                <a:gd name="T35" fmla="*/ 10 h 107"/>
                <a:gd name="T36" fmla="*/ 101 w 106"/>
                <a:gd name="T3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7">
                  <a:moveTo>
                    <a:pt x="101" y="5"/>
                  </a:moveTo>
                  <a:lnTo>
                    <a:pt x="96" y="2"/>
                  </a:lnTo>
                  <a:lnTo>
                    <a:pt x="90" y="0"/>
                  </a:lnTo>
                  <a:lnTo>
                    <a:pt x="85" y="2"/>
                  </a:lnTo>
                  <a:lnTo>
                    <a:pt x="80" y="5"/>
                  </a:lnTo>
                  <a:lnTo>
                    <a:pt x="5" y="80"/>
                  </a:lnTo>
                  <a:lnTo>
                    <a:pt x="1" y="86"/>
                  </a:lnTo>
                  <a:lnTo>
                    <a:pt x="0" y="91"/>
                  </a:lnTo>
                  <a:lnTo>
                    <a:pt x="1" y="97"/>
                  </a:lnTo>
                  <a:lnTo>
                    <a:pt x="5" y="102"/>
                  </a:lnTo>
                  <a:lnTo>
                    <a:pt x="10" y="105"/>
                  </a:lnTo>
                  <a:lnTo>
                    <a:pt x="16" y="107"/>
                  </a:lnTo>
                  <a:lnTo>
                    <a:pt x="21" y="105"/>
                  </a:lnTo>
                  <a:lnTo>
                    <a:pt x="25" y="102"/>
                  </a:lnTo>
                  <a:lnTo>
                    <a:pt x="101" y="26"/>
                  </a:lnTo>
                  <a:lnTo>
                    <a:pt x="105" y="21"/>
                  </a:lnTo>
                  <a:lnTo>
                    <a:pt x="106" y="16"/>
                  </a:lnTo>
                  <a:lnTo>
                    <a:pt x="105" y="10"/>
                  </a:lnTo>
                  <a:lnTo>
                    <a:pt x="10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38"/>
            <p:cNvSpPr>
              <a:spLocks/>
            </p:cNvSpPr>
            <p:nvPr/>
          </p:nvSpPr>
          <p:spPr bwMode="auto">
            <a:xfrm>
              <a:off x="11276013" y="949325"/>
              <a:ext cx="28575" cy="11113"/>
            </a:xfrm>
            <a:custGeom>
              <a:avLst/>
              <a:gdLst>
                <a:gd name="T0" fmla="*/ 75 w 90"/>
                <a:gd name="T1" fmla="*/ 0 h 31"/>
                <a:gd name="T2" fmla="*/ 15 w 90"/>
                <a:gd name="T3" fmla="*/ 0 h 31"/>
                <a:gd name="T4" fmla="*/ 9 w 90"/>
                <a:gd name="T5" fmla="*/ 2 h 31"/>
                <a:gd name="T6" fmla="*/ 4 w 90"/>
                <a:gd name="T7" fmla="*/ 5 h 31"/>
                <a:gd name="T8" fmla="*/ 1 w 90"/>
                <a:gd name="T9" fmla="*/ 10 h 31"/>
                <a:gd name="T10" fmla="*/ 0 w 90"/>
                <a:gd name="T11" fmla="*/ 15 h 31"/>
                <a:gd name="T12" fmla="*/ 1 w 90"/>
                <a:gd name="T13" fmla="*/ 21 h 31"/>
                <a:gd name="T14" fmla="*/ 4 w 90"/>
                <a:gd name="T15" fmla="*/ 26 h 31"/>
                <a:gd name="T16" fmla="*/ 9 w 90"/>
                <a:gd name="T17" fmla="*/ 30 h 31"/>
                <a:gd name="T18" fmla="*/ 15 w 90"/>
                <a:gd name="T19" fmla="*/ 31 h 31"/>
                <a:gd name="T20" fmla="*/ 75 w 90"/>
                <a:gd name="T21" fmla="*/ 31 h 31"/>
                <a:gd name="T22" fmla="*/ 81 w 90"/>
                <a:gd name="T23" fmla="*/ 30 h 31"/>
                <a:gd name="T24" fmla="*/ 86 w 90"/>
                <a:gd name="T25" fmla="*/ 26 h 31"/>
                <a:gd name="T26" fmla="*/ 89 w 90"/>
                <a:gd name="T27" fmla="*/ 21 h 31"/>
                <a:gd name="T28" fmla="*/ 90 w 90"/>
                <a:gd name="T29" fmla="*/ 15 h 31"/>
                <a:gd name="T30" fmla="*/ 89 w 90"/>
                <a:gd name="T31" fmla="*/ 10 h 31"/>
                <a:gd name="T32" fmla="*/ 86 w 90"/>
                <a:gd name="T33" fmla="*/ 5 h 31"/>
                <a:gd name="T34" fmla="*/ 81 w 90"/>
                <a:gd name="T35" fmla="*/ 2 h 31"/>
                <a:gd name="T36" fmla="*/ 75 w 9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31">
                  <a:moveTo>
                    <a:pt x="75" y="0"/>
                  </a:moveTo>
                  <a:lnTo>
                    <a:pt x="15" y="0"/>
                  </a:lnTo>
                  <a:lnTo>
                    <a:pt x="9" y="2"/>
                  </a:lnTo>
                  <a:lnTo>
                    <a:pt x="4" y="5"/>
                  </a:lnTo>
                  <a:lnTo>
                    <a:pt x="1" y="10"/>
                  </a:lnTo>
                  <a:lnTo>
                    <a:pt x="0" y="15"/>
                  </a:lnTo>
                  <a:lnTo>
                    <a:pt x="1" y="21"/>
                  </a:lnTo>
                  <a:lnTo>
                    <a:pt x="4" y="26"/>
                  </a:lnTo>
                  <a:lnTo>
                    <a:pt x="9" y="30"/>
                  </a:lnTo>
                  <a:lnTo>
                    <a:pt x="15" y="31"/>
                  </a:lnTo>
                  <a:lnTo>
                    <a:pt x="75" y="31"/>
                  </a:lnTo>
                  <a:lnTo>
                    <a:pt x="81" y="30"/>
                  </a:lnTo>
                  <a:lnTo>
                    <a:pt x="86" y="26"/>
                  </a:lnTo>
                  <a:lnTo>
                    <a:pt x="89" y="21"/>
                  </a:lnTo>
                  <a:lnTo>
                    <a:pt x="90" y="15"/>
                  </a:lnTo>
                  <a:lnTo>
                    <a:pt x="89" y="10"/>
                  </a:lnTo>
                  <a:lnTo>
                    <a:pt x="86" y="5"/>
                  </a:lnTo>
                  <a:lnTo>
                    <a:pt x="81" y="2"/>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TextBox 25"/>
          <p:cNvSpPr txBox="1"/>
          <p:nvPr/>
        </p:nvSpPr>
        <p:spPr>
          <a:xfrm>
            <a:off x="834154" y="4071759"/>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44" name="TextBox 25"/>
          <p:cNvSpPr txBox="1"/>
          <p:nvPr/>
        </p:nvSpPr>
        <p:spPr>
          <a:xfrm>
            <a:off x="834880" y="3759914"/>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D80F79"/>
                </a:solidFill>
                <a:latin typeface="+mj-lt"/>
                <a:cs typeface="Calibri Light" panose="020F0302020204030204" pitchFamily="34" charset="0"/>
              </a:rPr>
              <a:t>Lorem ipsum</a:t>
            </a:r>
          </a:p>
        </p:txBody>
      </p:sp>
      <p:sp>
        <p:nvSpPr>
          <p:cNvPr id="45" name="TextBox 25"/>
          <p:cNvSpPr txBox="1"/>
          <p:nvPr/>
        </p:nvSpPr>
        <p:spPr>
          <a:xfrm>
            <a:off x="834154" y="2131947"/>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46" name="TextBox 25"/>
          <p:cNvSpPr txBox="1"/>
          <p:nvPr/>
        </p:nvSpPr>
        <p:spPr>
          <a:xfrm>
            <a:off x="834880" y="1820102"/>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47" name="TextBox 25"/>
          <p:cNvSpPr txBox="1"/>
          <p:nvPr/>
        </p:nvSpPr>
        <p:spPr>
          <a:xfrm>
            <a:off x="4194431" y="2131947"/>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48" name="TextBox 25"/>
          <p:cNvSpPr txBox="1"/>
          <p:nvPr/>
        </p:nvSpPr>
        <p:spPr>
          <a:xfrm>
            <a:off x="4195157" y="1820102"/>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19627F"/>
                </a:solidFill>
                <a:latin typeface="+mj-lt"/>
                <a:cs typeface="Calibri Light" panose="020F0302020204030204" pitchFamily="34" charset="0"/>
              </a:rPr>
              <a:t>Lorem ipsum</a:t>
            </a:r>
          </a:p>
        </p:txBody>
      </p:sp>
      <p:sp>
        <p:nvSpPr>
          <p:cNvPr id="49" name="TextBox 25"/>
          <p:cNvSpPr txBox="1"/>
          <p:nvPr/>
        </p:nvSpPr>
        <p:spPr>
          <a:xfrm>
            <a:off x="6350718" y="5033291"/>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50" name="TextBox 25"/>
          <p:cNvSpPr txBox="1"/>
          <p:nvPr/>
        </p:nvSpPr>
        <p:spPr>
          <a:xfrm>
            <a:off x="6828271" y="4721446"/>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6F878C"/>
                </a:solidFill>
                <a:latin typeface="+mj-lt"/>
                <a:cs typeface="Calibri Light" panose="020F0302020204030204" pitchFamily="34" charset="0"/>
              </a:rPr>
              <a:t>Lorem ipsum</a:t>
            </a:r>
          </a:p>
        </p:txBody>
      </p:sp>
      <p:cxnSp>
        <p:nvCxnSpPr>
          <p:cNvPr id="52" name="Straight Connector 51"/>
          <p:cNvCxnSpPr/>
          <p:nvPr/>
        </p:nvCxnSpPr>
        <p:spPr>
          <a:xfrm>
            <a:off x="2466975" y="1943100"/>
            <a:ext cx="763651" cy="0"/>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0626" y="1943100"/>
            <a:ext cx="1531874" cy="224790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319677" y="4747483"/>
            <a:ext cx="128713" cy="128713"/>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333053" y="3104117"/>
            <a:ext cx="524822" cy="658258"/>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7307923" y="3981060"/>
            <a:ext cx="524822" cy="658258"/>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sp>
        <p:nvSpPr>
          <p:cNvPr id="65" name="Snip Single Corner Rectangle 64"/>
          <p:cNvSpPr/>
          <p:nvPr/>
        </p:nvSpPr>
        <p:spPr>
          <a:xfrm>
            <a:off x="9116620" y="1549406"/>
            <a:ext cx="2235593" cy="4269722"/>
          </a:xfrm>
          <a:prstGeom prst="snip1Rect">
            <a:avLst>
              <a:gd name="adj" fmla="val 10418"/>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25"/>
          <p:cNvSpPr txBox="1"/>
          <p:nvPr/>
        </p:nvSpPr>
        <p:spPr>
          <a:xfrm>
            <a:off x="9329252" y="3115324"/>
            <a:ext cx="1810329" cy="123110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mj-lt"/>
                <a:cs typeface="Calibri Light" panose="020F0302020204030204" pitchFamily="34" charset="0"/>
              </a:rPr>
              <a:t>Lorem Ipsum has been the industry's standard dummy text ever since 1500s.</a:t>
            </a:r>
          </a:p>
        </p:txBody>
      </p:sp>
      <p:sp>
        <p:nvSpPr>
          <p:cNvPr id="67" name="TextBox 66"/>
          <p:cNvSpPr txBox="1"/>
          <p:nvPr/>
        </p:nvSpPr>
        <p:spPr>
          <a:xfrm>
            <a:off x="9329322" y="4624743"/>
            <a:ext cx="181026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grpSp>
        <p:nvGrpSpPr>
          <p:cNvPr id="69" name="Group 68"/>
          <p:cNvGrpSpPr/>
          <p:nvPr/>
        </p:nvGrpSpPr>
        <p:grpSpPr>
          <a:xfrm>
            <a:off x="9329252" y="2497393"/>
            <a:ext cx="341504" cy="339618"/>
            <a:chOff x="7018338" y="4656138"/>
            <a:chExt cx="287337" cy="285750"/>
          </a:xfrm>
          <a:solidFill>
            <a:schemeClr val="bg1"/>
          </a:solidFill>
          <a:effectLst/>
        </p:grpSpPr>
        <p:sp>
          <p:nvSpPr>
            <p:cNvPr id="70" name="Freeform 4604"/>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605"/>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06"/>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607"/>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805719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11500"/>
            <a:ext cx="12192000" cy="3124200"/>
          </a:xfrm>
          <a:prstGeom prst="rect">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033" y="1723645"/>
            <a:ext cx="3476301" cy="2318224"/>
          </a:xfrm>
          <a:prstGeom prst="rect">
            <a:avLst/>
          </a:pr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GB" sz="2800" dirty="0">
                <a:solidFill>
                  <a:srgbClr val="0C344C"/>
                </a:solidFill>
                <a:latin typeface="+mj-lt"/>
              </a:rPr>
              <a:t>Device Section</a:t>
            </a:r>
            <a:endParaRPr lang="en-US" sz="2800" dirty="0">
              <a:solidFill>
                <a:srgbClr val="0C344C"/>
              </a:solidFill>
              <a:latin typeface="+mj-lt"/>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942" t="11587" r="8942" b="7179"/>
          <a:stretch/>
        </p:blipFill>
        <p:spPr>
          <a:xfrm>
            <a:off x="404582" y="1549400"/>
            <a:ext cx="4835583" cy="2870200"/>
          </a:xfrm>
          <a:prstGeom prst="rect">
            <a:avLst/>
          </a:prstGeom>
        </p:spPr>
      </p:pic>
      <p:grpSp>
        <p:nvGrpSpPr>
          <p:cNvPr id="9" name="Group 8"/>
          <p:cNvGrpSpPr/>
          <p:nvPr/>
        </p:nvGrpSpPr>
        <p:grpSpPr>
          <a:xfrm>
            <a:off x="5626359" y="1692088"/>
            <a:ext cx="5725854" cy="1150516"/>
            <a:chOff x="6515099" y="1612228"/>
            <a:chExt cx="5230310" cy="1150516"/>
          </a:xfrm>
        </p:grpSpPr>
        <p:sp>
          <p:nvSpPr>
            <p:cNvPr id="10" name="TextBox 25"/>
            <p:cNvSpPr txBox="1"/>
            <p:nvPr/>
          </p:nvSpPr>
          <p:spPr>
            <a:xfrm>
              <a:off x="6515099" y="1612228"/>
              <a:ext cx="5230310" cy="73866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11" name="TextBox 25"/>
            <p:cNvSpPr txBox="1"/>
            <p:nvPr/>
          </p:nvSpPr>
          <p:spPr>
            <a:xfrm>
              <a:off x="6515099" y="2439579"/>
              <a:ext cx="523031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It has survived not only five centuries, but also the leap into electronic typesetting, remaining essentially unchanged. It was </a:t>
              </a:r>
              <a:r>
                <a:rPr lang="en-US" sz="1050" dirty="0" err="1">
                  <a:solidFill>
                    <a:schemeClr val="tx1">
                      <a:lumMod val="85000"/>
                      <a:lumOff val="15000"/>
                    </a:schemeClr>
                  </a:solidFill>
                  <a:cs typeface="Calibri Light" panose="020F0302020204030204" pitchFamily="34" charset="0"/>
                </a:rPr>
                <a:t>popularised</a:t>
              </a:r>
              <a:r>
                <a:rPr lang="en-US" sz="1050" dirty="0">
                  <a:solidFill>
                    <a:schemeClr val="tx1">
                      <a:lumMod val="85000"/>
                      <a:lumOff val="15000"/>
                    </a:schemeClr>
                  </a:solidFill>
                  <a:cs typeface="Calibri Light" panose="020F0302020204030204" pitchFamily="34" charset="0"/>
                </a:rPr>
                <a:t> in the 1960s with the release of </a:t>
              </a:r>
              <a:r>
                <a:rPr lang="en-US" sz="1050" dirty="0" err="1">
                  <a:solidFill>
                    <a:schemeClr val="tx1">
                      <a:lumMod val="85000"/>
                      <a:lumOff val="15000"/>
                    </a:schemeClr>
                  </a:solidFill>
                  <a:cs typeface="Calibri Light" panose="020F0302020204030204" pitchFamily="34" charset="0"/>
                </a:rPr>
                <a:t>Letraset</a:t>
              </a:r>
              <a:r>
                <a:rPr lang="en-US" sz="1050" dirty="0">
                  <a:solidFill>
                    <a:schemeClr val="tx1">
                      <a:lumMod val="85000"/>
                      <a:lumOff val="15000"/>
                    </a:schemeClr>
                  </a:solidFill>
                  <a:cs typeface="Calibri Light" panose="020F0302020204030204" pitchFamily="34" charset="0"/>
                </a:rPr>
                <a:t> sheets.</a:t>
              </a:r>
            </a:p>
          </p:txBody>
        </p:sp>
      </p:grpSp>
      <p:grpSp>
        <p:nvGrpSpPr>
          <p:cNvPr id="40" name="Group 39"/>
          <p:cNvGrpSpPr/>
          <p:nvPr/>
        </p:nvGrpSpPr>
        <p:grpSpPr>
          <a:xfrm>
            <a:off x="837318" y="4663739"/>
            <a:ext cx="3970110" cy="1244635"/>
            <a:chOff x="839062" y="4663739"/>
            <a:chExt cx="3970110" cy="1244635"/>
          </a:xfrm>
        </p:grpSpPr>
        <p:sp>
          <p:nvSpPr>
            <p:cNvPr id="21" name="TextBox 25"/>
            <p:cNvSpPr txBox="1"/>
            <p:nvPr/>
          </p:nvSpPr>
          <p:spPr>
            <a:xfrm>
              <a:off x="839062" y="5100461"/>
              <a:ext cx="1751738"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solidFill>
                  <a:cs typeface="Calibri Light" panose="020F0302020204030204" pitchFamily="34" charset="0"/>
                </a:rPr>
                <a:t>Contrary to popular belief, Lorem Ipsum is not simply random text. It has roots in a piece of classical Latin literature from 45 BC.</a:t>
              </a:r>
            </a:p>
          </p:txBody>
        </p:sp>
        <p:grpSp>
          <p:nvGrpSpPr>
            <p:cNvPr id="23" name="Group 22"/>
            <p:cNvGrpSpPr/>
            <p:nvPr/>
          </p:nvGrpSpPr>
          <p:grpSpPr>
            <a:xfrm>
              <a:off x="839788" y="4663740"/>
              <a:ext cx="272283" cy="295733"/>
              <a:chOff x="3421063" y="2887663"/>
              <a:chExt cx="331788" cy="360363"/>
            </a:xfrm>
            <a:solidFill>
              <a:schemeClr val="bg1"/>
            </a:solidFill>
          </p:grpSpPr>
          <p:sp>
            <p:nvSpPr>
              <p:cNvPr id="24" name="Freeform 211"/>
              <p:cNvSpPr>
                <a:spLocks noEditPoints="1"/>
              </p:cNvSpPr>
              <p:nvPr/>
            </p:nvSpPr>
            <p:spPr bwMode="auto">
              <a:xfrm>
                <a:off x="3586163" y="3082926"/>
                <a:ext cx="166688" cy="165100"/>
              </a:xfrm>
              <a:custGeom>
                <a:avLst/>
                <a:gdLst>
                  <a:gd name="T0" fmla="*/ 43 w 44"/>
                  <a:gd name="T1" fmla="*/ 40 h 44"/>
                  <a:gd name="T2" fmla="*/ 31 w 44"/>
                  <a:gd name="T3" fmla="*/ 28 h 44"/>
                  <a:gd name="T4" fmla="*/ 34 w 44"/>
                  <a:gd name="T5" fmla="*/ 17 h 44"/>
                  <a:gd name="T6" fmla="*/ 17 w 44"/>
                  <a:gd name="T7" fmla="*/ 0 h 44"/>
                  <a:gd name="T8" fmla="*/ 0 w 44"/>
                  <a:gd name="T9" fmla="*/ 17 h 44"/>
                  <a:gd name="T10" fmla="*/ 17 w 44"/>
                  <a:gd name="T11" fmla="*/ 34 h 44"/>
                  <a:gd name="T12" fmla="*/ 28 w 44"/>
                  <a:gd name="T13" fmla="*/ 30 h 44"/>
                  <a:gd name="T14" fmla="*/ 41 w 44"/>
                  <a:gd name="T15" fmla="*/ 43 h 44"/>
                  <a:gd name="T16" fmla="*/ 42 w 44"/>
                  <a:gd name="T17" fmla="*/ 44 h 44"/>
                  <a:gd name="T18" fmla="*/ 43 w 44"/>
                  <a:gd name="T19" fmla="*/ 43 h 44"/>
                  <a:gd name="T20" fmla="*/ 43 w 44"/>
                  <a:gd name="T21" fmla="*/ 40 h 44"/>
                  <a:gd name="T22" fmla="*/ 4 w 44"/>
                  <a:gd name="T23" fmla="*/ 17 h 44"/>
                  <a:gd name="T24" fmla="*/ 17 w 44"/>
                  <a:gd name="T25" fmla="*/ 4 h 44"/>
                  <a:gd name="T26" fmla="*/ 30 w 44"/>
                  <a:gd name="T27" fmla="*/ 17 h 44"/>
                  <a:gd name="T28" fmla="*/ 17 w 44"/>
                  <a:gd name="T29" fmla="*/ 30 h 44"/>
                  <a:gd name="T30" fmla="*/ 4 w 44"/>
                  <a:gd name="T31" fmla="*/ 1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3" y="40"/>
                    </a:moveTo>
                    <a:cubicBezTo>
                      <a:pt x="31" y="28"/>
                      <a:pt x="31" y="28"/>
                      <a:pt x="31" y="28"/>
                    </a:cubicBezTo>
                    <a:cubicBezTo>
                      <a:pt x="33" y="25"/>
                      <a:pt x="34" y="21"/>
                      <a:pt x="34" y="17"/>
                    </a:cubicBezTo>
                    <a:cubicBezTo>
                      <a:pt x="34" y="8"/>
                      <a:pt x="27" y="0"/>
                      <a:pt x="17" y="0"/>
                    </a:cubicBezTo>
                    <a:cubicBezTo>
                      <a:pt x="8" y="0"/>
                      <a:pt x="0" y="8"/>
                      <a:pt x="0" y="17"/>
                    </a:cubicBezTo>
                    <a:cubicBezTo>
                      <a:pt x="0" y="27"/>
                      <a:pt x="8" y="34"/>
                      <a:pt x="17" y="34"/>
                    </a:cubicBezTo>
                    <a:cubicBezTo>
                      <a:pt x="21" y="34"/>
                      <a:pt x="25" y="33"/>
                      <a:pt x="28" y="30"/>
                    </a:cubicBezTo>
                    <a:cubicBezTo>
                      <a:pt x="41" y="43"/>
                      <a:pt x="41" y="43"/>
                      <a:pt x="41" y="43"/>
                    </a:cubicBezTo>
                    <a:cubicBezTo>
                      <a:pt x="41" y="44"/>
                      <a:pt x="41" y="44"/>
                      <a:pt x="42" y="44"/>
                    </a:cubicBezTo>
                    <a:cubicBezTo>
                      <a:pt x="43" y="44"/>
                      <a:pt x="43" y="44"/>
                      <a:pt x="43" y="43"/>
                    </a:cubicBezTo>
                    <a:cubicBezTo>
                      <a:pt x="44" y="42"/>
                      <a:pt x="44" y="41"/>
                      <a:pt x="43" y="40"/>
                    </a:cubicBezTo>
                    <a:close/>
                    <a:moveTo>
                      <a:pt x="4" y="17"/>
                    </a:moveTo>
                    <a:cubicBezTo>
                      <a:pt x="4" y="10"/>
                      <a:pt x="10" y="4"/>
                      <a:pt x="17" y="4"/>
                    </a:cubicBezTo>
                    <a:cubicBezTo>
                      <a:pt x="25" y="4"/>
                      <a:pt x="30" y="10"/>
                      <a:pt x="30" y="17"/>
                    </a:cubicBezTo>
                    <a:cubicBezTo>
                      <a:pt x="30" y="24"/>
                      <a:pt x="25" y="30"/>
                      <a:pt x="17" y="30"/>
                    </a:cubicBezTo>
                    <a:cubicBezTo>
                      <a:pt x="10" y="30"/>
                      <a:pt x="4" y="24"/>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12"/>
              <p:cNvSpPr>
                <a:spLocks/>
              </p:cNvSpPr>
              <p:nvPr/>
            </p:nvSpPr>
            <p:spPr bwMode="auto">
              <a:xfrm>
                <a:off x="3451225" y="2917826"/>
                <a:ext cx="255588" cy="14288"/>
              </a:xfrm>
              <a:custGeom>
                <a:avLst/>
                <a:gdLst>
                  <a:gd name="T0" fmla="*/ 2 w 68"/>
                  <a:gd name="T1" fmla="*/ 0 h 4"/>
                  <a:gd name="T2" fmla="*/ 0 w 68"/>
                  <a:gd name="T3" fmla="*/ 2 h 4"/>
                  <a:gd name="T4" fmla="*/ 2 w 68"/>
                  <a:gd name="T5" fmla="*/ 4 h 4"/>
                  <a:gd name="T6" fmla="*/ 66 w 68"/>
                  <a:gd name="T7" fmla="*/ 4 h 4"/>
                  <a:gd name="T8" fmla="*/ 68 w 68"/>
                  <a:gd name="T9" fmla="*/ 2 h 4"/>
                  <a:gd name="T10" fmla="*/ 66 w 68"/>
                  <a:gd name="T11" fmla="*/ 0 h 4"/>
                  <a:gd name="T12" fmla="*/ 2 w 6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8" h="4">
                    <a:moveTo>
                      <a:pt x="2" y="0"/>
                    </a:moveTo>
                    <a:cubicBezTo>
                      <a:pt x="1" y="0"/>
                      <a:pt x="0" y="1"/>
                      <a:pt x="0" y="2"/>
                    </a:cubicBezTo>
                    <a:cubicBezTo>
                      <a:pt x="0" y="3"/>
                      <a:pt x="1" y="4"/>
                      <a:pt x="2" y="4"/>
                    </a:cubicBezTo>
                    <a:cubicBezTo>
                      <a:pt x="66" y="4"/>
                      <a:pt x="66" y="4"/>
                      <a:pt x="66" y="4"/>
                    </a:cubicBezTo>
                    <a:cubicBezTo>
                      <a:pt x="67" y="4"/>
                      <a:pt x="68" y="3"/>
                      <a:pt x="68" y="2"/>
                    </a:cubicBezTo>
                    <a:cubicBezTo>
                      <a:pt x="68" y="1"/>
                      <a:pt x="67" y="0"/>
                      <a:pt x="66"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13"/>
              <p:cNvSpPr>
                <a:spLocks/>
              </p:cNvSpPr>
              <p:nvPr/>
            </p:nvSpPr>
            <p:spPr bwMode="auto">
              <a:xfrm>
                <a:off x="3722688" y="31845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14"/>
              <p:cNvSpPr>
                <a:spLocks/>
              </p:cNvSpPr>
              <p:nvPr/>
            </p:nvSpPr>
            <p:spPr bwMode="auto">
              <a:xfrm>
                <a:off x="3421063" y="2887663"/>
                <a:ext cx="301625" cy="360363"/>
              </a:xfrm>
              <a:custGeom>
                <a:avLst/>
                <a:gdLst>
                  <a:gd name="T0" fmla="*/ 71 w 80"/>
                  <a:gd name="T1" fmla="*/ 88 h 96"/>
                  <a:gd name="T2" fmla="*/ 61 w 80"/>
                  <a:gd name="T3" fmla="*/ 90 h 96"/>
                  <a:gd name="T4" fmla="*/ 40 w 80"/>
                  <a:gd name="T5" fmla="*/ 69 h 96"/>
                  <a:gd name="T6" fmla="*/ 61 w 80"/>
                  <a:gd name="T7" fmla="*/ 48 h 96"/>
                  <a:gd name="T8" fmla="*/ 80 w 80"/>
                  <a:gd name="T9" fmla="*/ 59 h 96"/>
                  <a:gd name="T10" fmla="*/ 80 w 80"/>
                  <a:gd name="T11" fmla="*/ 18 h 96"/>
                  <a:gd name="T12" fmla="*/ 78 w 80"/>
                  <a:gd name="T13" fmla="*/ 16 h 96"/>
                  <a:gd name="T14" fmla="*/ 10 w 80"/>
                  <a:gd name="T15" fmla="*/ 16 h 96"/>
                  <a:gd name="T16" fmla="*/ 4 w 80"/>
                  <a:gd name="T17" fmla="*/ 10 h 96"/>
                  <a:gd name="T18" fmla="*/ 10 w 80"/>
                  <a:gd name="T19" fmla="*/ 4 h 96"/>
                  <a:gd name="T20" fmla="*/ 78 w 80"/>
                  <a:gd name="T21" fmla="*/ 4 h 96"/>
                  <a:gd name="T22" fmla="*/ 80 w 80"/>
                  <a:gd name="T23" fmla="*/ 2 h 96"/>
                  <a:gd name="T24" fmla="*/ 78 w 80"/>
                  <a:gd name="T25" fmla="*/ 0 h 96"/>
                  <a:gd name="T26" fmla="*/ 10 w 80"/>
                  <a:gd name="T27" fmla="*/ 0 h 96"/>
                  <a:gd name="T28" fmla="*/ 0 w 80"/>
                  <a:gd name="T29" fmla="*/ 10 h 96"/>
                  <a:gd name="T30" fmla="*/ 0 w 80"/>
                  <a:gd name="T31" fmla="*/ 86 h 96"/>
                  <a:gd name="T32" fmla="*/ 10 w 80"/>
                  <a:gd name="T33" fmla="*/ 96 h 96"/>
                  <a:gd name="T34" fmla="*/ 78 w 80"/>
                  <a:gd name="T35" fmla="*/ 96 h 96"/>
                  <a:gd name="T36" fmla="*/ 79 w 80"/>
                  <a:gd name="T37" fmla="*/ 96 h 96"/>
                  <a:gd name="T38" fmla="*/ 71 w 80"/>
                  <a:gd name="T3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96">
                    <a:moveTo>
                      <a:pt x="71" y="88"/>
                    </a:moveTo>
                    <a:cubicBezTo>
                      <a:pt x="68" y="89"/>
                      <a:pt x="65" y="90"/>
                      <a:pt x="61" y="90"/>
                    </a:cubicBezTo>
                    <a:cubicBezTo>
                      <a:pt x="50" y="90"/>
                      <a:pt x="40" y="81"/>
                      <a:pt x="40" y="69"/>
                    </a:cubicBezTo>
                    <a:cubicBezTo>
                      <a:pt x="40" y="57"/>
                      <a:pt x="50" y="48"/>
                      <a:pt x="61" y="48"/>
                    </a:cubicBezTo>
                    <a:cubicBezTo>
                      <a:pt x="69" y="48"/>
                      <a:pt x="76" y="53"/>
                      <a:pt x="80" y="59"/>
                    </a:cubicBezTo>
                    <a:cubicBezTo>
                      <a:pt x="80" y="18"/>
                      <a:pt x="80" y="18"/>
                      <a:pt x="80" y="18"/>
                    </a:cubicBezTo>
                    <a:cubicBezTo>
                      <a:pt x="80" y="17"/>
                      <a:pt x="79" y="16"/>
                      <a:pt x="78" y="16"/>
                    </a:cubicBezTo>
                    <a:cubicBezTo>
                      <a:pt x="10" y="16"/>
                      <a:pt x="10" y="16"/>
                      <a:pt x="10" y="16"/>
                    </a:cubicBezTo>
                    <a:cubicBezTo>
                      <a:pt x="7" y="16"/>
                      <a:pt x="4" y="13"/>
                      <a:pt x="4" y="10"/>
                    </a:cubicBezTo>
                    <a:cubicBezTo>
                      <a:pt x="4" y="7"/>
                      <a:pt x="7" y="4"/>
                      <a:pt x="10" y="4"/>
                    </a:cubicBezTo>
                    <a:cubicBezTo>
                      <a:pt x="78" y="4"/>
                      <a:pt x="78" y="4"/>
                      <a:pt x="78" y="4"/>
                    </a:cubicBezTo>
                    <a:cubicBezTo>
                      <a:pt x="79" y="4"/>
                      <a:pt x="80" y="3"/>
                      <a:pt x="80" y="2"/>
                    </a:cubicBezTo>
                    <a:cubicBezTo>
                      <a:pt x="80" y="1"/>
                      <a:pt x="79" y="0"/>
                      <a:pt x="78" y="0"/>
                    </a:cubicBezTo>
                    <a:cubicBezTo>
                      <a:pt x="10" y="0"/>
                      <a:pt x="10" y="0"/>
                      <a:pt x="10" y="0"/>
                    </a:cubicBezTo>
                    <a:cubicBezTo>
                      <a:pt x="4" y="0"/>
                      <a:pt x="0" y="4"/>
                      <a:pt x="0" y="10"/>
                    </a:cubicBezTo>
                    <a:cubicBezTo>
                      <a:pt x="0" y="86"/>
                      <a:pt x="0" y="86"/>
                      <a:pt x="0" y="86"/>
                    </a:cubicBezTo>
                    <a:cubicBezTo>
                      <a:pt x="0" y="92"/>
                      <a:pt x="4" y="96"/>
                      <a:pt x="10" y="96"/>
                    </a:cubicBezTo>
                    <a:cubicBezTo>
                      <a:pt x="78" y="96"/>
                      <a:pt x="78" y="96"/>
                      <a:pt x="78" y="96"/>
                    </a:cubicBezTo>
                    <a:cubicBezTo>
                      <a:pt x="78" y="96"/>
                      <a:pt x="79" y="96"/>
                      <a:pt x="79" y="96"/>
                    </a:cubicBezTo>
                    <a:lnTo>
                      <a:pt x="7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5" name="Group 34"/>
            <p:cNvGrpSpPr/>
            <p:nvPr/>
          </p:nvGrpSpPr>
          <p:grpSpPr>
            <a:xfrm>
              <a:off x="3057434" y="4663739"/>
              <a:ext cx="289219" cy="295733"/>
              <a:chOff x="7726363" y="3609976"/>
              <a:chExt cx="352425" cy="360362"/>
            </a:xfrm>
            <a:solidFill>
              <a:schemeClr val="bg1"/>
            </a:solidFill>
          </p:grpSpPr>
          <p:sp>
            <p:nvSpPr>
              <p:cNvPr id="36" name="Oval 100"/>
              <p:cNvSpPr>
                <a:spLocks noChangeArrowheads="1"/>
              </p:cNvSpPr>
              <p:nvPr/>
            </p:nvSpPr>
            <p:spPr bwMode="auto">
              <a:xfrm>
                <a:off x="7756525" y="3609976"/>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01"/>
              <p:cNvSpPr>
                <a:spLocks/>
              </p:cNvSpPr>
              <p:nvPr/>
            </p:nvSpPr>
            <p:spPr bwMode="auto">
              <a:xfrm>
                <a:off x="7726363"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102"/>
              <p:cNvSpPr>
                <a:spLocks noEditPoints="1"/>
              </p:cNvSpPr>
              <p:nvPr/>
            </p:nvSpPr>
            <p:spPr bwMode="auto">
              <a:xfrm>
                <a:off x="7861300"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1 w 58"/>
                  <a:gd name="T19" fmla="*/ 13 h 60"/>
                  <a:gd name="T20" fmla="*/ 45 w 58"/>
                  <a:gd name="T21" fmla="*/ 31 h 60"/>
                  <a:gd name="T22" fmla="*/ 44 w 58"/>
                  <a:gd name="T23" fmla="*/ 32 h 60"/>
                  <a:gd name="T24" fmla="*/ 43 w 58"/>
                  <a:gd name="T25" fmla="*/ 32 h 60"/>
                  <a:gd name="T26" fmla="*/ 32 w 58"/>
                  <a:gd name="T27" fmla="*/ 26 h 60"/>
                  <a:gd name="T28" fmla="*/ 26 w 58"/>
                  <a:gd name="T29" fmla="*/ 44 h 60"/>
                  <a:gd name="T30" fmla="*/ 24 w 58"/>
                  <a:gd name="T31" fmla="*/ 46 h 60"/>
                  <a:gd name="T32" fmla="*/ 23 w 58"/>
                  <a:gd name="T33" fmla="*/ 46 h 60"/>
                  <a:gd name="T34" fmla="*/ 22 w 58"/>
                  <a:gd name="T35" fmla="*/ 43 h 60"/>
                  <a:gd name="T36" fmla="*/ 29 w 58"/>
                  <a:gd name="T37" fmla="*/ 23 h 60"/>
                  <a:gd name="T38" fmla="*/ 31 w 58"/>
                  <a:gd name="T39" fmla="*/ 22 h 60"/>
                  <a:gd name="T40" fmla="*/ 32 w 58"/>
                  <a:gd name="T41" fmla="*/ 22 h 60"/>
                  <a:gd name="T42" fmla="*/ 42 w 58"/>
                  <a:gd name="T43" fmla="*/ 27 h 60"/>
                  <a:gd name="T44" fmla="*/ 48 w 58"/>
                  <a:gd name="T45" fmla="*/ 11 h 60"/>
                  <a:gd name="T46" fmla="*/ 50 w 58"/>
                  <a:gd name="T47" fmla="*/ 10 h 60"/>
                  <a:gd name="T48" fmla="*/ 51 w 58"/>
                  <a:gd name="T4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9" name="TextBox 25"/>
            <p:cNvSpPr txBox="1"/>
            <p:nvPr/>
          </p:nvSpPr>
          <p:spPr>
            <a:xfrm>
              <a:off x="3057434" y="5100461"/>
              <a:ext cx="1751738"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solidFill>
                  <a:cs typeface="Calibri Light" panose="020F0302020204030204" pitchFamily="34" charset="0"/>
                </a:rPr>
                <a:t>Contrary to popular belief, Lorem Ipsum is not simply random text. It has roots in a piece of classical Latin literature from 45 BC.</a:t>
              </a:r>
            </a:p>
          </p:txBody>
        </p:sp>
      </p:grpSp>
      <p:graphicFrame>
        <p:nvGraphicFramePr>
          <p:cNvPr id="41" name="Chart 40"/>
          <p:cNvGraphicFramePr/>
          <p:nvPr>
            <p:extLst>
              <p:ext uri="{D42A27DB-BD31-4B8C-83A1-F6EECF244321}">
                <p14:modId xmlns:p14="http://schemas.microsoft.com/office/powerpoint/2010/main" val="3725985756"/>
              </p:ext>
            </p:extLst>
          </p:nvPr>
        </p:nvGraphicFramePr>
        <p:xfrm>
          <a:off x="5608948" y="3429000"/>
          <a:ext cx="5743265" cy="24793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79615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4100" y="731962"/>
            <a:ext cx="7023100" cy="2209799"/>
          </a:xfrm>
        </p:spPr>
        <p:txBody>
          <a:bodyPr>
            <a:normAutofit/>
          </a:bodyPr>
          <a:lstStyle/>
          <a:p>
            <a:r>
              <a:rPr lang="en-US" sz="3600" dirty="0"/>
              <a:t>READY TO BOOST THE IMPACT OF YOUR PRESENTATIONS?</a:t>
            </a:r>
          </a:p>
        </p:txBody>
      </p:sp>
      <p:sp>
        <p:nvSpPr>
          <p:cNvPr id="3" name="Subtitle 2"/>
          <p:cNvSpPr>
            <a:spLocks noGrp="1"/>
          </p:cNvSpPr>
          <p:nvPr>
            <p:ph type="subTitle" idx="1"/>
          </p:nvPr>
        </p:nvSpPr>
        <p:spPr>
          <a:xfrm>
            <a:off x="1054100" y="3216167"/>
            <a:ext cx="7023100" cy="1007925"/>
          </a:xfrm>
        </p:spPr>
        <p:txBody>
          <a:bodyPr/>
          <a:lstStyle/>
          <a:p>
            <a:r>
              <a:rPr lang="en-US" dirty="0"/>
              <a:t>Head over to 24Slides.com and find out more about our presentation design services.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1017" y="4973593"/>
            <a:ext cx="2034658" cy="723900"/>
          </a:xfrm>
          <a:prstGeom prst="rect">
            <a:avLst/>
          </a:prstGeom>
        </p:spPr>
      </p:pic>
      <p:sp>
        <p:nvSpPr>
          <p:cNvPr id="5" name="Subtitle 2"/>
          <p:cNvSpPr txBox="1">
            <a:spLocks/>
          </p:cNvSpPr>
          <p:nvPr/>
        </p:nvSpPr>
        <p:spPr>
          <a:xfrm>
            <a:off x="7467600" y="5697493"/>
            <a:ext cx="3562350" cy="10079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C344C"/>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dirty="0"/>
              <a:t>Make the world smaller, one slide</a:t>
            </a:r>
          </a:p>
          <a:p>
            <a:pPr algn="r">
              <a:lnSpc>
                <a:spcPct val="100000"/>
              </a:lnSpc>
              <a:spcBef>
                <a:spcPts val="0"/>
              </a:spcBef>
            </a:pPr>
            <a:r>
              <a:rPr lang="en-US" sz="1600" dirty="0"/>
              <a:t>at a time</a:t>
            </a:r>
          </a:p>
        </p:txBody>
      </p:sp>
      <p:grpSp>
        <p:nvGrpSpPr>
          <p:cNvPr id="7" name="Group 6"/>
          <p:cNvGrpSpPr/>
          <p:nvPr/>
        </p:nvGrpSpPr>
        <p:grpSpPr>
          <a:xfrm>
            <a:off x="5098702" y="5670116"/>
            <a:ext cx="1994597" cy="349163"/>
            <a:chOff x="952110" y="5534012"/>
            <a:chExt cx="1994597" cy="349163"/>
          </a:xfrm>
        </p:grpSpPr>
        <p:grpSp>
          <p:nvGrpSpPr>
            <p:cNvPr id="8" name="Group 7"/>
            <p:cNvGrpSpPr/>
            <p:nvPr/>
          </p:nvGrpSpPr>
          <p:grpSpPr>
            <a:xfrm>
              <a:off x="952110" y="5534038"/>
              <a:ext cx="349137" cy="349137"/>
              <a:chOff x="952107" y="5478349"/>
              <a:chExt cx="404812" cy="404812"/>
            </a:xfrm>
          </p:grpSpPr>
          <p:sp>
            <p:nvSpPr>
              <p:cNvPr id="24" name="Freeform 154"/>
              <p:cNvSpPr>
                <a:spLocks/>
              </p:cNvSpPr>
              <p:nvPr/>
            </p:nvSpPr>
            <p:spPr bwMode="auto">
              <a:xfrm>
                <a:off x="1092797" y="5565303"/>
                <a:ext cx="123432" cy="230904"/>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5" name="Oval 24"/>
              <p:cNvSpPr/>
              <p:nvPr/>
            </p:nvSpPr>
            <p:spPr>
              <a:xfrm>
                <a:off x="952107"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9" name="Group 8"/>
            <p:cNvGrpSpPr/>
            <p:nvPr/>
          </p:nvGrpSpPr>
          <p:grpSpPr>
            <a:xfrm>
              <a:off x="1500595" y="5534025"/>
              <a:ext cx="349136" cy="349136"/>
              <a:chOff x="1649140" y="5478349"/>
              <a:chExt cx="404812" cy="404812"/>
            </a:xfrm>
          </p:grpSpPr>
          <p:sp>
            <p:nvSpPr>
              <p:cNvPr id="22" name="Freeform 161"/>
              <p:cNvSpPr>
                <a:spLocks noEditPoints="1"/>
              </p:cNvSpPr>
              <p:nvPr/>
            </p:nvSpPr>
            <p:spPr bwMode="auto">
              <a:xfrm>
                <a:off x="1750433" y="5573057"/>
                <a:ext cx="211750" cy="201110"/>
              </a:xfrm>
              <a:custGeom>
                <a:avLst/>
                <a:gdLst>
                  <a:gd name="T0" fmla="*/ 20 w 84"/>
                  <a:gd name="T1" fmla="*/ 80 h 80"/>
                  <a:gd name="T2" fmla="*/ 0 w 84"/>
                  <a:gd name="T3" fmla="*/ 80 h 80"/>
                  <a:gd name="T4" fmla="*/ 0 w 84"/>
                  <a:gd name="T5" fmla="*/ 28 h 80"/>
                  <a:gd name="T6" fmla="*/ 20 w 84"/>
                  <a:gd name="T7" fmla="*/ 28 h 80"/>
                  <a:gd name="T8" fmla="*/ 20 w 84"/>
                  <a:gd name="T9" fmla="*/ 80 h 80"/>
                  <a:gd name="T10" fmla="*/ 10 w 84"/>
                  <a:gd name="T11" fmla="*/ 20 h 80"/>
                  <a:gd name="T12" fmla="*/ 10 w 84"/>
                  <a:gd name="T13" fmla="*/ 20 h 80"/>
                  <a:gd name="T14" fmla="*/ 0 w 84"/>
                  <a:gd name="T15" fmla="*/ 10 h 80"/>
                  <a:gd name="T16" fmla="*/ 10 w 84"/>
                  <a:gd name="T17" fmla="*/ 0 h 80"/>
                  <a:gd name="T18" fmla="*/ 20 w 84"/>
                  <a:gd name="T19" fmla="*/ 10 h 80"/>
                  <a:gd name="T20" fmla="*/ 10 w 84"/>
                  <a:gd name="T21" fmla="*/ 20 h 80"/>
                  <a:gd name="T22" fmla="*/ 56 w 84"/>
                  <a:gd name="T23" fmla="*/ 44 h 80"/>
                  <a:gd name="T24" fmla="*/ 48 w 84"/>
                  <a:gd name="T25" fmla="*/ 52 h 80"/>
                  <a:gd name="T26" fmla="*/ 48 w 84"/>
                  <a:gd name="T27" fmla="*/ 80 h 80"/>
                  <a:gd name="T28" fmla="*/ 28 w 84"/>
                  <a:gd name="T29" fmla="*/ 80 h 80"/>
                  <a:gd name="T30" fmla="*/ 28 w 84"/>
                  <a:gd name="T31" fmla="*/ 28 h 80"/>
                  <a:gd name="T32" fmla="*/ 48 w 84"/>
                  <a:gd name="T33" fmla="*/ 28 h 80"/>
                  <a:gd name="T34" fmla="*/ 48 w 84"/>
                  <a:gd name="T35" fmla="*/ 34 h 80"/>
                  <a:gd name="T36" fmla="*/ 64 w 84"/>
                  <a:gd name="T37" fmla="*/ 28 h 80"/>
                  <a:gd name="T38" fmla="*/ 84 w 84"/>
                  <a:gd name="T39" fmla="*/ 53 h 80"/>
                  <a:gd name="T40" fmla="*/ 84 w 84"/>
                  <a:gd name="T41" fmla="*/ 80 h 80"/>
                  <a:gd name="T42" fmla="*/ 64 w 84"/>
                  <a:gd name="T43" fmla="*/ 80 h 80"/>
                  <a:gd name="T44" fmla="*/ 64 w 84"/>
                  <a:gd name="T45" fmla="*/ 52 h 80"/>
                  <a:gd name="T46" fmla="*/ 56 w 84"/>
                  <a:gd name="T47"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80">
                    <a:moveTo>
                      <a:pt x="20" y="80"/>
                    </a:moveTo>
                    <a:cubicBezTo>
                      <a:pt x="0" y="80"/>
                      <a:pt x="0" y="80"/>
                      <a:pt x="0" y="80"/>
                    </a:cubicBezTo>
                    <a:cubicBezTo>
                      <a:pt x="0" y="28"/>
                      <a:pt x="0" y="28"/>
                      <a:pt x="0" y="28"/>
                    </a:cubicBezTo>
                    <a:cubicBezTo>
                      <a:pt x="20" y="28"/>
                      <a:pt x="20" y="28"/>
                      <a:pt x="20" y="28"/>
                    </a:cubicBezTo>
                    <a:lnTo>
                      <a:pt x="20" y="80"/>
                    </a:lnTo>
                    <a:close/>
                    <a:moveTo>
                      <a:pt x="10" y="20"/>
                    </a:moveTo>
                    <a:cubicBezTo>
                      <a:pt x="10" y="20"/>
                      <a:pt x="10" y="20"/>
                      <a:pt x="10" y="20"/>
                    </a:cubicBezTo>
                    <a:cubicBezTo>
                      <a:pt x="4" y="20"/>
                      <a:pt x="0" y="15"/>
                      <a:pt x="0" y="10"/>
                    </a:cubicBezTo>
                    <a:cubicBezTo>
                      <a:pt x="0" y="5"/>
                      <a:pt x="4" y="0"/>
                      <a:pt x="10" y="0"/>
                    </a:cubicBezTo>
                    <a:cubicBezTo>
                      <a:pt x="16" y="0"/>
                      <a:pt x="20" y="5"/>
                      <a:pt x="20" y="10"/>
                    </a:cubicBezTo>
                    <a:cubicBezTo>
                      <a:pt x="20" y="15"/>
                      <a:pt x="16" y="20"/>
                      <a:pt x="10" y="20"/>
                    </a:cubicBezTo>
                    <a:close/>
                    <a:moveTo>
                      <a:pt x="56" y="44"/>
                    </a:moveTo>
                    <a:cubicBezTo>
                      <a:pt x="52" y="44"/>
                      <a:pt x="48" y="48"/>
                      <a:pt x="48" y="52"/>
                    </a:cubicBezTo>
                    <a:cubicBezTo>
                      <a:pt x="48" y="80"/>
                      <a:pt x="48" y="80"/>
                      <a:pt x="48" y="80"/>
                    </a:cubicBezTo>
                    <a:cubicBezTo>
                      <a:pt x="28" y="80"/>
                      <a:pt x="28" y="80"/>
                      <a:pt x="28" y="80"/>
                    </a:cubicBezTo>
                    <a:cubicBezTo>
                      <a:pt x="28" y="80"/>
                      <a:pt x="28" y="32"/>
                      <a:pt x="28" y="28"/>
                    </a:cubicBezTo>
                    <a:cubicBezTo>
                      <a:pt x="48" y="28"/>
                      <a:pt x="48" y="28"/>
                      <a:pt x="48" y="28"/>
                    </a:cubicBezTo>
                    <a:cubicBezTo>
                      <a:pt x="48" y="34"/>
                      <a:pt x="48" y="34"/>
                      <a:pt x="48" y="34"/>
                    </a:cubicBezTo>
                    <a:cubicBezTo>
                      <a:pt x="48" y="34"/>
                      <a:pt x="54" y="28"/>
                      <a:pt x="64" y="28"/>
                    </a:cubicBezTo>
                    <a:cubicBezTo>
                      <a:pt x="76" y="28"/>
                      <a:pt x="84" y="37"/>
                      <a:pt x="84" y="53"/>
                    </a:cubicBezTo>
                    <a:cubicBezTo>
                      <a:pt x="84" y="80"/>
                      <a:pt x="84" y="80"/>
                      <a:pt x="84" y="80"/>
                    </a:cubicBezTo>
                    <a:cubicBezTo>
                      <a:pt x="64" y="80"/>
                      <a:pt x="64" y="80"/>
                      <a:pt x="64" y="80"/>
                    </a:cubicBezTo>
                    <a:cubicBezTo>
                      <a:pt x="64" y="52"/>
                      <a:pt x="64" y="52"/>
                      <a:pt x="64" y="52"/>
                    </a:cubicBezTo>
                    <a:cubicBezTo>
                      <a:pt x="64" y="48"/>
                      <a:pt x="61" y="44"/>
                      <a:pt x="56" y="44"/>
                    </a:cubicBez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3" name="Oval 22"/>
              <p:cNvSpPr/>
              <p:nvPr/>
            </p:nvSpPr>
            <p:spPr>
              <a:xfrm>
                <a:off x="1649140"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0" name="Group 9"/>
            <p:cNvGrpSpPr/>
            <p:nvPr/>
          </p:nvGrpSpPr>
          <p:grpSpPr>
            <a:xfrm>
              <a:off x="2049083" y="5534025"/>
              <a:ext cx="349136" cy="349136"/>
              <a:chOff x="2346173" y="5478349"/>
              <a:chExt cx="404812" cy="404812"/>
            </a:xfrm>
          </p:grpSpPr>
          <p:sp>
            <p:nvSpPr>
              <p:cNvPr id="20" name="Freeform 162"/>
              <p:cNvSpPr>
                <a:spLocks/>
              </p:cNvSpPr>
              <p:nvPr/>
            </p:nvSpPr>
            <p:spPr bwMode="auto">
              <a:xfrm>
                <a:off x="2435255" y="5590309"/>
                <a:ext cx="226648" cy="180892"/>
              </a:xfrm>
              <a:custGeom>
                <a:avLst/>
                <a:gdLst>
                  <a:gd name="T0" fmla="*/ 90 w 90"/>
                  <a:gd name="T1" fmla="*/ 9 h 72"/>
                  <a:gd name="T2" fmla="*/ 81 w 90"/>
                  <a:gd name="T3" fmla="*/ 9 h 72"/>
                  <a:gd name="T4" fmla="*/ 86 w 90"/>
                  <a:gd name="T5" fmla="*/ 1 h 72"/>
                  <a:gd name="T6" fmla="*/ 75 w 90"/>
                  <a:gd name="T7" fmla="*/ 6 h 72"/>
                  <a:gd name="T8" fmla="*/ 61 w 90"/>
                  <a:gd name="T9" fmla="*/ 0 h 72"/>
                  <a:gd name="T10" fmla="*/ 43 w 90"/>
                  <a:gd name="T11" fmla="*/ 18 h 72"/>
                  <a:gd name="T12" fmla="*/ 44 w 90"/>
                  <a:gd name="T13" fmla="*/ 22 h 72"/>
                  <a:gd name="T14" fmla="*/ 6 w 90"/>
                  <a:gd name="T15" fmla="*/ 3 h 72"/>
                  <a:gd name="T16" fmla="*/ 4 w 90"/>
                  <a:gd name="T17" fmla="*/ 12 h 72"/>
                  <a:gd name="T18" fmla="*/ 12 w 90"/>
                  <a:gd name="T19" fmla="*/ 28 h 72"/>
                  <a:gd name="T20" fmla="*/ 4 w 90"/>
                  <a:gd name="T21" fmla="*/ 25 h 72"/>
                  <a:gd name="T22" fmla="*/ 4 w 90"/>
                  <a:gd name="T23" fmla="*/ 26 h 72"/>
                  <a:gd name="T24" fmla="*/ 18 w 90"/>
                  <a:gd name="T25" fmla="*/ 43 h 72"/>
                  <a:gd name="T26" fmla="*/ 10 w 90"/>
                  <a:gd name="T27" fmla="*/ 44 h 72"/>
                  <a:gd name="T28" fmla="*/ 27 w 90"/>
                  <a:gd name="T29" fmla="*/ 56 h 72"/>
                  <a:gd name="T30" fmla="*/ 0 w 90"/>
                  <a:gd name="T31" fmla="*/ 64 h 72"/>
                  <a:gd name="T32" fmla="*/ 28 w 90"/>
                  <a:gd name="T33" fmla="*/ 72 h 72"/>
                  <a:gd name="T34" fmla="*/ 80 w 90"/>
                  <a:gd name="T35" fmla="*/ 20 h 72"/>
                  <a:gd name="T36" fmla="*/ 80 w 90"/>
                  <a:gd name="T37" fmla="*/ 18 h 72"/>
                  <a:gd name="T38" fmla="*/ 90 w 90"/>
                  <a:gd name="T3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90" y="9"/>
                    </a:moveTo>
                    <a:cubicBezTo>
                      <a:pt x="87" y="11"/>
                      <a:pt x="84" y="11"/>
                      <a:pt x="81" y="9"/>
                    </a:cubicBezTo>
                    <a:cubicBezTo>
                      <a:pt x="85" y="7"/>
                      <a:pt x="85" y="6"/>
                      <a:pt x="86" y="1"/>
                    </a:cubicBezTo>
                    <a:cubicBezTo>
                      <a:pt x="83" y="3"/>
                      <a:pt x="79" y="5"/>
                      <a:pt x="75" y="6"/>
                    </a:cubicBezTo>
                    <a:cubicBezTo>
                      <a:pt x="71" y="2"/>
                      <a:pt x="67" y="0"/>
                      <a:pt x="61" y="0"/>
                    </a:cubicBezTo>
                    <a:cubicBezTo>
                      <a:pt x="51" y="0"/>
                      <a:pt x="43" y="8"/>
                      <a:pt x="43" y="18"/>
                    </a:cubicBezTo>
                    <a:cubicBezTo>
                      <a:pt x="43" y="20"/>
                      <a:pt x="43" y="21"/>
                      <a:pt x="44" y="22"/>
                    </a:cubicBezTo>
                    <a:cubicBezTo>
                      <a:pt x="29" y="22"/>
                      <a:pt x="15" y="14"/>
                      <a:pt x="6" y="3"/>
                    </a:cubicBezTo>
                    <a:cubicBezTo>
                      <a:pt x="5" y="6"/>
                      <a:pt x="4" y="9"/>
                      <a:pt x="4" y="12"/>
                    </a:cubicBezTo>
                    <a:cubicBezTo>
                      <a:pt x="4" y="19"/>
                      <a:pt x="7" y="24"/>
                      <a:pt x="12" y="28"/>
                    </a:cubicBezTo>
                    <a:cubicBezTo>
                      <a:pt x="9" y="27"/>
                      <a:pt x="6" y="27"/>
                      <a:pt x="4" y="25"/>
                    </a:cubicBezTo>
                    <a:cubicBezTo>
                      <a:pt x="4" y="25"/>
                      <a:pt x="4" y="25"/>
                      <a:pt x="4" y="26"/>
                    </a:cubicBezTo>
                    <a:cubicBezTo>
                      <a:pt x="4" y="34"/>
                      <a:pt x="10" y="42"/>
                      <a:pt x="18" y="43"/>
                    </a:cubicBezTo>
                    <a:cubicBezTo>
                      <a:pt x="15" y="44"/>
                      <a:pt x="13" y="44"/>
                      <a:pt x="10" y="44"/>
                    </a:cubicBezTo>
                    <a:cubicBezTo>
                      <a:pt x="12" y="51"/>
                      <a:pt x="19" y="56"/>
                      <a:pt x="27" y="56"/>
                    </a:cubicBezTo>
                    <a:cubicBezTo>
                      <a:pt x="19" y="62"/>
                      <a:pt x="9" y="65"/>
                      <a:pt x="0" y="64"/>
                    </a:cubicBezTo>
                    <a:cubicBezTo>
                      <a:pt x="8" y="69"/>
                      <a:pt x="18" y="72"/>
                      <a:pt x="28" y="72"/>
                    </a:cubicBezTo>
                    <a:cubicBezTo>
                      <a:pt x="61" y="72"/>
                      <a:pt x="80" y="44"/>
                      <a:pt x="80" y="20"/>
                    </a:cubicBezTo>
                    <a:cubicBezTo>
                      <a:pt x="80" y="19"/>
                      <a:pt x="80" y="19"/>
                      <a:pt x="80" y="18"/>
                    </a:cubicBezTo>
                    <a:cubicBezTo>
                      <a:pt x="83" y="15"/>
                      <a:pt x="87" y="13"/>
                      <a:pt x="90" y="9"/>
                    </a:cubicBez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 name="Oval 20"/>
              <p:cNvSpPr/>
              <p:nvPr/>
            </p:nvSpPr>
            <p:spPr>
              <a:xfrm>
                <a:off x="2346173"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1" name="Group 10"/>
            <p:cNvGrpSpPr/>
            <p:nvPr/>
          </p:nvGrpSpPr>
          <p:grpSpPr>
            <a:xfrm>
              <a:off x="2597571" y="5534012"/>
              <a:ext cx="349136" cy="349135"/>
              <a:chOff x="3043207" y="5478349"/>
              <a:chExt cx="404812" cy="404812"/>
            </a:xfrm>
          </p:grpSpPr>
          <p:grpSp>
            <p:nvGrpSpPr>
              <p:cNvPr id="12" name="Group 11"/>
              <p:cNvGrpSpPr/>
              <p:nvPr/>
            </p:nvGrpSpPr>
            <p:grpSpPr>
              <a:xfrm>
                <a:off x="3134933" y="5564776"/>
                <a:ext cx="221324" cy="231967"/>
                <a:chOff x="2686050" y="1452563"/>
                <a:chExt cx="330200" cy="346075"/>
              </a:xfrm>
              <a:solidFill>
                <a:schemeClr val="bg1"/>
              </a:solidFill>
            </p:grpSpPr>
            <p:sp>
              <p:nvSpPr>
                <p:cNvPr id="14" name="Freeform 184"/>
                <p:cNvSpPr>
                  <a:spLocks/>
                </p:cNvSpPr>
                <p:nvPr/>
              </p:nvSpPr>
              <p:spPr bwMode="auto">
                <a:xfrm>
                  <a:off x="2722563" y="1452563"/>
                  <a:ext cx="104775" cy="142875"/>
                </a:xfrm>
                <a:custGeom>
                  <a:avLst/>
                  <a:gdLst>
                    <a:gd name="T0" fmla="*/ 28 w 28"/>
                    <a:gd name="T1" fmla="*/ 3 h 38"/>
                    <a:gd name="T2" fmla="*/ 27 w 28"/>
                    <a:gd name="T3" fmla="*/ 1 h 38"/>
                    <a:gd name="T4" fmla="*/ 25 w 28"/>
                    <a:gd name="T5" fmla="*/ 1 h 38"/>
                    <a:gd name="T6" fmla="*/ 14 w 28"/>
                    <a:gd name="T7" fmla="*/ 15 h 38"/>
                    <a:gd name="T8" fmla="*/ 3 w 28"/>
                    <a:gd name="T9" fmla="*/ 1 h 38"/>
                    <a:gd name="T10" fmla="*/ 1 w 28"/>
                    <a:gd name="T11" fmla="*/ 1 h 38"/>
                    <a:gd name="T12" fmla="*/ 0 w 28"/>
                    <a:gd name="T13" fmla="*/ 3 h 38"/>
                    <a:gd name="T14" fmla="*/ 12 w 28"/>
                    <a:gd name="T15" fmla="*/ 19 h 38"/>
                    <a:gd name="T16" fmla="*/ 12 w 28"/>
                    <a:gd name="T17" fmla="*/ 36 h 38"/>
                    <a:gd name="T18" fmla="*/ 14 w 28"/>
                    <a:gd name="T19" fmla="*/ 38 h 38"/>
                    <a:gd name="T20" fmla="*/ 16 w 28"/>
                    <a:gd name="T21" fmla="*/ 36 h 38"/>
                    <a:gd name="T22" fmla="*/ 16 w 28"/>
                    <a:gd name="T23" fmla="*/ 19 h 38"/>
                    <a:gd name="T24" fmla="*/ 28 w 28"/>
                    <a:gd name="T25"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28" y="3"/>
                      </a:moveTo>
                      <a:cubicBezTo>
                        <a:pt x="28" y="3"/>
                        <a:pt x="28" y="1"/>
                        <a:pt x="27" y="1"/>
                      </a:cubicBezTo>
                      <a:cubicBezTo>
                        <a:pt x="26" y="0"/>
                        <a:pt x="25" y="0"/>
                        <a:pt x="25" y="1"/>
                      </a:cubicBezTo>
                      <a:cubicBezTo>
                        <a:pt x="14" y="15"/>
                        <a:pt x="14" y="15"/>
                        <a:pt x="14" y="15"/>
                      </a:cubicBezTo>
                      <a:cubicBezTo>
                        <a:pt x="3" y="1"/>
                        <a:pt x="3" y="1"/>
                        <a:pt x="3" y="1"/>
                      </a:cubicBezTo>
                      <a:cubicBezTo>
                        <a:pt x="3" y="0"/>
                        <a:pt x="2" y="0"/>
                        <a:pt x="1" y="1"/>
                      </a:cubicBezTo>
                      <a:cubicBezTo>
                        <a:pt x="0" y="1"/>
                        <a:pt x="0" y="3"/>
                        <a:pt x="0" y="3"/>
                      </a:cubicBezTo>
                      <a:cubicBezTo>
                        <a:pt x="12" y="19"/>
                        <a:pt x="12" y="19"/>
                        <a:pt x="12" y="19"/>
                      </a:cubicBezTo>
                      <a:cubicBezTo>
                        <a:pt x="12" y="36"/>
                        <a:pt x="12" y="36"/>
                        <a:pt x="12" y="36"/>
                      </a:cubicBezTo>
                      <a:cubicBezTo>
                        <a:pt x="12" y="37"/>
                        <a:pt x="13" y="38"/>
                        <a:pt x="14" y="38"/>
                      </a:cubicBezTo>
                      <a:cubicBezTo>
                        <a:pt x="15" y="38"/>
                        <a:pt x="16" y="37"/>
                        <a:pt x="16" y="36"/>
                      </a:cubicBezTo>
                      <a:cubicBezTo>
                        <a:pt x="16" y="19"/>
                        <a:pt x="16" y="19"/>
                        <a:pt x="16" y="19"/>
                      </a:cubicBezTo>
                      <a:lnTo>
                        <a:pt x="28" y="3"/>
                      </a:ln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5" name="Freeform 185"/>
                <p:cNvSpPr>
                  <a:spLocks noEditPoints="1"/>
                </p:cNvSpPr>
                <p:nvPr/>
              </p:nvSpPr>
              <p:spPr bwMode="auto">
                <a:xfrm>
                  <a:off x="2813050" y="1490663"/>
                  <a:ext cx="60325" cy="104775"/>
                </a:xfrm>
                <a:custGeom>
                  <a:avLst/>
                  <a:gdLst>
                    <a:gd name="T0" fmla="*/ 8 w 16"/>
                    <a:gd name="T1" fmla="*/ 0 h 28"/>
                    <a:gd name="T2" fmla="*/ 0 w 16"/>
                    <a:gd name="T3" fmla="*/ 8 h 28"/>
                    <a:gd name="T4" fmla="*/ 0 w 16"/>
                    <a:gd name="T5" fmla="*/ 20 h 28"/>
                    <a:gd name="T6" fmla="*/ 8 w 16"/>
                    <a:gd name="T7" fmla="*/ 28 h 28"/>
                    <a:gd name="T8" fmla="*/ 16 w 16"/>
                    <a:gd name="T9" fmla="*/ 20 h 28"/>
                    <a:gd name="T10" fmla="*/ 16 w 16"/>
                    <a:gd name="T11" fmla="*/ 8 h 28"/>
                    <a:gd name="T12" fmla="*/ 8 w 16"/>
                    <a:gd name="T13" fmla="*/ 0 h 28"/>
                    <a:gd name="T14" fmla="*/ 8 w 16"/>
                    <a:gd name="T15" fmla="*/ 24 h 28"/>
                    <a:gd name="T16" fmla="*/ 4 w 16"/>
                    <a:gd name="T17" fmla="*/ 20 h 28"/>
                    <a:gd name="T18" fmla="*/ 4 w 16"/>
                    <a:gd name="T19" fmla="*/ 8 h 28"/>
                    <a:gd name="T20" fmla="*/ 8 w 16"/>
                    <a:gd name="T21" fmla="*/ 4 h 28"/>
                    <a:gd name="T22" fmla="*/ 12 w 16"/>
                    <a:gd name="T23" fmla="*/ 8 h 28"/>
                    <a:gd name="T24" fmla="*/ 12 w 16"/>
                    <a:gd name="T25" fmla="*/ 20 h 28"/>
                    <a:gd name="T26" fmla="*/ 8 w 16"/>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8">
                      <a:moveTo>
                        <a:pt x="8" y="0"/>
                      </a:moveTo>
                      <a:cubicBezTo>
                        <a:pt x="4" y="0"/>
                        <a:pt x="0" y="4"/>
                        <a:pt x="0" y="8"/>
                      </a:cubicBezTo>
                      <a:cubicBezTo>
                        <a:pt x="0" y="20"/>
                        <a:pt x="0" y="20"/>
                        <a:pt x="0" y="20"/>
                      </a:cubicBezTo>
                      <a:cubicBezTo>
                        <a:pt x="0" y="24"/>
                        <a:pt x="4" y="28"/>
                        <a:pt x="8" y="28"/>
                      </a:cubicBezTo>
                      <a:cubicBezTo>
                        <a:pt x="12" y="28"/>
                        <a:pt x="16" y="24"/>
                        <a:pt x="16" y="20"/>
                      </a:cubicBezTo>
                      <a:cubicBezTo>
                        <a:pt x="16" y="8"/>
                        <a:pt x="16" y="8"/>
                        <a:pt x="16" y="8"/>
                      </a:cubicBezTo>
                      <a:cubicBezTo>
                        <a:pt x="16" y="4"/>
                        <a:pt x="12" y="0"/>
                        <a:pt x="8" y="0"/>
                      </a:cubicBezTo>
                      <a:close/>
                      <a:moveTo>
                        <a:pt x="8" y="24"/>
                      </a:moveTo>
                      <a:cubicBezTo>
                        <a:pt x="6" y="24"/>
                        <a:pt x="4" y="22"/>
                        <a:pt x="4" y="20"/>
                      </a:cubicBezTo>
                      <a:cubicBezTo>
                        <a:pt x="4" y="8"/>
                        <a:pt x="4" y="8"/>
                        <a:pt x="4" y="8"/>
                      </a:cubicBezTo>
                      <a:cubicBezTo>
                        <a:pt x="4" y="6"/>
                        <a:pt x="6" y="4"/>
                        <a:pt x="8" y="4"/>
                      </a:cubicBezTo>
                      <a:cubicBezTo>
                        <a:pt x="10" y="4"/>
                        <a:pt x="12" y="6"/>
                        <a:pt x="12" y="8"/>
                      </a:cubicBezTo>
                      <a:cubicBezTo>
                        <a:pt x="12" y="20"/>
                        <a:pt x="12" y="20"/>
                        <a:pt x="12" y="20"/>
                      </a:cubicBezTo>
                      <a:cubicBezTo>
                        <a:pt x="12" y="22"/>
                        <a:pt x="10" y="24"/>
                        <a:pt x="8" y="24"/>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6" name="Freeform 186"/>
                <p:cNvSpPr>
                  <a:spLocks/>
                </p:cNvSpPr>
                <p:nvPr/>
              </p:nvSpPr>
              <p:spPr bwMode="auto">
                <a:xfrm>
                  <a:off x="2887663" y="1490663"/>
                  <a:ext cx="76200" cy="104775"/>
                </a:xfrm>
                <a:custGeom>
                  <a:avLst/>
                  <a:gdLst>
                    <a:gd name="T0" fmla="*/ 20 w 20"/>
                    <a:gd name="T1" fmla="*/ 18 h 28"/>
                    <a:gd name="T2" fmla="*/ 20 w 20"/>
                    <a:gd name="T3" fmla="*/ 2 h 28"/>
                    <a:gd name="T4" fmla="*/ 18 w 20"/>
                    <a:gd name="T5" fmla="*/ 0 h 28"/>
                    <a:gd name="T6" fmla="*/ 16 w 20"/>
                    <a:gd name="T7" fmla="*/ 2 h 28"/>
                    <a:gd name="T8" fmla="*/ 16 w 20"/>
                    <a:gd name="T9" fmla="*/ 18 h 28"/>
                    <a:gd name="T10" fmla="*/ 10 w 20"/>
                    <a:gd name="T11" fmla="*/ 24 h 28"/>
                    <a:gd name="T12" fmla="*/ 6 w 20"/>
                    <a:gd name="T13" fmla="*/ 22 h 28"/>
                    <a:gd name="T14" fmla="*/ 4 w 20"/>
                    <a:gd name="T15" fmla="*/ 18 h 28"/>
                    <a:gd name="T16" fmla="*/ 4 w 20"/>
                    <a:gd name="T17" fmla="*/ 2 h 28"/>
                    <a:gd name="T18" fmla="*/ 2 w 20"/>
                    <a:gd name="T19" fmla="*/ 0 h 28"/>
                    <a:gd name="T20" fmla="*/ 0 w 20"/>
                    <a:gd name="T21" fmla="*/ 2 h 28"/>
                    <a:gd name="T22" fmla="*/ 0 w 20"/>
                    <a:gd name="T23" fmla="*/ 18 h 28"/>
                    <a:gd name="T24" fmla="*/ 3 w 20"/>
                    <a:gd name="T25" fmla="*/ 25 h 28"/>
                    <a:gd name="T26" fmla="*/ 10 w 20"/>
                    <a:gd name="T27" fmla="*/ 28 h 28"/>
                    <a:gd name="T28" fmla="*/ 10 w 20"/>
                    <a:gd name="T29" fmla="*/ 28 h 28"/>
                    <a:gd name="T30" fmla="*/ 16 w 20"/>
                    <a:gd name="T31" fmla="*/ 26 h 28"/>
                    <a:gd name="T32" fmla="*/ 18 w 20"/>
                    <a:gd name="T33" fmla="*/ 28 h 28"/>
                    <a:gd name="T34" fmla="*/ 20 w 20"/>
                    <a:gd name="T35" fmla="*/ 26 h 28"/>
                    <a:gd name="T36" fmla="*/ 20 w 20"/>
                    <a:gd name="T37" fmla="*/ 18 h 28"/>
                    <a:gd name="T38" fmla="*/ 20 w 20"/>
                    <a:gd name="T3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8">
                      <a:moveTo>
                        <a:pt x="20" y="18"/>
                      </a:moveTo>
                      <a:cubicBezTo>
                        <a:pt x="20" y="2"/>
                        <a:pt x="20" y="2"/>
                        <a:pt x="20" y="2"/>
                      </a:cubicBezTo>
                      <a:cubicBezTo>
                        <a:pt x="20" y="1"/>
                        <a:pt x="19" y="0"/>
                        <a:pt x="18" y="0"/>
                      </a:cubicBezTo>
                      <a:cubicBezTo>
                        <a:pt x="17" y="0"/>
                        <a:pt x="16" y="1"/>
                        <a:pt x="16" y="2"/>
                      </a:cubicBezTo>
                      <a:cubicBezTo>
                        <a:pt x="16" y="18"/>
                        <a:pt x="16" y="18"/>
                        <a:pt x="16" y="18"/>
                      </a:cubicBezTo>
                      <a:cubicBezTo>
                        <a:pt x="16" y="21"/>
                        <a:pt x="13" y="24"/>
                        <a:pt x="10" y="24"/>
                      </a:cubicBezTo>
                      <a:cubicBezTo>
                        <a:pt x="8" y="24"/>
                        <a:pt x="7" y="23"/>
                        <a:pt x="6" y="22"/>
                      </a:cubicBezTo>
                      <a:cubicBezTo>
                        <a:pt x="5" y="21"/>
                        <a:pt x="4" y="20"/>
                        <a:pt x="4" y="18"/>
                      </a:cubicBezTo>
                      <a:cubicBezTo>
                        <a:pt x="4" y="2"/>
                        <a:pt x="4" y="2"/>
                        <a:pt x="4" y="2"/>
                      </a:cubicBezTo>
                      <a:cubicBezTo>
                        <a:pt x="4" y="1"/>
                        <a:pt x="3" y="0"/>
                        <a:pt x="2" y="0"/>
                      </a:cubicBezTo>
                      <a:cubicBezTo>
                        <a:pt x="1" y="0"/>
                        <a:pt x="0" y="1"/>
                        <a:pt x="0" y="2"/>
                      </a:cubicBezTo>
                      <a:cubicBezTo>
                        <a:pt x="0" y="18"/>
                        <a:pt x="0" y="18"/>
                        <a:pt x="0" y="18"/>
                      </a:cubicBezTo>
                      <a:cubicBezTo>
                        <a:pt x="0" y="21"/>
                        <a:pt x="1" y="23"/>
                        <a:pt x="3" y="25"/>
                      </a:cubicBezTo>
                      <a:cubicBezTo>
                        <a:pt x="5" y="27"/>
                        <a:pt x="7" y="28"/>
                        <a:pt x="10" y="28"/>
                      </a:cubicBezTo>
                      <a:cubicBezTo>
                        <a:pt x="10" y="28"/>
                        <a:pt x="10" y="28"/>
                        <a:pt x="10" y="28"/>
                      </a:cubicBezTo>
                      <a:cubicBezTo>
                        <a:pt x="12" y="28"/>
                        <a:pt x="14" y="27"/>
                        <a:pt x="16" y="26"/>
                      </a:cubicBezTo>
                      <a:cubicBezTo>
                        <a:pt x="16" y="27"/>
                        <a:pt x="17" y="28"/>
                        <a:pt x="18" y="28"/>
                      </a:cubicBezTo>
                      <a:cubicBezTo>
                        <a:pt x="19" y="28"/>
                        <a:pt x="20" y="27"/>
                        <a:pt x="20" y="26"/>
                      </a:cubicBezTo>
                      <a:cubicBezTo>
                        <a:pt x="20" y="18"/>
                        <a:pt x="20" y="18"/>
                        <a:pt x="20" y="18"/>
                      </a:cubicBezTo>
                      <a:cubicBezTo>
                        <a:pt x="20" y="18"/>
                        <a:pt x="20" y="18"/>
                        <a:pt x="20" y="18"/>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7" name="Freeform 187"/>
                <p:cNvSpPr>
                  <a:spLocks/>
                </p:cNvSpPr>
                <p:nvPr/>
              </p:nvSpPr>
              <p:spPr bwMode="auto">
                <a:xfrm>
                  <a:off x="2873375" y="1701800"/>
                  <a:ext cx="14288" cy="44450"/>
                </a:xfrm>
                <a:custGeom>
                  <a:avLst/>
                  <a:gdLst>
                    <a:gd name="T0" fmla="*/ 2 w 4"/>
                    <a:gd name="T1" fmla="*/ 0 h 12"/>
                    <a:gd name="T2" fmla="*/ 0 w 4"/>
                    <a:gd name="T3" fmla="*/ 2 h 12"/>
                    <a:gd name="T4" fmla="*/ 0 w 4"/>
                    <a:gd name="T5" fmla="*/ 10 h 12"/>
                    <a:gd name="T6" fmla="*/ 2 w 4"/>
                    <a:gd name="T7" fmla="*/ 12 h 12"/>
                    <a:gd name="T8" fmla="*/ 4 w 4"/>
                    <a:gd name="T9" fmla="*/ 10 h 12"/>
                    <a:gd name="T10" fmla="*/ 4 w 4"/>
                    <a:gd name="T11" fmla="*/ 2 h 12"/>
                    <a:gd name="T12" fmla="*/ 2 w 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2" y="0"/>
                      </a:moveTo>
                      <a:cubicBezTo>
                        <a:pt x="1" y="0"/>
                        <a:pt x="0" y="1"/>
                        <a:pt x="0" y="2"/>
                      </a:cubicBezTo>
                      <a:cubicBezTo>
                        <a:pt x="0" y="10"/>
                        <a:pt x="0" y="10"/>
                        <a:pt x="0" y="10"/>
                      </a:cubicBezTo>
                      <a:cubicBezTo>
                        <a:pt x="0" y="11"/>
                        <a:pt x="1" y="12"/>
                        <a:pt x="2" y="12"/>
                      </a:cubicBezTo>
                      <a:cubicBezTo>
                        <a:pt x="3" y="12"/>
                        <a:pt x="4" y="11"/>
                        <a:pt x="4" y="10"/>
                      </a:cubicBezTo>
                      <a:cubicBezTo>
                        <a:pt x="4" y="2"/>
                        <a:pt x="4" y="2"/>
                        <a:pt x="4" y="2"/>
                      </a:cubicBezTo>
                      <a:cubicBezTo>
                        <a:pt x="4" y="1"/>
                        <a:pt x="3" y="0"/>
                        <a:pt x="2" y="0"/>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8" name="Freeform 188"/>
                <p:cNvSpPr>
                  <a:spLocks/>
                </p:cNvSpPr>
                <p:nvPr/>
              </p:nvSpPr>
              <p:spPr bwMode="auto">
                <a:xfrm>
                  <a:off x="2933700" y="1701800"/>
                  <a:ext cx="14288" cy="14288"/>
                </a:xfrm>
                <a:custGeom>
                  <a:avLst/>
                  <a:gdLst>
                    <a:gd name="T0" fmla="*/ 4 w 4"/>
                    <a:gd name="T1" fmla="*/ 2 h 4"/>
                    <a:gd name="T2" fmla="*/ 2 w 4"/>
                    <a:gd name="T3" fmla="*/ 0 h 4"/>
                    <a:gd name="T4" fmla="*/ 0 w 4"/>
                    <a:gd name="T5" fmla="*/ 2 h 4"/>
                    <a:gd name="T6" fmla="*/ 0 w 4"/>
                    <a:gd name="T7" fmla="*/ 4 h 4"/>
                    <a:gd name="T8" fmla="*/ 4 w 4"/>
                    <a:gd name="T9" fmla="*/ 4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1"/>
                        <a:pt x="3" y="0"/>
                        <a:pt x="2" y="0"/>
                      </a:cubicBezTo>
                      <a:cubicBezTo>
                        <a:pt x="1" y="0"/>
                        <a:pt x="0" y="1"/>
                        <a:pt x="0" y="2"/>
                      </a:cubicBezTo>
                      <a:cubicBezTo>
                        <a:pt x="0" y="4"/>
                        <a:pt x="0" y="4"/>
                        <a:pt x="0" y="4"/>
                      </a:cubicBezTo>
                      <a:cubicBezTo>
                        <a:pt x="4" y="4"/>
                        <a:pt x="4" y="4"/>
                        <a:pt x="4" y="4"/>
                      </a:cubicBezTo>
                      <a:lnTo>
                        <a:pt x="4" y="2"/>
                      </a:ln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189"/>
                <p:cNvSpPr>
                  <a:spLocks noEditPoints="1"/>
                </p:cNvSpPr>
                <p:nvPr/>
              </p:nvSpPr>
              <p:spPr bwMode="auto">
                <a:xfrm>
                  <a:off x="2686050" y="1633538"/>
                  <a:ext cx="330200" cy="165100"/>
                </a:xfrm>
                <a:custGeom>
                  <a:avLst/>
                  <a:gdLst>
                    <a:gd name="T0" fmla="*/ 72 w 88"/>
                    <a:gd name="T1" fmla="*/ 0 h 44"/>
                    <a:gd name="T2" fmla="*/ 16 w 88"/>
                    <a:gd name="T3" fmla="*/ 0 h 44"/>
                    <a:gd name="T4" fmla="*/ 0 w 88"/>
                    <a:gd name="T5" fmla="*/ 16 h 44"/>
                    <a:gd name="T6" fmla="*/ 0 w 88"/>
                    <a:gd name="T7" fmla="*/ 28 h 44"/>
                    <a:gd name="T8" fmla="*/ 16 w 88"/>
                    <a:gd name="T9" fmla="*/ 44 h 44"/>
                    <a:gd name="T10" fmla="*/ 72 w 88"/>
                    <a:gd name="T11" fmla="*/ 44 h 44"/>
                    <a:gd name="T12" fmla="*/ 88 w 88"/>
                    <a:gd name="T13" fmla="*/ 28 h 44"/>
                    <a:gd name="T14" fmla="*/ 88 w 88"/>
                    <a:gd name="T15" fmla="*/ 16 h 44"/>
                    <a:gd name="T16" fmla="*/ 72 w 88"/>
                    <a:gd name="T17" fmla="*/ 0 h 44"/>
                    <a:gd name="T18" fmla="*/ 28 w 88"/>
                    <a:gd name="T19" fmla="*/ 14 h 44"/>
                    <a:gd name="T20" fmla="*/ 22 w 88"/>
                    <a:gd name="T21" fmla="*/ 14 h 44"/>
                    <a:gd name="T22" fmla="*/ 22 w 88"/>
                    <a:gd name="T23" fmla="*/ 32 h 44"/>
                    <a:gd name="T24" fmla="*/ 20 w 88"/>
                    <a:gd name="T25" fmla="*/ 34 h 44"/>
                    <a:gd name="T26" fmla="*/ 18 w 88"/>
                    <a:gd name="T27" fmla="*/ 32 h 44"/>
                    <a:gd name="T28" fmla="*/ 18 w 88"/>
                    <a:gd name="T29" fmla="*/ 14 h 44"/>
                    <a:gd name="T30" fmla="*/ 12 w 88"/>
                    <a:gd name="T31" fmla="*/ 14 h 44"/>
                    <a:gd name="T32" fmla="*/ 10 w 88"/>
                    <a:gd name="T33" fmla="*/ 12 h 44"/>
                    <a:gd name="T34" fmla="*/ 12 w 88"/>
                    <a:gd name="T35" fmla="*/ 10 h 44"/>
                    <a:gd name="T36" fmla="*/ 28 w 88"/>
                    <a:gd name="T37" fmla="*/ 10 h 44"/>
                    <a:gd name="T38" fmla="*/ 30 w 88"/>
                    <a:gd name="T39" fmla="*/ 12 h 44"/>
                    <a:gd name="T40" fmla="*/ 28 w 88"/>
                    <a:gd name="T41" fmla="*/ 14 h 44"/>
                    <a:gd name="T42" fmla="*/ 40 w 88"/>
                    <a:gd name="T43" fmla="*/ 34 h 44"/>
                    <a:gd name="T44" fmla="*/ 39 w 88"/>
                    <a:gd name="T45" fmla="*/ 33 h 44"/>
                    <a:gd name="T46" fmla="*/ 36 w 88"/>
                    <a:gd name="T47" fmla="*/ 34 h 44"/>
                    <a:gd name="T48" fmla="*/ 30 w 88"/>
                    <a:gd name="T49" fmla="*/ 28 h 44"/>
                    <a:gd name="T50" fmla="*/ 30 w 88"/>
                    <a:gd name="T51" fmla="*/ 16 h 44"/>
                    <a:gd name="T52" fmla="*/ 32 w 88"/>
                    <a:gd name="T53" fmla="*/ 14 h 44"/>
                    <a:gd name="T54" fmla="*/ 34 w 88"/>
                    <a:gd name="T55" fmla="*/ 16 h 44"/>
                    <a:gd name="T56" fmla="*/ 34 w 88"/>
                    <a:gd name="T57" fmla="*/ 28 h 44"/>
                    <a:gd name="T58" fmla="*/ 36 w 88"/>
                    <a:gd name="T59" fmla="*/ 30 h 44"/>
                    <a:gd name="T60" fmla="*/ 38 w 88"/>
                    <a:gd name="T61" fmla="*/ 28 h 44"/>
                    <a:gd name="T62" fmla="*/ 38 w 88"/>
                    <a:gd name="T63" fmla="*/ 16 h 44"/>
                    <a:gd name="T64" fmla="*/ 40 w 88"/>
                    <a:gd name="T65" fmla="*/ 14 h 44"/>
                    <a:gd name="T66" fmla="*/ 42 w 88"/>
                    <a:gd name="T67" fmla="*/ 16 h 44"/>
                    <a:gd name="T68" fmla="*/ 42 w 88"/>
                    <a:gd name="T69" fmla="*/ 32 h 44"/>
                    <a:gd name="T70" fmla="*/ 40 w 88"/>
                    <a:gd name="T71" fmla="*/ 34 h 44"/>
                    <a:gd name="T72" fmla="*/ 58 w 88"/>
                    <a:gd name="T73" fmla="*/ 28 h 44"/>
                    <a:gd name="T74" fmla="*/ 52 w 88"/>
                    <a:gd name="T75" fmla="*/ 34 h 44"/>
                    <a:gd name="T76" fmla="*/ 49 w 88"/>
                    <a:gd name="T77" fmla="*/ 33 h 44"/>
                    <a:gd name="T78" fmla="*/ 48 w 88"/>
                    <a:gd name="T79" fmla="*/ 34 h 44"/>
                    <a:gd name="T80" fmla="*/ 46 w 88"/>
                    <a:gd name="T81" fmla="*/ 32 h 44"/>
                    <a:gd name="T82" fmla="*/ 46 w 88"/>
                    <a:gd name="T83" fmla="*/ 8 h 44"/>
                    <a:gd name="T84" fmla="*/ 48 w 88"/>
                    <a:gd name="T85" fmla="*/ 6 h 44"/>
                    <a:gd name="T86" fmla="*/ 50 w 88"/>
                    <a:gd name="T87" fmla="*/ 8 h 44"/>
                    <a:gd name="T88" fmla="*/ 50 w 88"/>
                    <a:gd name="T89" fmla="*/ 14 h 44"/>
                    <a:gd name="T90" fmla="*/ 52 w 88"/>
                    <a:gd name="T91" fmla="*/ 14 h 44"/>
                    <a:gd name="T92" fmla="*/ 58 w 88"/>
                    <a:gd name="T93" fmla="*/ 20 h 44"/>
                    <a:gd name="T94" fmla="*/ 58 w 88"/>
                    <a:gd name="T95" fmla="*/ 28 h 44"/>
                    <a:gd name="T96" fmla="*/ 68 w 88"/>
                    <a:gd name="T97" fmla="*/ 34 h 44"/>
                    <a:gd name="T98" fmla="*/ 62 w 88"/>
                    <a:gd name="T99" fmla="*/ 28 h 44"/>
                    <a:gd name="T100" fmla="*/ 62 w 88"/>
                    <a:gd name="T101" fmla="*/ 20 h 44"/>
                    <a:gd name="T102" fmla="*/ 68 w 88"/>
                    <a:gd name="T103" fmla="*/ 14 h 44"/>
                    <a:gd name="T104" fmla="*/ 74 w 88"/>
                    <a:gd name="T105" fmla="*/ 20 h 44"/>
                    <a:gd name="T106" fmla="*/ 74 w 88"/>
                    <a:gd name="T107" fmla="*/ 24 h 44"/>
                    <a:gd name="T108" fmla="*/ 72 w 88"/>
                    <a:gd name="T109" fmla="*/ 26 h 44"/>
                    <a:gd name="T110" fmla="*/ 66 w 88"/>
                    <a:gd name="T111" fmla="*/ 26 h 44"/>
                    <a:gd name="T112" fmla="*/ 66 w 88"/>
                    <a:gd name="T113" fmla="*/ 28 h 44"/>
                    <a:gd name="T114" fmla="*/ 68 w 88"/>
                    <a:gd name="T115" fmla="*/ 30 h 44"/>
                    <a:gd name="T116" fmla="*/ 71 w 88"/>
                    <a:gd name="T117" fmla="*/ 29 h 44"/>
                    <a:gd name="T118" fmla="*/ 73 w 88"/>
                    <a:gd name="T119" fmla="*/ 27 h 44"/>
                    <a:gd name="T120" fmla="*/ 75 w 88"/>
                    <a:gd name="T121" fmla="*/ 29 h 44"/>
                    <a:gd name="T122" fmla="*/ 68 w 88"/>
                    <a:gd name="T123"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44">
                      <a:moveTo>
                        <a:pt x="72" y="0"/>
                      </a:moveTo>
                      <a:cubicBezTo>
                        <a:pt x="16" y="0"/>
                        <a:pt x="16" y="0"/>
                        <a:pt x="16" y="0"/>
                      </a:cubicBezTo>
                      <a:cubicBezTo>
                        <a:pt x="7" y="0"/>
                        <a:pt x="0" y="7"/>
                        <a:pt x="0" y="16"/>
                      </a:cubicBezTo>
                      <a:cubicBezTo>
                        <a:pt x="0" y="28"/>
                        <a:pt x="0" y="28"/>
                        <a:pt x="0" y="28"/>
                      </a:cubicBezTo>
                      <a:cubicBezTo>
                        <a:pt x="0" y="37"/>
                        <a:pt x="7" y="44"/>
                        <a:pt x="16" y="44"/>
                      </a:cubicBezTo>
                      <a:cubicBezTo>
                        <a:pt x="72" y="44"/>
                        <a:pt x="72" y="44"/>
                        <a:pt x="72" y="44"/>
                      </a:cubicBezTo>
                      <a:cubicBezTo>
                        <a:pt x="81" y="44"/>
                        <a:pt x="88" y="37"/>
                        <a:pt x="88" y="28"/>
                      </a:cubicBezTo>
                      <a:cubicBezTo>
                        <a:pt x="88" y="16"/>
                        <a:pt x="88" y="16"/>
                        <a:pt x="88" y="16"/>
                      </a:cubicBezTo>
                      <a:cubicBezTo>
                        <a:pt x="88" y="7"/>
                        <a:pt x="81" y="0"/>
                        <a:pt x="72" y="0"/>
                      </a:cubicBezTo>
                      <a:close/>
                      <a:moveTo>
                        <a:pt x="28" y="14"/>
                      </a:moveTo>
                      <a:cubicBezTo>
                        <a:pt x="22" y="14"/>
                        <a:pt x="22" y="14"/>
                        <a:pt x="22" y="14"/>
                      </a:cubicBezTo>
                      <a:cubicBezTo>
                        <a:pt x="22" y="32"/>
                        <a:pt x="22" y="32"/>
                        <a:pt x="22" y="32"/>
                      </a:cubicBezTo>
                      <a:cubicBezTo>
                        <a:pt x="22" y="33"/>
                        <a:pt x="21" y="34"/>
                        <a:pt x="20" y="34"/>
                      </a:cubicBezTo>
                      <a:cubicBezTo>
                        <a:pt x="19" y="34"/>
                        <a:pt x="18" y="33"/>
                        <a:pt x="18" y="32"/>
                      </a:cubicBezTo>
                      <a:cubicBezTo>
                        <a:pt x="18" y="14"/>
                        <a:pt x="18" y="14"/>
                        <a:pt x="18" y="14"/>
                      </a:cubicBezTo>
                      <a:cubicBezTo>
                        <a:pt x="12" y="14"/>
                        <a:pt x="12" y="14"/>
                        <a:pt x="12" y="14"/>
                      </a:cubicBezTo>
                      <a:cubicBezTo>
                        <a:pt x="11" y="14"/>
                        <a:pt x="10" y="13"/>
                        <a:pt x="10" y="12"/>
                      </a:cubicBezTo>
                      <a:cubicBezTo>
                        <a:pt x="10" y="11"/>
                        <a:pt x="11" y="10"/>
                        <a:pt x="12" y="10"/>
                      </a:cubicBezTo>
                      <a:cubicBezTo>
                        <a:pt x="28" y="10"/>
                        <a:pt x="28" y="10"/>
                        <a:pt x="28" y="10"/>
                      </a:cubicBezTo>
                      <a:cubicBezTo>
                        <a:pt x="29" y="10"/>
                        <a:pt x="30" y="11"/>
                        <a:pt x="30" y="12"/>
                      </a:cubicBezTo>
                      <a:cubicBezTo>
                        <a:pt x="30" y="13"/>
                        <a:pt x="29" y="14"/>
                        <a:pt x="28" y="14"/>
                      </a:cubicBezTo>
                      <a:close/>
                      <a:moveTo>
                        <a:pt x="40" y="34"/>
                      </a:moveTo>
                      <a:cubicBezTo>
                        <a:pt x="40" y="34"/>
                        <a:pt x="39" y="33"/>
                        <a:pt x="39" y="33"/>
                      </a:cubicBezTo>
                      <a:cubicBezTo>
                        <a:pt x="38" y="34"/>
                        <a:pt x="37" y="34"/>
                        <a:pt x="36" y="34"/>
                      </a:cubicBezTo>
                      <a:cubicBezTo>
                        <a:pt x="33" y="34"/>
                        <a:pt x="30" y="31"/>
                        <a:pt x="30" y="28"/>
                      </a:cubicBezTo>
                      <a:cubicBezTo>
                        <a:pt x="30" y="16"/>
                        <a:pt x="30" y="16"/>
                        <a:pt x="30" y="16"/>
                      </a:cubicBezTo>
                      <a:cubicBezTo>
                        <a:pt x="30" y="15"/>
                        <a:pt x="31" y="14"/>
                        <a:pt x="32" y="14"/>
                      </a:cubicBezTo>
                      <a:cubicBezTo>
                        <a:pt x="33" y="14"/>
                        <a:pt x="34" y="15"/>
                        <a:pt x="34" y="16"/>
                      </a:cubicBezTo>
                      <a:cubicBezTo>
                        <a:pt x="34" y="28"/>
                        <a:pt x="34" y="28"/>
                        <a:pt x="34" y="28"/>
                      </a:cubicBezTo>
                      <a:cubicBezTo>
                        <a:pt x="34" y="29"/>
                        <a:pt x="35" y="30"/>
                        <a:pt x="36" y="30"/>
                      </a:cubicBezTo>
                      <a:cubicBezTo>
                        <a:pt x="37" y="30"/>
                        <a:pt x="38" y="29"/>
                        <a:pt x="38" y="28"/>
                      </a:cubicBezTo>
                      <a:cubicBezTo>
                        <a:pt x="38" y="16"/>
                        <a:pt x="38" y="16"/>
                        <a:pt x="38" y="16"/>
                      </a:cubicBezTo>
                      <a:cubicBezTo>
                        <a:pt x="38" y="15"/>
                        <a:pt x="39" y="14"/>
                        <a:pt x="40" y="14"/>
                      </a:cubicBezTo>
                      <a:cubicBezTo>
                        <a:pt x="41" y="14"/>
                        <a:pt x="42" y="15"/>
                        <a:pt x="42" y="16"/>
                      </a:cubicBezTo>
                      <a:cubicBezTo>
                        <a:pt x="42" y="32"/>
                        <a:pt x="42" y="32"/>
                        <a:pt x="42" y="32"/>
                      </a:cubicBezTo>
                      <a:cubicBezTo>
                        <a:pt x="42" y="33"/>
                        <a:pt x="41" y="34"/>
                        <a:pt x="40" y="34"/>
                      </a:cubicBezTo>
                      <a:close/>
                      <a:moveTo>
                        <a:pt x="58" y="28"/>
                      </a:moveTo>
                      <a:cubicBezTo>
                        <a:pt x="58" y="31"/>
                        <a:pt x="55" y="34"/>
                        <a:pt x="52" y="34"/>
                      </a:cubicBezTo>
                      <a:cubicBezTo>
                        <a:pt x="51" y="34"/>
                        <a:pt x="50" y="34"/>
                        <a:pt x="49" y="33"/>
                      </a:cubicBezTo>
                      <a:cubicBezTo>
                        <a:pt x="49" y="34"/>
                        <a:pt x="49" y="34"/>
                        <a:pt x="48" y="34"/>
                      </a:cubicBezTo>
                      <a:cubicBezTo>
                        <a:pt x="47" y="34"/>
                        <a:pt x="46" y="33"/>
                        <a:pt x="46" y="32"/>
                      </a:cubicBezTo>
                      <a:cubicBezTo>
                        <a:pt x="46" y="8"/>
                        <a:pt x="46" y="8"/>
                        <a:pt x="46" y="8"/>
                      </a:cubicBezTo>
                      <a:cubicBezTo>
                        <a:pt x="46" y="7"/>
                        <a:pt x="47" y="6"/>
                        <a:pt x="48" y="6"/>
                      </a:cubicBezTo>
                      <a:cubicBezTo>
                        <a:pt x="49" y="6"/>
                        <a:pt x="50" y="7"/>
                        <a:pt x="50" y="8"/>
                      </a:cubicBezTo>
                      <a:cubicBezTo>
                        <a:pt x="50" y="14"/>
                        <a:pt x="50" y="14"/>
                        <a:pt x="50" y="14"/>
                      </a:cubicBezTo>
                      <a:cubicBezTo>
                        <a:pt x="51" y="14"/>
                        <a:pt x="51" y="14"/>
                        <a:pt x="52" y="14"/>
                      </a:cubicBezTo>
                      <a:cubicBezTo>
                        <a:pt x="55" y="14"/>
                        <a:pt x="58" y="17"/>
                        <a:pt x="58" y="20"/>
                      </a:cubicBezTo>
                      <a:lnTo>
                        <a:pt x="58" y="28"/>
                      </a:lnTo>
                      <a:close/>
                      <a:moveTo>
                        <a:pt x="68" y="34"/>
                      </a:moveTo>
                      <a:cubicBezTo>
                        <a:pt x="65" y="34"/>
                        <a:pt x="62" y="31"/>
                        <a:pt x="62" y="28"/>
                      </a:cubicBezTo>
                      <a:cubicBezTo>
                        <a:pt x="62" y="20"/>
                        <a:pt x="62" y="20"/>
                        <a:pt x="62" y="20"/>
                      </a:cubicBezTo>
                      <a:cubicBezTo>
                        <a:pt x="62" y="17"/>
                        <a:pt x="65" y="14"/>
                        <a:pt x="68" y="14"/>
                      </a:cubicBezTo>
                      <a:cubicBezTo>
                        <a:pt x="71" y="14"/>
                        <a:pt x="74" y="17"/>
                        <a:pt x="74" y="20"/>
                      </a:cubicBezTo>
                      <a:cubicBezTo>
                        <a:pt x="74" y="24"/>
                        <a:pt x="74" y="24"/>
                        <a:pt x="74" y="24"/>
                      </a:cubicBezTo>
                      <a:cubicBezTo>
                        <a:pt x="74" y="25"/>
                        <a:pt x="73" y="26"/>
                        <a:pt x="72" y="26"/>
                      </a:cubicBezTo>
                      <a:cubicBezTo>
                        <a:pt x="66" y="26"/>
                        <a:pt x="66" y="26"/>
                        <a:pt x="66" y="26"/>
                      </a:cubicBezTo>
                      <a:cubicBezTo>
                        <a:pt x="66" y="28"/>
                        <a:pt x="66" y="28"/>
                        <a:pt x="66" y="28"/>
                      </a:cubicBezTo>
                      <a:cubicBezTo>
                        <a:pt x="66" y="29"/>
                        <a:pt x="67" y="30"/>
                        <a:pt x="68" y="30"/>
                      </a:cubicBezTo>
                      <a:cubicBezTo>
                        <a:pt x="69" y="30"/>
                        <a:pt x="71" y="30"/>
                        <a:pt x="71" y="29"/>
                      </a:cubicBezTo>
                      <a:cubicBezTo>
                        <a:pt x="71" y="28"/>
                        <a:pt x="72" y="27"/>
                        <a:pt x="73" y="27"/>
                      </a:cubicBezTo>
                      <a:cubicBezTo>
                        <a:pt x="74" y="27"/>
                        <a:pt x="75" y="28"/>
                        <a:pt x="75" y="29"/>
                      </a:cubicBezTo>
                      <a:cubicBezTo>
                        <a:pt x="75" y="32"/>
                        <a:pt x="72" y="34"/>
                        <a:pt x="68" y="34"/>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13" name="Oval 12"/>
              <p:cNvSpPr/>
              <p:nvPr/>
            </p:nvSpPr>
            <p:spPr>
              <a:xfrm>
                <a:off x="3043207"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2966320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343"/>
          <p:cNvPicPr preferRelativeResize="0"/>
          <p:nvPr/>
        </p:nvPicPr>
        <p:blipFill rotWithShape="1">
          <a:blip r:embed="rId3">
            <a:alphaModFix/>
          </a:blip>
          <a:srcRect l="20738" r="55709"/>
          <a:stretch/>
        </p:blipFill>
        <p:spPr>
          <a:xfrm>
            <a:off x="0" y="0"/>
            <a:ext cx="5638800" cy="6857997"/>
          </a:xfrm>
          <a:prstGeom prst="rect">
            <a:avLst/>
          </a:prstGeom>
          <a:noFill/>
          <a:ln>
            <a:noFill/>
          </a:ln>
        </p:spPr>
      </p:pic>
      <p:sp>
        <p:nvSpPr>
          <p:cNvPr id="11" name="Shape 344"/>
          <p:cNvSpPr/>
          <p:nvPr/>
        </p:nvSpPr>
        <p:spPr>
          <a:xfrm>
            <a:off x="0" y="1"/>
            <a:ext cx="5638800" cy="6857999"/>
          </a:xfrm>
          <a:prstGeom prst="rect">
            <a:avLst/>
          </a:prstGeom>
          <a:solidFill>
            <a:schemeClr val="dk1">
              <a:alpha val="50000"/>
            </a:schemeClr>
          </a:solidFill>
          <a:ln>
            <a:noFill/>
          </a:ln>
        </p:spPr>
        <p:txBody>
          <a:bodyPr lIns="60933" tIns="60933" rIns="60933" bIns="60933" anchor="ctr" anchorCtr="0">
            <a:noAutofit/>
          </a:bodyPr>
          <a:lstStyle/>
          <a:p>
            <a:pPr>
              <a:buClr>
                <a:srgbClr val="000000"/>
              </a:buClr>
              <a:buFont typeface="Arial"/>
              <a:buNone/>
            </a:pPr>
            <a:endParaRPr sz="2400" kern="0">
              <a:solidFill>
                <a:srgbClr val="000000"/>
              </a:solidFill>
              <a:latin typeface="Lato"/>
              <a:ea typeface="Lato"/>
              <a:cs typeface="Lato"/>
              <a:sym typeface="Lato"/>
            </a:endParaRPr>
          </a:p>
        </p:txBody>
      </p:sp>
      <p:sp>
        <p:nvSpPr>
          <p:cNvPr id="6" name="Shape 348"/>
          <p:cNvSpPr/>
          <p:nvPr/>
        </p:nvSpPr>
        <p:spPr>
          <a:xfrm>
            <a:off x="960121" y="2895871"/>
            <a:ext cx="3954779" cy="1849376"/>
          </a:xfrm>
          <a:prstGeom prst="rect">
            <a:avLst/>
          </a:prstGeom>
          <a:noFill/>
          <a:ln>
            <a:noFill/>
          </a:ln>
        </p:spPr>
        <p:txBody>
          <a:bodyPr wrap="square" lIns="62400" tIns="62400" rIns="62400" bIns="62400" anchor="t" anchorCtr="0">
            <a:spAutoFit/>
          </a:bodyPr>
          <a:lstStyle/>
          <a:p>
            <a:pPr>
              <a:buClr>
                <a:srgbClr val="FFFFFF"/>
              </a:buClr>
              <a:buSzPct val="25000"/>
            </a:pPr>
            <a:r>
              <a:rPr lang="en-US" sz="3733" kern="0" dirty="0">
                <a:solidFill>
                  <a:srgbClr val="FFFFFF"/>
                </a:solidFill>
                <a:latin typeface="Open Sans"/>
                <a:ea typeface="Open Sans"/>
                <a:cs typeface="Open Sans"/>
                <a:sym typeface="Open Sans"/>
              </a:rPr>
              <a:t>DESIGNS</a:t>
            </a:r>
          </a:p>
          <a:p>
            <a:pPr>
              <a:buClr>
                <a:srgbClr val="FFFFFF"/>
              </a:buClr>
              <a:buSzPct val="25000"/>
            </a:pPr>
            <a:r>
              <a:rPr lang="en-US" sz="3733" kern="0" dirty="0">
                <a:solidFill>
                  <a:srgbClr val="FFFFFF"/>
                </a:solidFill>
                <a:latin typeface="Open Sans"/>
                <a:ea typeface="Open Sans"/>
                <a:cs typeface="Open Sans"/>
                <a:sym typeface="Open Sans"/>
              </a:rPr>
              <a:t>HIGH IMPACT PRESENTATIONS</a:t>
            </a:r>
          </a:p>
        </p:txBody>
      </p:sp>
      <p:pic>
        <p:nvPicPr>
          <p:cNvPr id="12" name="Shape 349"/>
          <p:cNvPicPr preferRelativeResize="0"/>
          <p:nvPr/>
        </p:nvPicPr>
        <p:blipFill rotWithShape="1">
          <a:blip r:embed="rId4">
            <a:alphaModFix/>
          </a:blip>
          <a:srcRect/>
          <a:stretch/>
        </p:blipFill>
        <p:spPr>
          <a:xfrm>
            <a:off x="1061722" y="2315763"/>
            <a:ext cx="1991601" cy="567408"/>
          </a:xfrm>
          <a:prstGeom prst="rect">
            <a:avLst/>
          </a:prstGeom>
          <a:noFill/>
          <a:ln>
            <a:noFill/>
          </a:ln>
        </p:spPr>
      </p:pic>
      <p:cxnSp>
        <p:nvCxnSpPr>
          <p:cNvPr id="14" name="Shape 350"/>
          <p:cNvCxnSpPr/>
          <p:nvPr/>
        </p:nvCxnSpPr>
        <p:spPr>
          <a:xfrm>
            <a:off x="1061722" y="5219700"/>
            <a:ext cx="3611879" cy="0"/>
          </a:xfrm>
          <a:prstGeom prst="straightConnector1">
            <a:avLst/>
          </a:prstGeom>
          <a:noFill/>
          <a:ln w="9525" cap="flat" cmpd="sng">
            <a:solidFill>
              <a:schemeClr val="lt1"/>
            </a:solidFill>
            <a:prstDash val="solid"/>
            <a:round/>
            <a:headEnd type="none" w="med" len="med"/>
            <a:tailEnd type="none" w="med" len="med"/>
          </a:ln>
        </p:spPr>
      </p:cxnSp>
      <p:cxnSp>
        <p:nvCxnSpPr>
          <p:cNvPr id="16" name="Shape 350"/>
          <p:cNvCxnSpPr/>
          <p:nvPr/>
        </p:nvCxnSpPr>
        <p:spPr>
          <a:xfrm>
            <a:off x="1061722" y="1638300"/>
            <a:ext cx="3611879" cy="0"/>
          </a:xfrm>
          <a:prstGeom prst="straightConnector1">
            <a:avLst/>
          </a:prstGeom>
          <a:noFill/>
          <a:ln w="9525" cap="flat" cmpd="sng">
            <a:solidFill>
              <a:schemeClr val="lt1"/>
            </a:solidFill>
            <a:prstDash val="solid"/>
            <a:round/>
            <a:headEnd type="none" w="med" len="med"/>
            <a:tailEnd type="none" w="med" len="med"/>
          </a:ln>
        </p:spPr>
      </p:cxnSp>
      <p:sp>
        <p:nvSpPr>
          <p:cNvPr id="9" name="Shape 618"/>
          <p:cNvSpPr txBox="1"/>
          <p:nvPr/>
        </p:nvSpPr>
        <p:spPr>
          <a:xfrm>
            <a:off x="6096001" y="3236717"/>
            <a:ext cx="4993217" cy="1785050"/>
          </a:xfrm>
          <a:prstGeom prst="rect">
            <a:avLst/>
          </a:prstGeom>
          <a:noFill/>
          <a:ln>
            <a:noFill/>
          </a:ln>
        </p:spPr>
        <p:txBody>
          <a:bodyPr wrap="square" lIns="60933" tIns="60933" rIns="60933" bIns="60933" anchor="t" anchorCtr="0">
            <a:spAutoFit/>
          </a:bodyPr>
          <a:lstStyle/>
          <a:p>
            <a:pPr>
              <a:buClr>
                <a:srgbClr val="0B7ABF"/>
              </a:buClr>
              <a:buSzPct val="25000"/>
            </a:pPr>
            <a:r>
              <a:rPr lang="en-US" sz="1200" kern="0" dirty="0">
                <a:solidFill>
                  <a:srgbClr val="595959"/>
                </a:solidFill>
                <a:latin typeface="Open Sans"/>
                <a:ea typeface="Open Sans"/>
                <a:cs typeface="Open Sans"/>
                <a:sym typeface="Open Sans"/>
              </a:rPr>
              <a:t>We are a design company based in Copenhagen with a design office in Indonesia that builds beautiful, high impact presentations for clients all over the world, from Fortune 500 to solo-entrepreneurs. Customers send in their deck and our graphic designers transform it in as little as 24hours.</a:t>
            </a:r>
          </a:p>
          <a:p>
            <a:pPr>
              <a:buClr>
                <a:srgbClr val="0B7ABF"/>
              </a:buClr>
              <a:buSzPct val="25000"/>
            </a:pPr>
            <a:endParaRPr lang="en-US" sz="1200" kern="0" dirty="0">
              <a:solidFill>
                <a:srgbClr val="595959"/>
              </a:solidFill>
              <a:latin typeface="Open Sans"/>
              <a:ea typeface="Open Sans"/>
              <a:cs typeface="Open Sans"/>
              <a:sym typeface="Open Sans"/>
            </a:endParaRPr>
          </a:p>
          <a:p>
            <a:pPr>
              <a:buClr>
                <a:srgbClr val="0B7ABF"/>
              </a:buClr>
              <a:buSzPct val="25000"/>
            </a:pPr>
            <a:r>
              <a:rPr lang="en-US" sz="1200" kern="0" dirty="0">
                <a:solidFill>
                  <a:srgbClr val="595959"/>
                </a:solidFill>
                <a:latin typeface="Open Sans"/>
                <a:ea typeface="Open Sans"/>
                <a:cs typeface="Open Sans"/>
                <a:sym typeface="Open Sans"/>
              </a:rPr>
              <a:t>We help individuals and companies to stop wasting time building presentations while designing beautiful, professional and high impact visuals for them in PowerPoint, Prezi, Keynote and more.</a:t>
            </a:r>
          </a:p>
        </p:txBody>
      </p:sp>
      <p:grpSp>
        <p:nvGrpSpPr>
          <p:cNvPr id="19" name="Group 4"/>
          <p:cNvGrpSpPr>
            <a:grpSpLocks noChangeAspect="1"/>
          </p:cNvGrpSpPr>
          <p:nvPr/>
        </p:nvGrpSpPr>
        <p:grpSpPr bwMode="auto">
          <a:xfrm>
            <a:off x="6156961" y="1937833"/>
            <a:ext cx="1690911" cy="1082715"/>
            <a:chOff x="3680" y="75"/>
            <a:chExt cx="2416" cy="1547"/>
          </a:xfrm>
        </p:grpSpPr>
        <p:sp>
          <p:nvSpPr>
            <p:cNvPr id="21" name="Rectangle 5"/>
            <p:cNvSpPr>
              <a:spLocks noChangeArrowheads="1"/>
            </p:cNvSpPr>
            <p:nvPr/>
          </p:nvSpPr>
          <p:spPr bwMode="auto">
            <a:xfrm>
              <a:off x="3680" y="75"/>
              <a:ext cx="1208" cy="835"/>
            </a:xfrm>
            <a:prstGeom prst="rect">
              <a:avLst/>
            </a:prstGeom>
            <a:solidFill>
              <a:srgbClr val="D830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2" name="Rectangle 6"/>
            <p:cNvSpPr>
              <a:spLocks noChangeArrowheads="1"/>
            </p:cNvSpPr>
            <p:nvPr/>
          </p:nvSpPr>
          <p:spPr bwMode="auto">
            <a:xfrm>
              <a:off x="4888" y="787"/>
              <a:ext cx="1208" cy="835"/>
            </a:xfrm>
            <a:prstGeom prst="rect">
              <a:avLst/>
            </a:prstGeom>
            <a:solidFill>
              <a:srgbClr val="D830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3" name="Freeform 7"/>
            <p:cNvSpPr>
              <a:spLocks/>
            </p:cNvSpPr>
            <p:nvPr/>
          </p:nvSpPr>
          <p:spPr bwMode="auto">
            <a:xfrm>
              <a:off x="4471" y="75"/>
              <a:ext cx="417" cy="356"/>
            </a:xfrm>
            <a:custGeom>
              <a:avLst/>
              <a:gdLst>
                <a:gd name="T0" fmla="*/ 417 w 417"/>
                <a:gd name="T1" fmla="*/ 0 h 356"/>
                <a:gd name="T2" fmla="*/ 0 w 417"/>
                <a:gd name="T3" fmla="*/ 356 h 356"/>
                <a:gd name="T4" fmla="*/ 417 w 417"/>
                <a:gd name="T5" fmla="*/ 356 h 356"/>
                <a:gd name="T6" fmla="*/ 417 w 417"/>
                <a:gd name="T7" fmla="*/ 0 h 356"/>
              </a:gdLst>
              <a:ahLst/>
              <a:cxnLst>
                <a:cxn ang="0">
                  <a:pos x="T0" y="T1"/>
                </a:cxn>
                <a:cxn ang="0">
                  <a:pos x="T2" y="T3"/>
                </a:cxn>
                <a:cxn ang="0">
                  <a:pos x="T4" y="T5"/>
                </a:cxn>
                <a:cxn ang="0">
                  <a:pos x="T6" y="T7"/>
                </a:cxn>
              </a:cxnLst>
              <a:rect l="0" t="0" r="r" b="b"/>
              <a:pathLst>
                <a:path w="417" h="356">
                  <a:moveTo>
                    <a:pt x="417" y="0"/>
                  </a:moveTo>
                  <a:lnTo>
                    <a:pt x="0" y="356"/>
                  </a:lnTo>
                  <a:lnTo>
                    <a:pt x="417" y="356"/>
                  </a:lnTo>
                  <a:lnTo>
                    <a:pt x="417" y="0"/>
                  </a:lnTo>
                  <a:close/>
                </a:path>
              </a:pathLst>
            </a:custGeom>
            <a:solidFill>
              <a:srgbClr val="718E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4" name="Rectangle 8"/>
            <p:cNvSpPr>
              <a:spLocks noChangeArrowheads="1"/>
            </p:cNvSpPr>
            <p:nvPr/>
          </p:nvSpPr>
          <p:spPr bwMode="auto">
            <a:xfrm>
              <a:off x="4888" y="1205"/>
              <a:ext cx="1208" cy="41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5" name="Freeform 9"/>
            <p:cNvSpPr>
              <a:spLocks/>
            </p:cNvSpPr>
            <p:nvPr/>
          </p:nvSpPr>
          <p:spPr bwMode="auto">
            <a:xfrm>
              <a:off x="4888" y="1266"/>
              <a:ext cx="417" cy="356"/>
            </a:xfrm>
            <a:custGeom>
              <a:avLst/>
              <a:gdLst>
                <a:gd name="T0" fmla="*/ 0 w 417"/>
                <a:gd name="T1" fmla="*/ 356 h 356"/>
                <a:gd name="T2" fmla="*/ 417 w 417"/>
                <a:gd name="T3" fmla="*/ 0 h 356"/>
                <a:gd name="T4" fmla="*/ 0 w 417"/>
                <a:gd name="T5" fmla="*/ 0 h 356"/>
                <a:gd name="T6" fmla="*/ 0 w 417"/>
                <a:gd name="T7" fmla="*/ 356 h 356"/>
              </a:gdLst>
              <a:ahLst/>
              <a:cxnLst>
                <a:cxn ang="0">
                  <a:pos x="T0" y="T1"/>
                </a:cxn>
                <a:cxn ang="0">
                  <a:pos x="T2" y="T3"/>
                </a:cxn>
                <a:cxn ang="0">
                  <a:pos x="T4" y="T5"/>
                </a:cxn>
                <a:cxn ang="0">
                  <a:pos x="T6" y="T7"/>
                </a:cxn>
              </a:cxnLst>
              <a:rect l="0" t="0" r="r" b="b"/>
              <a:pathLst>
                <a:path w="417" h="356">
                  <a:moveTo>
                    <a:pt x="0" y="356"/>
                  </a:moveTo>
                  <a:lnTo>
                    <a:pt x="417" y="0"/>
                  </a:lnTo>
                  <a:lnTo>
                    <a:pt x="0" y="0"/>
                  </a:lnTo>
                  <a:lnTo>
                    <a:pt x="0" y="356"/>
                  </a:lnTo>
                  <a:close/>
                </a:path>
              </a:pathLst>
            </a:custGeom>
            <a:solidFill>
              <a:srgbClr val="718E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6" name="Rectangle 10"/>
            <p:cNvSpPr>
              <a:spLocks noChangeArrowheads="1"/>
            </p:cNvSpPr>
            <p:nvPr/>
          </p:nvSpPr>
          <p:spPr bwMode="auto">
            <a:xfrm>
              <a:off x="4471" y="431"/>
              <a:ext cx="834" cy="835"/>
            </a:xfrm>
            <a:prstGeom prst="rect">
              <a:avLst/>
            </a:prstGeom>
            <a:solidFill>
              <a:srgbClr val="9CD0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7" name="Rectangle 11"/>
            <p:cNvSpPr>
              <a:spLocks noChangeArrowheads="1"/>
            </p:cNvSpPr>
            <p:nvPr/>
          </p:nvSpPr>
          <p:spPr bwMode="auto">
            <a:xfrm>
              <a:off x="3950" y="75"/>
              <a:ext cx="123" cy="83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8" name="Rectangle 12"/>
            <p:cNvSpPr>
              <a:spLocks noChangeArrowheads="1"/>
            </p:cNvSpPr>
            <p:nvPr/>
          </p:nvSpPr>
          <p:spPr bwMode="auto">
            <a:xfrm>
              <a:off x="3680" y="431"/>
              <a:ext cx="791" cy="1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9" name="Freeform 13"/>
            <p:cNvSpPr>
              <a:spLocks/>
            </p:cNvSpPr>
            <p:nvPr/>
          </p:nvSpPr>
          <p:spPr bwMode="auto">
            <a:xfrm>
              <a:off x="4725" y="789"/>
              <a:ext cx="180" cy="181"/>
            </a:xfrm>
            <a:custGeom>
              <a:avLst/>
              <a:gdLst>
                <a:gd name="T0" fmla="*/ 70 w 76"/>
                <a:gd name="T1" fmla="*/ 68 h 76"/>
                <a:gd name="T2" fmla="*/ 69 w 76"/>
                <a:gd name="T3" fmla="*/ 70 h 76"/>
                <a:gd name="T4" fmla="*/ 47 w 76"/>
                <a:gd name="T5" fmla="*/ 70 h 76"/>
                <a:gd name="T6" fmla="*/ 6 w 76"/>
                <a:gd name="T7" fmla="*/ 29 h 76"/>
                <a:gd name="T8" fmla="*/ 6 w 76"/>
                <a:gd name="T9" fmla="*/ 7 h 76"/>
                <a:gd name="T10" fmla="*/ 8 w 76"/>
                <a:gd name="T11" fmla="*/ 6 h 76"/>
                <a:gd name="T12" fmla="*/ 29 w 76"/>
                <a:gd name="T13" fmla="*/ 6 h 76"/>
                <a:gd name="T14" fmla="*/ 70 w 76"/>
                <a:gd name="T15" fmla="*/ 47 h 76"/>
                <a:gd name="T16" fmla="*/ 70 w 76"/>
                <a:gd name="T1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70" y="68"/>
                  </a:moveTo>
                  <a:cubicBezTo>
                    <a:pt x="69" y="70"/>
                    <a:pt x="69" y="70"/>
                    <a:pt x="69" y="70"/>
                  </a:cubicBezTo>
                  <a:cubicBezTo>
                    <a:pt x="63" y="76"/>
                    <a:pt x="53" y="76"/>
                    <a:pt x="47" y="70"/>
                  </a:cubicBezTo>
                  <a:cubicBezTo>
                    <a:pt x="6" y="29"/>
                    <a:pt x="6" y="29"/>
                    <a:pt x="6" y="29"/>
                  </a:cubicBezTo>
                  <a:cubicBezTo>
                    <a:pt x="0" y="23"/>
                    <a:pt x="0" y="13"/>
                    <a:pt x="6" y="7"/>
                  </a:cubicBezTo>
                  <a:cubicBezTo>
                    <a:pt x="8" y="6"/>
                    <a:pt x="8" y="6"/>
                    <a:pt x="8" y="6"/>
                  </a:cubicBezTo>
                  <a:cubicBezTo>
                    <a:pt x="13" y="0"/>
                    <a:pt x="23" y="0"/>
                    <a:pt x="29" y="6"/>
                  </a:cubicBezTo>
                  <a:cubicBezTo>
                    <a:pt x="70" y="47"/>
                    <a:pt x="70" y="47"/>
                    <a:pt x="70" y="47"/>
                  </a:cubicBezTo>
                  <a:cubicBezTo>
                    <a:pt x="76" y="53"/>
                    <a:pt x="76" y="63"/>
                    <a:pt x="7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30" name="Freeform 14"/>
            <p:cNvSpPr>
              <a:spLocks/>
            </p:cNvSpPr>
            <p:nvPr/>
          </p:nvSpPr>
          <p:spPr bwMode="auto">
            <a:xfrm>
              <a:off x="4822" y="728"/>
              <a:ext cx="241" cy="242"/>
            </a:xfrm>
            <a:custGeom>
              <a:avLst/>
              <a:gdLst>
                <a:gd name="T0" fmla="*/ 6 w 102"/>
                <a:gd name="T1" fmla="*/ 94 h 102"/>
                <a:gd name="T2" fmla="*/ 7 w 102"/>
                <a:gd name="T3" fmla="*/ 96 h 102"/>
                <a:gd name="T4" fmla="*/ 29 w 102"/>
                <a:gd name="T5" fmla="*/ 96 h 102"/>
                <a:gd name="T6" fmla="*/ 96 w 102"/>
                <a:gd name="T7" fmla="*/ 29 h 102"/>
                <a:gd name="T8" fmla="*/ 96 w 102"/>
                <a:gd name="T9" fmla="*/ 8 h 102"/>
                <a:gd name="T10" fmla="*/ 94 w 102"/>
                <a:gd name="T11" fmla="*/ 6 h 102"/>
                <a:gd name="T12" fmla="*/ 73 w 102"/>
                <a:gd name="T13" fmla="*/ 6 h 102"/>
                <a:gd name="T14" fmla="*/ 6 w 102"/>
                <a:gd name="T15" fmla="*/ 73 h 102"/>
                <a:gd name="T16" fmla="*/ 6 w 102"/>
                <a:gd name="T17" fmla="*/ 9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6" y="94"/>
                  </a:moveTo>
                  <a:cubicBezTo>
                    <a:pt x="7" y="96"/>
                    <a:pt x="7" y="96"/>
                    <a:pt x="7" y="96"/>
                  </a:cubicBezTo>
                  <a:cubicBezTo>
                    <a:pt x="13" y="102"/>
                    <a:pt x="23" y="102"/>
                    <a:pt x="29" y="96"/>
                  </a:cubicBezTo>
                  <a:cubicBezTo>
                    <a:pt x="96" y="29"/>
                    <a:pt x="96" y="29"/>
                    <a:pt x="96" y="29"/>
                  </a:cubicBezTo>
                  <a:cubicBezTo>
                    <a:pt x="102" y="23"/>
                    <a:pt x="102" y="13"/>
                    <a:pt x="96" y="8"/>
                  </a:cubicBezTo>
                  <a:cubicBezTo>
                    <a:pt x="94" y="6"/>
                    <a:pt x="94" y="6"/>
                    <a:pt x="94" y="6"/>
                  </a:cubicBezTo>
                  <a:cubicBezTo>
                    <a:pt x="89" y="0"/>
                    <a:pt x="79" y="0"/>
                    <a:pt x="73" y="6"/>
                  </a:cubicBezTo>
                  <a:cubicBezTo>
                    <a:pt x="6" y="73"/>
                    <a:pt x="6" y="73"/>
                    <a:pt x="6" y="73"/>
                  </a:cubicBezTo>
                  <a:cubicBezTo>
                    <a:pt x="0" y="79"/>
                    <a:pt x="0" y="89"/>
                    <a:pt x="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spTree>
    <p:extLst>
      <p:ext uri="{BB962C8B-B14F-4D97-AF65-F5344CB8AC3E}">
        <p14:creationId xmlns:p14="http://schemas.microsoft.com/office/powerpoint/2010/main" val="3889240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16147" b="719"/>
          <a:stretch/>
        </p:blipFill>
        <p:spPr>
          <a:xfrm>
            <a:off x="0" y="1102182"/>
            <a:ext cx="12192000" cy="4653637"/>
          </a:xfrm>
          <a:prstGeom prst="rect">
            <a:avLst/>
          </a:prstGeom>
        </p:spPr>
      </p:pic>
      <p:sp>
        <p:nvSpPr>
          <p:cNvPr id="9" name="Shape 552"/>
          <p:cNvSpPr/>
          <p:nvPr/>
        </p:nvSpPr>
        <p:spPr>
          <a:xfrm>
            <a:off x="0" y="1102180"/>
            <a:ext cx="12192000" cy="4653643"/>
          </a:xfrm>
          <a:prstGeom prst="rect">
            <a:avLst/>
          </a:prstGeom>
          <a:solidFill>
            <a:schemeClr val="dk1">
              <a:alpha val="80000"/>
            </a:schemeClr>
          </a:solidFill>
          <a:ln>
            <a:noFill/>
          </a:ln>
        </p:spPr>
        <p:txBody>
          <a:bodyPr lIns="60933" tIns="60933" rIns="60933" bIns="60933" anchor="ctr" anchorCtr="0">
            <a:noAutofit/>
          </a:bodyPr>
          <a:lstStyle/>
          <a:p>
            <a:pPr>
              <a:buClr>
                <a:srgbClr val="000000"/>
              </a:buClr>
              <a:buFont typeface="Arial"/>
              <a:buNone/>
            </a:pPr>
            <a:endParaRPr sz="2400" kern="0">
              <a:solidFill>
                <a:srgbClr val="000000"/>
              </a:solidFill>
              <a:latin typeface="Open Sans"/>
              <a:ea typeface="Open Sans"/>
              <a:cs typeface="Open Sans"/>
              <a:sym typeface="Open Sans"/>
            </a:endParaRPr>
          </a:p>
        </p:txBody>
      </p:sp>
      <p:sp>
        <p:nvSpPr>
          <p:cNvPr id="6" name="Shape 348"/>
          <p:cNvSpPr/>
          <p:nvPr/>
        </p:nvSpPr>
        <p:spPr>
          <a:xfrm>
            <a:off x="2755901" y="1565647"/>
            <a:ext cx="6680200" cy="1148904"/>
          </a:xfrm>
          <a:prstGeom prst="rect">
            <a:avLst/>
          </a:prstGeom>
          <a:noFill/>
          <a:ln>
            <a:noFill/>
          </a:ln>
        </p:spPr>
        <p:txBody>
          <a:bodyPr wrap="square" lIns="0" tIns="0" rIns="0" bIns="0" anchor="t" anchorCtr="0">
            <a:spAutoFit/>
          </a:bodyPr>
          <a:lstStyle/>
          <a:p>
            <a:pPr algn="ctr">
              <a:buClr>
                <a:srgbClr val="FFFFFF"/>
              </a:buClr>
              <a:buSzPct val="25000"/>
            </a:pPr>
            <a:r>
              <a:rPr lang="en-US" sz="3733" kern="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Open Sans"/>
              </a:rPr>
              <a:t>CHANGE YOUR SLIDES, </a:t>
            </a:r>
            <a:r>
              <a:rPr lang="en-US" sz="3733"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CHANGE A LIFE</a:t>
            </a:r>
          </a:p>
        </p:txBody>
      </p:sp>
      <p:sp>
        <p:nvSpPr>
          <p:cNvPr id="7" name="Shape 398"/>
          <p:cNvSpPr/>
          <p:nvPr/>
        </p:nvSpPr>
        <p:spPr>
          <a:xfrm>
            <a:off x="1170518" y="3834604"/>
            <a:ext cx="4201583" cy="820866"/>
          </a:xfrm>
          <a:prstGeom prst="rect">
            <a:avLst/>
          </a:prstGeom>
          <a:noFill/>
          <a:ln>
            <a:noFill/>
          </a:ln>
        </p:spPr>
        <p:txBody>
          <a:bodyPr wrap="square" lIns="0" tIns="0" rIns="0" bIns="0" anchor="ctr" anchorCtr="0">
            <a:spAutoFit/>
          </a:bodyPr>
          <a:lstStyle/>
          <a:p>
            <a:pPr>
              <a:buClr>
                <a:srgbClr val="0B7ABF"/>
              </a:buClr>
              <a:buSzPct val="25000"/>
            </a:pPr>
            <a:r>
              <a:rPr lang="en-US" sz="2667" kern="0" dirty="0">
                <a:solidFill>
                  <a:srgbClr val="9CD001"/>
                </a:solidFill>
                <a:latin typeface="Open Sans" panose="020B0606030504020204" pitchFamily="34" charset="0"/>
                <a:ea typeface="Open Sans" panose="020B0606030504020204" pitchFamily="34" charset="0"/>
                <a:cs typeface="Open Sans" panose="020B0606030504020204" pitchFamily="34" charset="0"/>
                <a:sym typeface="Open Sans"/>
              </a:rPr>
              <a:t>Making the world smaller, one slide at a time.</a:t>
            </a:r>
          </a:p>
        </p:txBody>
      </p:sp>
      <p:sp>
        <p:nvSpPr>
          <p:cNvPr id="8" name="Shape 618"/>
          <p:cNvSpPr txBox="1"/>
          <p:nvPr/>
        </p:nvSpPr>
        <p:spPr>
          <a:xfrm>
            <a:off x="6096001" y="3444844"/>
            <a:ext cx="4993217" cy="1600384"/>
          </a:xfrm>
          <a:prstGeom prst="rect">
            <a:avLst/>
          </a:prstGeom>
          <a:noFill/>
          <a:ln>
            <a:noFill/>
          </a:ln>
        </p:spPr>
        <p:txBody>
          <a:bodyPr wrap="square" lIns="60933" tIns="60933" rIns="60933" bIns="60933" anchor="t" anchorCtr="0">
            <a:spAutoFit/>
          </a:bodyPr>
          <a:lstStyle/>
          <a:p>
            <a:pPr>
              <a:buClr>
                <a:srgbClr val="0B7ABF"/>
              </a:buClr>
              <a:buSzPct val="25000"/>
            </a:pPr>
            <a:r>
              <a:rPr lang="en-US" sz="1200" kern="0" dirty="0">
                <a:solidFill>
                  <a:srgbClr val="FFFFFF"/>
                </a:solidFill>
                <a:latin typeface="Open Sans"/>
                <a:ea typeface="Open Sans"/>
                <a:cs typeface="Open Sans"/>
                <a:sym typeface="Open Sans"/>
              </a:rPr>
              <a:t>That’s the motto we live by. We transcend typical recruitment barriers and bridge the gap between underutilized design talents in emerging countries and customers in developed countries. Talent like this should have no borders.</a:t>
            </a:r>
          </a:p>
          <a:p>
            <a:pPr>
              <a:buClr>
                <a:srgbClr val="0B7ABF"/>
              </a:buClr>
              <a:buSzPct val="25000"/>
            </a:pPr>
            <a:endParaRPr lang="en-US" sz="1200" kern="0" dirty="0">
              <a:solidFill>
                <a:srgbClr val="FFFFFF"/>
              </a:solidFill>
              <a:latin typeface="Open Sans"/>
              <a:ea typeface="Open Sans"/>
              <a:cs typeface="Open Sans"/>
              <a:sym typeface="Open Sans"/>
            </a:endParaRPr>
          </a:p>
          <a:p>
            <a:pPr>
              <a:buClr>
                <a:srgbClr val="0B7ABF"/>
              </a:buClr>
              <a:buSzPct val="25000"/>
            </a:pPr>
            <a:r>
              <a:rPr lang="en-US" sz="1200" kern="0" dirty="0">
                <a:solidFill>
                  <a:srgbClr val="FFFFFF"/>
                </a:solidFill>
                <a:latin typeface="Open Sans"/>
                <a:ea typeface="Open Sans"/>
                <a:cs typeface="Open Sans"/>
                <a:sym typeface="Open Sans"/>
              </a:rPr>
              <a:t>During our explosive 4 years of growth, we’ve committed ourselves to building better outsourcing experiences through development of education, outsourcing processes, and technology.</a:t>
            </a:r>
          </a:p>
        </p:txBody>
      </p:sp>
      <p:grpSp>
        <p:nvGrpSpPr>
          <p:cNvPr id="13" name="Group 12"/>
          <p:cNvGrpSpPr/>
          <p:nvPr/>
        </p:nvGrpSpPr>
        <p:grpSpPr>
          <a:xfrm>
            <a:off x="1061721" y="3555999"/>
            <a:ext cx="4462779" cy="1358900"/>
            <a:chOff x="796291" y="1228725"/>
            <a:chExt cx="2708909" cy="2686050"/>
          </a:xfrm>
        </p:grpSpPr>
        <p:cxnSp>
          <p:nvCxnSpPr>
            <p:cNvPr id="11" name="Shape 350"/>
            <p:cNvCxnSpPr/>
            <p:nvPr/>
          </p:nvCxnSpPr>
          <p:spPr>
            <a:xfrm>
              <a:off x="796291" y="3914775"/>
              <a:ext cx="2708909" cy="0"/>
            </a:xfrm>
            <a:prstGeom prst="straightConnector1">
              <a:avLst/>
            </a:prstGeom>
            <a:noFill/>
            <a:ln w="9525" cap="flat" cmpd="sng">
              <a:solidFill>
                <a:schemeClr val="lt1"/>
              </a:solidFill>
              <a:prstDash val="solid"/>
              <a:round/>
              <a:headEnd type="none" w="med" len="med"/>
              <a:tailEnd type="none" w="med" len="med"/>
            </a:ln>
          </p:spPr>
        </p:cxnSp>
        <p:cxnSp>
          <p:nvCxnSpPr>
            <p:cNvPr id="12" name="Shape 350"/>
            <p:cNvCxnSpPr/>
            <p:nvPr/>
          </p:nvCxnSpPr>
          <p:spPr>
            <a:xfrm>
              <a:off x="796291" y="1228725"/>
              <a:ext cx="2708909" cy="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476004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7" name="Straight Connector 176"/>
          <p:cNvCxnSpPr/>
          <p:nvPr/>
        </p:nvCxnSpPr>
        <p:spPr>
          <a:xfrm>
            <a:off x="8058264" y="3998311"/>
            <a:ext cx="1529512" cy="755276"/>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5385487" y="3998311"/>
            <a:ext cx="1529512" cy="755276"/>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38" idx="6"/>
          </p:cNvCxnSpPr>
          <p:nvPr/>
        </p:nvCxnSpPr>
        <p:spPr>
          <a:xfrm>
            <a:off x="10666445" y="4998740"/>
            <a:ext cx="152555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8" idx="2"/>
          </p:cNvCxnSpPr>
          <p:nvPr/>
        </p:nvCxnSpPr>
        <p:spPr>
          <a:xfrm flipH="1">
            <a:off x="0" y="3998311"/>
            <a:ext cx="1690544"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8" idx="6"/>
          </p:cNvCxnSpPr>
          <p:nvPr/>
        </p:nvCxnSpPr>
        <p:spPr>
          <a:xfrm>
            <a:off x="2829763" y="3998311"/>
            <a:ext cx="1529512" cy="755276"/>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 name="Shape 348"/>
          <p:cNvSpPr/>
          <p:nvPr/>
        </p:nvSpPr>
        <p:spPr>
          <a:xfrm>
            <a:off x="2407921" y="1005055"/>
            <a:ext cx="7376160" cy="656655"/>
          </a:xfrm>
          <a:prstGeom prst="rect">
            <a:avLst/>
          </a:prstGeom>
          <a:noFill/>
          <a:ln>
            <a:noFill/>
          </a:ln>
        </p:spPr>
        <p:txBody>
          <a:bodyPr wrap="square" lIns="0" tIns="0" rIns="0" bIns="0" anchor="t" anchorCtr="0">
            <a:spAutoFit/>
          </a:bodyPr>
          <a:lstStyle/>
          <a:p>
            <a:pPr algn="ctr">
              <a:buClr>
                <a:srgbClr val="FFFFFF"/>
              </a:buClr>
              <a:buSzPct val="25000"/>
            </a:pPr>
            <a:r>
              <a:rPr lang="en-US" sz="4267" kern="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Open Sans"/>
              </a:rPr>
              <a:t>HOW </a:t>
            </a:r>
            <a:r>
              <a:rPr lang="en-US" sz="4267" kern="0" dirty="0">
                <a:solidFill>
                  <a:srgbClr val="535353"/>
                </a:solidFill>
                <a:latin typeface="Open Sans" panose="020B0606030504020204" pitchFamily="34" charset="0"/>
                <a:ea typeface="Open Sans" panose="020B0606030504020204" pitchFamily="34" charset="0"/>
                <a:cs typeface="Open Sans" panose="020B0606030504020204" pitchFamily="34" charset="0"/>
                <a:sym typeface="Open Sans"/>
              </a:rPr>
              <a:t>24Slides </a:t>
            </a:r>
            <a:r>
              <a:rPr lang="en-US" sz="4267" kern="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Open Sans"/>
              </a:rPr>
              <a:t>WORKS</a:t>
            </a:r>
          </a:p>
        </p:txBody>
      </p:sp>
      <p:sp>
        <p:nvSpPr>
          <p:cNvPr id="5" name="Shape 364"/>
          <p:cNvSpPr/>
          <p:nvPr/>
        </p:nvSpPr>
        <p:spPr>
          <a:xfrm>
            <a:off x="1055747" y="4820996"/>
            <a:ext cx="2408813" cy="738664"/>
          </a:xfrm>
          <a:prstGeom prst="rect">
            <a:avLst/>
          </a:prstGeom>
          <a:noFill/>
          <a:ln>
            <a:noFill/>
          </a:ln>
        </p:spPr>
        <p:txBody>
          <a:bodyPr wrap="square" lIns="0" tIns="0" rIns="0" bIns="0" anchor="t" anchorCtr="0">
            <a:spAutoFit/>
          </a:bodyPr>
          <a:lstStyle/>
          <a:p>
            <a:pPr algn="ctr">
              <a:buClr>
                <a:srgbClr val="FFFFFF"/>
              </a:buClr>
              <a:buSzPct val="25000"/>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Upload your presentation on our online platform and include as much information on branding and visual design. </a:t>
            </a:r>
          </a:p>
        </p:txBody>
      </p:sp>
      <p:sp>
        <p:nvSpPr>
          <p:cNvPr id="6" name="Shape 365"/>
          <p:cNvSpPr/>
          <p:nvPr/>
        </p:nvSpPr>
        <p:spPr>
          <a:xfrm>
            <a:off x="3919544" y="3761364"/>
            <a:ext cx="1905675" cy="369332"/>
          </a:xfrm>
          <a:prstGeom prst="rect">
            <a:avLst/>
          </a:prstGeom>
          <a:noFill/>
          <a:ln>
            <a:noFill/>
          </a:ln>
        </p:spPr>
        <p:txBody>
          <a:bodyPr wrap="square" lIns="0" tIns="0" rIns="0" bIns="0" anchor="t" anchorCtr="0">
            <a:spAutoFit/>
          </a:bodyPr>
          <a:lstStyle/>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We receive and communicate with you.</a:t>
            </a:r>
          </a:p>
        </p:txBody>
      </p:sp>
      <p:sp>
        <p:nvSpPr>
          <p:cNvPr id="7" name="Shape 366"/>
          <p:cNvSpPr/>
          <p:nvPr/>
        </p:nvSpPr>
        <p:spPr>
          <a:xfrm>
            <a:off x="6190063" y="4820996"/>
            <a:ext cx="2589093" cy="738664"/>
          </a:xfrm>
          <a:prstGeom prst="rect">
            <a:avLst/>
          </a:prstGeom>
          <a:noFill/>
          <a:ln>
            <a:noFill/>
          </a:ln>
        </p:spPr>
        <p:txBody>
          <a:bodyPr wrap="square" lIns="0" tIns="0" rIns="0" bIns="0" anchor="t" anchorCtr="0">
            <a:spAutoFit/>
          </a:bodyPr>
          <a:lstStyle/>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We work our magic and</a:t>
            </a:r>
          </a:p>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upload it to our platform. You provide feedback on a slide-by-slide basis in our platform. </a:t>
            </a:r>
          </a:p>
        </p:txBody>
      </p:sp>
      <p:sp>
        <p:nvSpPr>
          <p:cNvPr id="8" name="Shape 384"/>
          <p:cNvSpPr/>
          <p:nvPr/>
        </p:nvSpPr>
        <p:spPr>
          <a:xfrm>
            <a:off x="9144000" y="3556180"/>
            <a:ext cx="1905672" cy="553998"/>
          </a:xfrm>
          <a:prstGeom prst="rect">
            <a:avLst/>
          </a:prstGeom>
          <a:noFill/>
          <a:ln>
            <a:noFill/>
          </a:ln>
        </p:spPr>
        <p:txBody>
          <a:bodyPr wrap="square" lIns="0" tIns="0" rIns="0" bIns="0" anchor="t" anchorCtr="0">
            <a:spAutoFit/>
          </a:bodyPr>
          <a:lstStyle/>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If needed, we edit and hey presto - your presentation is ready! </a:t>
            </a:r>
          </a:p>
        </p:txBody>
      </p:sp>
      <p:grpSp>
        <p:nvGrpSpPr>
          <p:cNvPr id="180" name="Group 179"/>
          <p:cNvGrpSpPr/>
          <p:nvPr/>
        </p:nvGrpSpPr>
        <p:grpSpPr>
          <a:xfrm>
            <a:off x="1690544" y="3428701"/>
            <a:ext cx="1139219" cy="1139219"/>
            <a:chOff x="1267908" y="2571526"/>
            <a:chExt cx="854414" cy="854414"/>
          </a:xfrm>
        </p:grpSpPr>
        <p:sp>
          <p:nvSpPr>
            <p:cNvPr id="48" name="Oval 47"/>
            <p:cNvSpPr/>
            <p:nvPr/>
          </p:nvSpPr>
          <p:spPr>
            <a:xfrm>
              <a:off x="1267908" y="2571526"/>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75" name="Group 4"/>
            <p:cNvGrpSpPr>
              <a:grpSpLocks noChangeAspect="1"/>
            </p:cNvGrpSpPr>
            <p:nvPr/>
          </p:nvGrpSpPr>
          <p:grpSpPr bwMode="auto">
            <a:xfrm>
              <a:off x="1472865" y="2832839"/>
              <a:ext cx="444500" cy="331788"/>
              <a:chOff x="929" y="1702"/>
              <a:chExt cx="280" cy="209"/>
            </a:xfrm>
          </p:grpSpPr>
          <p:sp>
            <p:nvSpPr>
              <p:cNvPr id="77" name="Freeform 5"/>
              <p:cNvSpPr>
                <a:spLocks/>
              </p:cNvSpPr>
              <p:nvPr/>
            </p:nvSpPr>
            <p:spPr bwMode="auto">
              <a:xfrm>
                <a:off x="929" y="1702"/>
                <a:ext cx="280" cy="173"/>
              </a:xfrm>
              <a:custGeom>
                <a:avLst/>
                <a:gdLst>
                  <a:gd name="T0" fmla="*/ 166 w 252"/>
                  <a:gd name="T1" fmla="*/ 155 h 155"/>
                  <a:gd name="T2" fmla="*/ 211 w 252"/>
                  <a:gd name="T3" fmla="*/ 155 h 155"/>
                  <a:gd name="T4" fmla="*/ 252 w 252"/>
                  <a:gd name="T5" fmla="*/ 114 h 155"/>
                  <a:gd name="T6" fmla="*/ 216 w 252"/>
                  <a:gd name="T7" fmla="*/ 74 h 155"/>
                  <a:gd name="T8" fmla="*/ 219 w 252"/>
                  <a:gd name="T9" fmla="*/ 58 h 155"/>
                  <a:gd name="T10" fmla="*/ 161 w 252"/>
                  <a:gd name="T11" fmla="*/ 0 h 155"/>
                  <a:gd name="T12" fmla="*/ 116 w 252"/>
                  <a:gd name="T13" fmla="*/ 23 h 155"/>
                  <a:gd name="T14" fmla="*/ 94 w 252"/>
                  <a:gd name="T15" fmla="*/ 19 h 155"/>
                  <a:gd name="T16" fmla="*/ 30 w 252"/>
                  <a:gd name="T17" fmla="*/ 75 h 155"/>
                  <a:gd name="T18" fmla="*/ 0 w 252"/>
                  <a:gd name="T19" fmla="*/ 114 h 155"/>
                  <a:gd name="T20" fmla="*/ 41 w 252"/>
                  <a:gd name="T21" fmla="*/ 155 h 155"/>
                  <a:gd name="T22" fmla="*/ 107 w 252"/>
                  <a:gd name="T2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155">
                    <a:moveTo>
                      <a:pt x="166" y="155"/>
                    </a:moveTo>
                    <a:cubicBezTo>
                      <a:pt x="211" y="155"/>
                      <a:pt x="211" y="155"/>
                      <a:pt x="211" y="155"/>
                    </a:cubicBezTo>
                    <a:cubicBezTo>
                      <a:pt x="234" y="155"/>
                      <a:pt x="252" y="137"/>
                      <a:pt x="252" y="114"/>
                    </a:cubicBezTo>
                    <a:cubicBezTo>
                      <a:pt x="252" y="93"/>
                      <a:pt x="236" y="76"/>
                      <a:pt x="216" y="74"/>
                    </a:cubicBezTo>
                    <a:cubicBezTo>
                      <a:pt x="218" y="69"/>
                      <a:pt x="219" y="63"/>
                      <a:pt x="219" y="58"/>
                    </a:cubicBezTo>
                    <a:cubicBezTo>
                      <a:pt x="219" y="26"/>
                      <a:pt x="193" y="0"/>
                      <a:pt x="161" y="0"/>
                    </a:cubicBezTo>
                    <a:cubicBezTo>
                      <a:pt x="143" y="0"/>
                      <a:pt x="126" y="9"/>
                      <a:pt x="116" y="23"/>
                    </a:cubicBezTo>
                    <a:cubicBezTo>
                      <a:pt x="109" y="20"/>
                      <a:pt x="101" y="19"/>
                      <a:pt x="94" y="19"/>
                    </a:cubicBezTo>
                    <a:cubicBezTo>
                      <a:pt x="61" y="19"/>
                      <a:pt x="34" y="43"/>
                      <a:pt x="30" y="75"/>
                    </a:cubicBezTo>
                    <a:cubicBezTo>
                      <a:pt x="13" y="79"/>
                      <a:pt x="0" y="95"/>
                      <a:pt x="0" y="114"/>
                    </a:cubicBezTo>
                    <a:cubicBezTo>
                      <a:pt x="0" y="137"/>
                      <a:pt x="18" y="155"/>
                      <a:pt x="41" y="155"/>
                    </a:cubicBezTo>
                    <a:cubicBezTo>
                      <a:pt x="107" y="155"/>
                      <a:pt x="107" y="155"/>
                      <a:pt x="107" y="155"/>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78" name="Freeform 6"/>
              <p:cNvSpPr>
                <a:spLocks/>
              </p:cNvSpPr>
              <p:nvPr/>
            </p:nvSpPr>
            <p:spPr bwMode="auto">
              <a:xfrm>
                <a:off x="1024" y="1782"/>
                <a:ext cx="91" cy="129"/>
              </a:xfrm>
              <a:custGeom>
                <a:avLst/>
                <a:gdLst>
                  <a:gd name="T0" fmla="*/ 45 w 91"/>
                  <a:gd name="T1" fmla="*/ 0 h 129"/>
                  <a:gd name="T2" fmla="*/ 0 w 91"/>
                  <a:gd name="T3" fmla="*/ 59 h 129"/>
                  <a:gd name="T4" fmla="*/ 24 w 91"/>
                  <a:gd name="T5" fmla="*/ 59 h 129"/>
                  <a:gd name="T6" fmla="*/ 24 w 91"/>
                  <a:gd name="T7" fmla="*/ 129 h 129"/>
                  <a:gd name="T8" fmla="*/ 67 w 91"/>
                  <a:gd name="T9" fmla="*/ 129 h 129"/>
                  <a:gd name="T10" fmla="*/ 67 w 91"/>
                  <a:gd name="T11" fmla="*/ 59 h 129"/>
                  <a:gd name="T12" fmla="*/ 91 w 91"/>
                  <a:gd name="T13" fmla="*/ 59 h 129"/>
                  <a:gd name="T14" fmla="*/ 45 w 91"/>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129">
                    <a:moveTo>
                      <a:pt x="45" y="0"/>
                    </a:moveTo>
                    <a:lnTo>
                      <a:pt x="0" y="59"/>
                    </a:lnTo>
                    <a:lnTo>
                      <a:pt x="24" y="59"/>
                    </a:lnTo>
                    <a:lnTo>
                      <a:pt x="24" y="129"/>
                    </a:lnTo>
                    <a:lnTo>
                      <a:pt x="67" y="129"/>
                    </a:lnTo>
                    <a:lnTo>
                      <a:pt x="67" y="59"/>
                    </a:lnTo>
                    <a:lnTo>
                      <a:pt x="91" y="59"/>
                    </a:lnTo>
                    <a:lnTo>
                      <a:pt x="45" y="0"/>
                    </a:ln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grpSp>
        <p:nvGrpSpPr>
          <p:cNvPr id="181" name="Group 180"/>
          <p:cNvGrpSpPr/>
          <p:nvPr/>
        </p:nvGrpSpPr>
        <p:grpSpPr>
          <a:xfrm>
            <a:off x="4302772" y="4429131"/>
            <a:ext cx="1139219" cy="1139219"/>
            <a:chOff x="3227079" y="3321848"/>
            <a:chExt cx="854414" cy="854414"/>
          </a:xfrm>
        </p:grpSpPr>
        <p:sp>
          <p:nvSpPr>
            <p:cNvPr id="16" name="Oval 15"/>
            <p:cNvSpPr/>
            <p:nvPr/>
          </p:nvSpPr>
          <p:spPr>
            <a:xfrm>
              <a:off x="3227079" y="3321848"/>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80" name="Group 9"/>
            <p:cNvGrpSpPr>
              <a:grpSpLocks noChangeAspect="1"/>
            </p:cNvGrpSpPr>
            <p:nvPr/>
          </p:nvGrpSpPr>
          <p:grpSpPr bwMode="auto">
            <a:xfrm>
              <a:off x="3449499" y="3606407"/>
              <a:ext cx="409575" cy="314325"/>
              <a:chOff x="2164" y="2343"/>
              <a:chExt cx="258" cy="198"/>
            </a:xfrm>
          </p:grpSpPr>
          <p:sp>
            <p:nvSpPr>
              <p:cNvPr id="82" name="Freeform 10"/>
              <p:cNvSpPr>
                <a:spLocks/>
              </p:cNvSpPr>
              <p:nvPr/>
            </p:nvSpPr>
            <p:spPr bwMode="auto">
              <a:xfrm>
                <a:off x="2181" y="2472"/>
                <a:ext cx="180" cy="69"/>
              </a:xfrm>
              <a:custGeom>
                <a:avLst/>
                <a:gdLst>
                  <a:gd name="T0" fmla="*/ 213 w 213"/>
                  <a:gd name="T1" fmla="*/ 5 h 81"/>
                  <a:gd name="T2" fmla="*/ 213 w 213"/>
                  <a:gd name="T3" fmla="*/ 9 h 81"/>
                  <a:gd name="T4" fmla="*/ 174 w 213"/>
                  <a:gd name="T5" fmla="*/ 48 h 81"/>
                  <a:gd name="T6" fmla="*/ 37 w 213"/>
                  <a:gd name="T7" fmla="*/ 48 h 81"/>
                  <a:gd name="T8" fmla="*/ 0 w 213"/>
                  <a:gd name="T9" fmla="*/ 81 h 81"/>
                  <a:gd name="T10" fmla="*/ 0 w 213"/>
                  <a:gd name="T11" fmla="*/ 0 h 81"/>
                </a:gdLst>
                <a:ahLst/>
                <a:cxnLst>
                  <a:cxn ang="0">
                    <a:pos x="T0" y="T1"/>
                  </a:cxn>
                  <a:cxn ang="0">
                    <a:pos x="T2" y="T3"/>
                  </a:cxn>
                  <a:cxn ang="0">
                    <a:pos x="T4" y="T5"/>
                  </a:cxn>
                  <a:cxn ang="0">
                    <a:pos x="T6" y="T7"/>
                  </a:cxn>
                  <a:cxn ang="0">
                    <a:pos x="T8" y="T9"/>
                  </a:cxn>
                  <a:cxn ang="0">
                    <a:pos x="T10" y="T11"/>
                  </a:cxn>
                </a:cxnLst>
                <a:rect l="0" t="0" r="r" b="b"/>
                <a:pathLst>
                  <a:path w="213" h="81">
                    <a:moveTo>
                      <a:pt x="213" y="5"/>
                    </a:moveTo>
                    <a:cubicBezTo>
                      <a:pt x="213" y="9"/>
                      <a:pt x="213" y="9"/>
                      <a:pt x="213" y="9"/>
                    </a:cubicBezTo>
                    <a:cubicBezTo>
                      <a:pt x="213" y="30"/>
                      <a:pt x="195" y="48"/>
                      <a:pt x="174" y="48"/>
                    </a:cubicBezTo>
                    <a:cubicBezTo>
                      <a:pt x="37" y="48"/>
                      <a:pt x="37" y="48"/>
                      <a:pt x="37" y="48"/>
                    </a:cubicBezTo>
                    <a:cubicBezTo>
                      <a:pt x="0" y="81"/>
                      <a:pt x="0" y="81"/>
                      <a:pt x="0" y="81"/>
                    </a:cubicBezTo>
                    <a:cubicBezTo>
                      <a:pt x="0" y="0"/>
                      <a:pt x="0" y="0"/>
                      <a:pt x="0"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3" name="Freeform 11"/>
              <p:cNvSpPr>
                <a:spLocks/>
              </p:cNvSpPr>
              <p:nvPr/>
            </p:nvSpPr>
            <p:spPr bwMode="auto">
              <a:xfrm>
                <a:off x="2181" y="2379"/>
                <a:ext cx="44" cy="71"/>
              </a:xfrm>
              <a:custGeom>
                <a:avLst/>
                <a:gdLst>
                  <a:gd name="T0" fmla="*/ 0 w 52"/>
                  <a:gd name="T1" fmla="*/ 84 h 84"/>
                  <a:gd name="T2" fmla="*/ 0 w 52"/>
                  <a:gd name="T3" fmla="*/ 39 h 84"/>
                  <a:gd name="T4" fmla="*/ 38 w 52"/>
                  <a:gd name="T5" fmla="*/ 0 h 84"/>
                  <a:gd name="T6" fmla="*/ 52 w 52"/>
                  <a:gd name="T7" fmla="*/ 0 h 84"/>
                </a:gdLst>
                <a:ahLst/>
                <a:cxnLst>
                  <a:cxn ang="0">
                    <a:pos x="T0" y="T1"/>
                  </a:cxn>
                  <a:cxn ang="0">
                    <a:pos x="T2" y="T3"/>
                  </a:cxn>
                  <a:cxn ang="0">
                    <a:pos x="T4" y="T5"/>
                  </a:cxn>
                  <a:cxn ang="0">
                    <a:pos x="T6" y="T7"/>
                  </a:cxn>
                </a:cxnLst>
                <a:rect l="0" t="0" r="r" b="b"/>
                <a:pathLst>
                  <a:path w="52" h="84">
                    <a:moveTo>
                      <a:pt x="0" y="84"/>
                    </a:moveTo>
                    <a:cubicBezTo>
                      <a:pt x="0" y="39"/>
                      <a:pt x="0" y="39"/>
                      <a:pt x="0" y="39"/>
                    </a:cubicBezTo>
                    <a:cubicBezTo>
                      <a:pt x="0" y="18"/>
                      <a:pt x="17" y="0"/>
                      <a:pt x="38" y="0"/>
                    </a:cubicBezTo>
                    <a:cubicBezTo>
                      <a:pt x="52" y="0"/>
                      <a:pt x="52" y="0"/>
                      <a:pt x="52"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4" name="Freeform 12"/>
              <p:cNvSpPr>
                <a:spLocks/>
              </p:cNvSpPr>
              <p:nvPr/>
            </p:nvSpPr>
            <p:spPr bwMode="auto">
              <a:xfrm>
                <a:off x="2164" y="2470"/>
                <a:ext cx="34" cy="17"/>
              </a:xfrm>
              <a:custGeom>
                <a:avLst/>
                <a:gdLst>
                  <a:gd name="T0" fmla="*/ 0 w 34"/>
                  <a:gd name="T1" fmla="*/ 17 h 17"/>
                  <a:gd name="T2" fmla="*/ 17 w 34"/>
                  <a:gd name="T3" fmla="*/ 0 h 17"/>
                  <a:gd name="T4" fmla="*/ 34 w 34"/>
                  <a:gd name="T5" fmla="*/ 17 h 17"/>
                </a:gdLst>
                <a:ahLst/>
                <a:cxnLst>
                  <a:cxn ang="0">
                    <a:pos x="T0" y="T1"/>
                  </a:cxn>
                  <a:cxn ang="0">
                    <a:pos x="T2" y="T3"/>
                  </a:cxn>
                  <a:cxn ang="0">
                    <a:pos x="T4" y="T5"/>
                  </a:cxn>
                </a:cxnLst>
                <a:rect l="0" t="0" r="r" b="b"/>
                <a:pathLst>
                  <a:path w="34" h="17">
                    <a:moveTo>
                      <a:pt x="0" y="17"/>
                    </a:moveTo>
                    <a:lnTo>
                      <a:pt x="17" y="0"/>
                    </a:lnTo>
                    <a:lnTo>
                      <a:pt x="34" y="17"/>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5" name="Freeform 13"/>
              <p:cNvSpPr>
                <a:spLocks/>
              </p:cNvSpPr>
              <p:nvPr/>
            </p:nvSpPr>
            <p:spPr bwMode="auto">
              <a:xfrm>
                <a:off x="2225" y="2343"/>
                <a:ext cx="180" cy="161"/>
              </a:xfrm>
              <a:custGeom>
                <a:avLst/>
                <a:gdLst>
                  <a:gd name="T0" fmla="*/ 213 w 213"/>
                  <a:gd name="T1" fmla="*/ 83 h 190"/>
                  <a:gd name="T2" fmla="*/ 213 w 213"/>
                  <a:gd name="T3" fmla="*/ 39 h 190"/>
                  <a:gd name="T4" fmla="*/ 174 w 213"/>
                  <a:gd name="T5" fmla="*/ 0 h 190"/>
                  <a:gd name="T6" fmla="*/ 0 w 213"/>
                  <a:gd name="T7" fmla="*/ 0 h 190"/>
                  <a:gd name="T8" fmla="*/ 0 w 213"/>
                  <a:gd name="T9" fmla="*/ 119 h 190"/>
                  <a:gd name="T10" fmla="*/ 38 w 213"/>
                  <a:gd name="T11" fmla="*/ 157 h 190"/>
                  <a:gd name="T12" fmla="*/ 175 w 213"/>
                  <a:gd name="T13" fmla="*/ 157 h 190"/>
                  <a:gd name="T14" fmla="*/ 213 w 213"/>
                  <a:gd name="T15" fmla="*/ 190 h 190"/>
                  <a:gd name="T16" fmla="*/ 213 w 213"/>
                  <a:gd name="T17" fmla="*/ 11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0">
                    <a:moveTo>
                      <a:pt x="213" y="83"/>
                    </a:moveTo>
                    <a:cubicBezTo>
                      <a:pt x="213" y="39"/>
                      <a:pt x="213" y="39"/>
                      <a:pt x="213" y="39"/>
                    </a:cubicBezTo>
                    <a:cubicBezTo>
                      <a:pt x="213" y="17"/>
                      <a:pt x="195" y="0"/>
                      <a:pt x="174" y="0"/>
                    </a:cubicBezTo>
                    <a:cubicBezTo>
                      <a:pt x="0" y="0"/>
                      <a:pt x="0" y="0"/>
                      <a:pt x="0" y="0"/>
                    </a:cubicBezTo>
                    <a:cubicBezTo>
                      <a:pt x="0" y="119"/>
                      <a:pt x="0" y="119"/>
                      <a:pt x="0" y="119"/>
                    </a:cubicBezTo>
                    <a:cubicBezTo>
                      <a:pt x="0" y="140"/>
                      <a:pt x="17" y="157"/>
                      <a:pt x="38" y="157"/>
                    </a:cubicBezTo>
                    <a:cubicBezTo>
                      <a:pt x="175" y="157"/>
                      <a:pt x="175" y="157"/>
                      <a:pt x="175" y="157"/>
                    </a:cubicBezTo>
                    <a:cubicBezTo>
                      <a:pt x="213" y="190"/>
                      <a:pt x="213" y="190"/>
                      <a:pt x="213" y="190"/>
                    </a:cubicBezTo>
                    <a:cubicBezTo>
                      <a:pt x="213" y="110"/>
                      <a:pt x="213" y="110"/>
                      <a:pt x="213" y="11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6" name="Freeform 14"/>
              <p:cNvSpPr>
                <a:spLocks/>
              </p:cNvSpPr>
              <p:nvPr/>
            </p:nvSpPr>
            <p:spPr bwMode="auto">
              <a:xfrm>
                <a:off x="2388" y="2398"/>
                <a:ext cx="34" cy="17"/>
              </a:xfrm>
              <a:custGeom>
                <a:avLst/>
                <a:gdLst>
                  <a:gd name="T0" fmla="*/ 0 w 34"/>
                  <a:gd name="T1" fmla="*/ 0 h 17"/>
                  <a:gd name="T2" fmla="*/ 17 w 34"/>
                  <a:gd name="T3" fmla="*/ 17 h 17"/>
                  <a:gd name="T4" fmla="*/ 34 w 34"/>
                  <a:gd name="T5" fmla="*/ 0 h 17"/>
                </a:gdLst>
                <a:ahLst/>
                <a:cxnLst>
                  <a:cxn ang="0">
                    <a:pos x="T0" y="T1"/>
                  </a:cxn>
                  <a:cxn ang="0">
                    <a:pos x="T2" y="T3"/>
                  </a:cxn>
                  <a:cxn ang="0">
                    <a:pos x="T4" y="T5"/>
                  </a:cxn>
                </a:cxnLst>
                <a:rect l="0" t="0" r="r" b="b"/>
                <a:pathLst>
                  <a:path w="34" h="17">
                    <a:moveTo>
                      <a:pt x="0" y="0"/>
                    </a:moveTo>
                    <a:lnTo>
                      <a:pt x="17" y="17"/>
                    </a:lnTo>
                    <a:lnTo>
                      <a:pt x="34" y="0"/>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7" name="Line 15"/>
              <p:cNvSpPr>
                <a:spLocks noChangeShapeType="1"/>
              </p:cNvSpPr>
              <p:nvPr/>
            </p:nvSpPr>
            <p:spPr bwMode="auto">
              <a:xfrm>
                <a:off x="2293" y="2384"/>
                <a:ext cx="7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8" name="Line 16"/>
              <p:cNvSpPr>
                <a:spLocks noChangeShapeType="1"/>
              </p:cNvSpPr>
              <p:nvPr/>
            </p:nvSpPr>
            <p:spPr bwMode="auto">
              <a:xfrm>
                <a:off x="2261" y="2384"/>
                <a:ext cx="11"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9" name="Line 17"/>
              <p:cNvSpPr>
                <a:spLocks noChangeShapeType="1"/>
              </p:cNvSpPr>
              <p:nvPr/>
            </p:nvSpPr>
            <p:spPr bwMode="auto">
              <a:xfrm>
                <a:off x="2293" y="2433"/>
                <a:ext cx="7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90" name="Line 18"/>
              <p:cNvSpPr>
                <a:spLocks noChangeShapeType="1"/>
              </p:cNvSpPr>
              <p:nvPr/>
            </p:nvSpPr>
            <p:spPr bwMode="auto">
              <a:xfrm>
                <a:off x="2261" y="2433"/>
                <a:ext cx="11"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grpSp>
        <p:nvGrpSpPr>
          <p:cNvPr id="182" name="Group 181"/>
          <p:cNvGrpSpPr/>
          <p:nvPr/>
        </p:nvGrpSpPr>
        <p:grpSpPr>
          <a:xfrm>
            <a:off x="6915000" y="3428701"/>
            <a:ext cx="1139219" cy="1139219"/>
            <a:chOff x="5186250" y="2571526"/>
            <a:chExt cx="854414" cy="854414"/>
          </a:xfrm>
        </p:grpSpPr>
        <p:sp>
          <p:nvSpPr>
            <p:cNvPr id="22" name="Oval 21"/>
            <p:cNvSpPr/>
            <p:nvPr/>
          </p:nvSpPr>
          <p:spPr>
            <a:xfrm>
              <a:off x="5186250" y="2571526"/>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108" name="Group 36"/>
            <p:cNvGrpSpPr>
              <a:grpSpLocks noChangeAspect="1"/>
            </p:cNvGrpSpPr>
            <p:nvPr/>
          </p:nvGrpSpPr>
          <p:grpSpPr bwMode="auto">
            <a:xfrm>
              <a:off x="5451476" y="2826490"/>
              <a:ext cx="349250" cy="344487"/>
              <a:chOff x="3434" y="1575"/>
              <a:chExt cx="220" cy="217"/>
            </a:xfrm>
          </p:grpSpPr>
          <p:sp>
            <p:nvSpPr>
              <p:cNvPr id="110" name="Freeform 37"/>
              <p:cNvSpPr>
                <a:spLocks/>
              </p:cNvSpPr>
              <p:nvPr/>
            </p:nvSpPr>
            <p:spPr bwMode="auto">
              <a:xfrm>
                <a:off x="3463" y="1677"/>
                <a:ext cx="133" cy="115"/>
              </a:xfrm>
              <a:custGeom>
                <a:avLst/>
                <a:gdLst>
                  <a:gd name="T0" fmla="*/ 128 w 133"/>
                  <a:gd name="T1" fmla="*/ 32 h 115"/>
                  <a:gd name="T2" fmla="*/ 133 w 133"/>
                  <a:gd name="T3" fmla="*/ 115 h 115"/>
                  <a:gd name="T4" fmla="*/ 0 w 133"/>
                  <a:gd name="T5" fmla="*/ 115 h 115"/>
                  <a:gd name="T6" fmla="*/ 8 w 133"/>
                  <a:gd name="T7" fmla="*/ 0 h 115"/>
                  <a:gd name="T8" fmla="*/ 95 w 133"/>
                  <a:gd name="T9" fmla="*/ 0 h 115"/>
                </a:gdLst>
                <a:ahLst/>
                <a:cxnLst>
                  <a:cxn ang="0">
                    <a:pos x="T0" y="T1"/>
                  </a:cxn>
                  <a:cxn ang="0">
                    <a:pos x="T2" y="T3"/>
                  </a:cxn>
                  <a:cxn ang="0">
                    <a:pos x="T4" y="T5"/>
                  </a:cxn>
                  <a:cxn ang="0">
                    <a:pos x="T6" y="T7"/>
                  </a:cxn>
                  <a:cxn ang="0">
                    <a:pos x="T8" y="T9"/>
                  </a:cxn>
                </a:cxnLst>
                <a:rect l="0" t="0" r="r" b="b"/>
                <a:pathLst>
                  <a:path w="133" h="115">
                    <a:moveTo>
                      <a:pt x="128" y="32"/>
                    </a:moveTo>
                    <a:lnTo>
                      <a:pt x="133" y="115"/>
                    </a:lnTo>
                    <a:lnTo>
                      <a:pt x="0" y="115"/>
                    </a:lnTo>
                    <a:lnTo>
                      <a:pt x="8" y="0"/>
                    </a:lnTo>
                    <a:lnTo>
                      <a:pt x="95" y="0"/>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1" name="Line 38"/>
              <p:cNvSpPr>
                <a:spLocks noChangeShapeType="1"/>
              </p:cNvSpPr>
              <p:nvPr/>
            </p:nvSpPr>
            <p:spPr bwMode="auto">
              <a:xfrm>
                <a:off x="3585" y="1677"/>
                <a:ext cx="4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2" name="Line 39"/>
              <p:cNvSpPr>
                <a:spLocks noChangeShapeType="1"/>
              </p:cNvSpPr>
              <p:nvPr/>
            </p:nvSpPr>
            <p:spPr bwMode="auto">
              <a:xfrm>
                <a:off x="3434" y="1677"/>
                <a:ext cx="124"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3" name="Freeform 40"/>
              <p:cNvSpPr>
                <a:spLocks/>
              </p:cNvSpPr>
              <p:nvPr/>
            </p:nvSpPr>
            <p:spPr bwMode="auto">
              <a:xfrm>
                <a:off x="3467" y="1715"/>
                <a:ext cx="126" cy="27"/>
              </a:xfrm>
              <a:custGeom>
                <a:avLst/>
                <a:gdLst>
                  <a:gd name="T0" fmla="*/ 126 w 126"/>
                  <a:gd name="T1" fmla="*/ 27 h 27"/>
                  <a:gd name="T2" fmla="*/ 0 w 126"/>
                  <a:gd name="T3" fmla="*/ 27 h 27"/>
                  <a:gd name="T4" fmla="*/ 2 w 126"/>
                  <a:gd name="T5" fmla="*/ 0 h 27"/>
                  <a:gd name="T6" fmla="*/ 124 w 126"/>
                  <a:gd name="T7" fmla="*/ 0 h 27"/>
                  <a:gd name="T8" fmla="*/ 126 w 126"/>
                  <a:gd name="T9" fmla="*/ 27 h 27"/>
                </a:gdLst>
                <a:ahLst/>
                <a:cxnLst>
                  <a:cxn ang="0">
                    <a:pos x="T0" y="T1"/>
                  </a:cxn>
                  <a:cxn ang="0">
                    <a:pos x="T2" y="T3"/>
                  </a:cxn>
                  <a:cxn ang="0">
                    <a:pos x="T4" y="T5"/>
                  </a:cxn>
                  <a:cxn ang="0">
                    <a:pos x="T6" y="T7"/>
                  </a:cxn>
                  <a:cxn ang="0">
                    <a:pos x="T8" y="T9"/>
                  </a:cxn>
                </a:cxnLst>
                <a:rect l="0" t="0" r="r" b="b"/>
                <a:pathLst>
                  <a:path w="126" h="27">
                    <a:moveTo>
                      <a:pt x="126" y="27"/>
                    </a:moveTo>
                    <a:lnTo>
                      <a:pt x="0" y="27"/>
                    </a:lnTo>
                    <a:lnTo>
                      <a:pt x="2" y="0"/>
                    </a:lnTo>
                    <a:lnTo>
                      <a:pt x="124" y="0"/>
                    </a:lnTo>
                    <a:lnTo>
                      <a:pt x="126" y="27"/>
                    </a:ln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4" name="Freeform 41"/>
              <p:cNvSpPr>
                <a:spLocks/>
              </p:cNvSpPr>
              <p:nvPr/>
            </p:nvSpPr>
            <p:spPr bwMode="auto">
              <a:xfrm>
                <a:off x="3505" y="1611"/>
                <a:ext cx="149" cy="150"/>
              </a:xfrm>
              <a:custGeom>
                <a:avLst/>
                <a:gdLst>
                  <a:gd name="T0" fmla="*/ 149 w 149"/>
                  <a:gd name="T1" fmla="*/ 137 h 150"/>
                  <a:gd name="T2" fmla="*/ 136 w 149"/>
                  <a:gd name="T3" fmla="*/ 150 h 150"/>
                  <a:gd name="T4" fmla="*/ 0 w 149"/>
                  <a:gd name="T5" fmla="*/ 13 h 150"/>
                  <a:gd name="T6" fmla="*/ 13 w 149"/>
                  <a:gd name="T7" fmla="*/ 0 h 150"/>
                  <a:gd name="T8" fmla="*/ 149 w 149"/>
                  <a:gd name="T9" fmla="*/ 137 h 150"/>
                </a:gdLst>
                <a:ahLst/>
                <a:cxnLst>
                  <a:cxn ang="0">
                    <a:pos x="T0" y="T1"/>
                  </a:cxn>
                  <a:cxn ang="0">
                    <a:pos x="T2" y="T3"/>
                  </a:cxn>
                  <a:cxn ang="0">
                    <a:pos x="T4" y="T5"/>
                  </a:cxn>
                  <a:cxn ang="0">
                    <a:pos x="T6" y="T7"/>
                  </a:cxn>
                  <a:cxn ang="0">
                    <a:pos x="T8" y="T9"/>
                  </a:cxn>
                </a:cxnLst>
                <a:rect l="0" t="0" r="r" b="b"/>
                <a:pathLst>
                  <a:path w="149" h="150">
                    <a:moveTo>
                      <a:pt x="149" y="137"/>
                    </a:moveTo>
                    <a:lnTo>
                      <a:pt x="136" y="150"/>
                    </a:lnTo>
                    <a:lnTo>
                      <a:pt x="0" y="13"/>
                    </a:lnTo>
                    <a:lnTo>
                      <a:pt x="13" y="0"/>
                    </a:lnTo>
                    <a:lnTo>
                      <a:pt x="149" y="137"/>
                    </a:ln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5" name="Line 42"/>
              <p:cNvSpPr>
                <a:spLocks noChangeShapeType="1"/>
              </p:cNvSpPr>
              <p:nvPr/>
            </p:nvSpPr>
            <p:spPr bwMode="auto">
              <a:xfrm flipV="1">
                <a:off x="3546" y="1651"/>
                <a:ext cx="12" cy="13"/>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6" name="Line 43"/>
              <p:cNvSpPr>
                <a:spLocks noChangeShapeType="1"/>
              </p:cNvSpPr>
              <p:nvPr/>
            </p:nvSpPr>
            <p:spPr bwMode="auto">
              <a:xfrm>
                <a:off x="3492" y="1575"/>
                <a:ext cx="0" cy="2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7" name="Line 44"/>
              <p:cNvSpPr>
                <a:spLocks noChangeShapeType="1"/>
              </p:cNvSpPr>
              <p:nvPr/>
            </p:nvSpPr>
            <p:spPr bwMode="auto">
              <a:xfrm flipH="1">
                <a:off x="3481" y="1586"/>
                <a:ext cx="23"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8" name="Line 45"/>
              <p:cNvSpPr>
                <a:spLocks noChangeShapeType="1"/>
              </p:cNvSpPr>
              <p:nvPr/>
            </p:nvSpPr>
            <p:spPr bwMode="auto">
              <a:xfrm>
                <a:off x="3582" y="1597"/>
                <a:ext cx="0" cy="23"/>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9" name="Line 46"/>
              <p:cNvSpPr>
                <a:spLocks noChangeShapeType="1"/>
              </p:cNvSpPr>
              <p:nvPr/>
            </p:nvSpPr>
            <p:spPr bwMode="auto">
              <a:xfrm flipH="1">
                <a:off x="3571" y="1608"/>
                <a:ext cx="2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0" name="Line 47"/>
              <p:cNvSpPr>
                <a:spLocks noChangeShapeType="1"/>
              </p:cNvSpPr>
              <p:nvPr/>
            </p:nvSpPr>
            <p:spPr bwMode="auto">
              <a:xfrm>
                <a:off x="3470" y="1634"/>
                <a:ext cx="0" cy="2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1" name="Line 48"/>
              <p:cNvSpPr>
                <a:spLocks noChangeShapeType="1"/>
              </p:cNvSpPr>
              <p:nvPr/>
            </p:nvSpPr>
            <p:spPr bwMode="auto">
              <a:xfrm flipH="1">
                <a:off x="3459" y="1645"/>
                <a:ext cx="2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grpSp>
        <p:nvGrpSpPr>
          <p:cNvPr id="183" name="Group 182"/>
          <p:cNvGrpSpPr/>
          <p:nvPr/>
        </p:nvGrpSpPr>
        <p:grpSpPr>
          <a:xfrm>
            <a:off x="9527227" y="4429131"/>
            <a:ext cx="1139219" cy="1139219"/>
            <a:chOff x="7145420" y="3321848"/>
            <a:chExt cx="854414" cy="854414"/>
          </a:xfrm>
        </p:grpSpPr>
        <p:sp>
          <p:nvSpPr>
            <p:cNvPr id="38" name="Oval 37"/>
            <p:cNvSpPr/>
            <p:nvPr/>
          </p:nvSpPr>
          <p:spPr>
            <a:xfrm>
              <a:off x="7145420" y="3321848"/>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123" name="Group 51"/>
            <p:cNvGrpSpPr>
              <a:grpSpLocks noChangeAspect="1"/>
            </p:cNvGrpSpPr>
            <p:nvPr/>
          </p:nvGrpSpPr>
          <p:grpSpPr bwMode="auto">
            <a:xfrm>
              <a:off x="7399067" y="3564646"/>
              <a:ext cx="372520" cy="368819"/>
              <a:chOff x="26" y="15"/>
              <a:chExt cx="604" cy="598"/>
            </a:xfrm>
          </p:grpSpPr>
          <p:sp>
            <p:nvSpPr>
              <p:cNvPr id="125" name="Line 52"/>
              <p:cNvSpPr>
                <a:spLocks noChangeShapeType="1"/>
              </p:cNvSpPr>
              <p:nvPr/>
            </p:nvSpPr>
            <p:spPr bwMode="auto">
              <a:xfrm>
                <a:off x="145" y="23"/>
                <a:ext cx="0" cy="6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6" name="Line 53"/>
              <p:cNvSpPr>
                <a:spLocks noChangeShapeType="1"/>
              </p:cNvSpPr>
              <p:nvPr/>
            </p:nvSpPr>
            <p:spPr bwMode="auto">
              <a:xfrm flipH="1">
                <a:off x="114" y="54"/>
                <a:ext cx="65"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7" name="Line 54"/>
              <p:cNvSpPr>
                <a:spLocks noChangeShapeType="1"/>
              </p:cNvSpPr>
              <p:nvPr/>
            </p:nvSpPr>
            <p:spPr bwMode="auto">
              <a:xfrm>
                <a:off x="434" y="149"/>
                <a:ext cx="0" cy="6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8" name="Line 55"/>
              <p:cNvSpPr>
                <a:spLocks noChangeShapeType="1"/>
              </p:cNvSpPr>
              <p:nvPr/>
            </p:nvSpPr>
            <p:spPr bwMode="auto">
              <a:xfrm flipH="1">
                <a:off x="403" y="180"/>
                <a:ext cx="63"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9" name="Line 56"/>
              <p:cNvSpPr>
                <a:spLocks noChangeShapeType="1"/>
              </p:cNvSpPr>
              <p:nvPr/>
            </p:nvSpPr>
            <p:spPr bwMode="auto">
              <a:xfrm>
                <a:off x="528" y="15"/>
                <a:ext cx="0" cy="63"/>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0" name="Line 57"/>
              <p:cNvSpPr>
                <a:spLocks noChangeShapeType="1"/>
              </p:cNvSpPr>
              <p:nvPr/>
            </p:nvSpPr>
            <p:spPr bwMode="auto">
              <a:xfrm flipH="1">
                <a:off x="497" y="46"/>
                <a:ext cx="6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1" name="Freeform 58"/>
              <p:cNvSpPr>
                <a:spLocks/>
              </p:cNvSpPr>
              <p:nvPr/>
            </p:nvSpPr>
            <p:spPr bwMode="auto">
              <a:xfrm>
                <a:off x="155" y="156"/>
                <a:ext cx="327" cy="325"/>
              </a:xfrm>
              <a:custGeom>
                <a:avLst/>
                <a:gdLst>
                  <a:gd name="T0" fmla="*/ 83 w 137"/>
                  <a:gd name="T1" fmla="*/ 53 h 136"/>
                  <a:gd name="T2" fmla="*/ 129 w 137"/>
                  <a:gd name="T3" fmla="*/ 128 h 136"/>
                  <a:gd name="T4" fmla="*/ 54 w 137"/>
                  <a:gd name="T5" fmla="*/ 82 h 136"/>
                  <a:gd name="T6" fmla="*/ 8 w 137"/>
                  <a:gd name="T7" fmla="*/ 8 h 136"/>
                  <a:gd name="T8" fmla="*/ 83 w 137"/>
                  <a:gd name="T9" fmla="*/ 53 h 136"/>
                </a:gdLst>
                <a:ahLst/>
                <a:cxnLst>
                  <a:cxn ang="0">
                    <a:pos x="T0" y="T1"/>
                  </a:cxn>
                  <a:cxn ang="0">
                    <a:pos x="T2" y="T3"/>
                  </a:cxn>
                  <a:cxn ang="0">
                    <a:pos x="T4" y="T5"/>
                  </a:cxn>
                  <a:cxn ang="0">
                    <a:pos x="T6" y="T7"/>
                  </a:cxn>
                  <a:cxn ang="0">
                    <a:pos x="T8" y="T9"/>
                  </a:cxn>
                </a:cxnLst>
                <a:rect l="0" t="0" r="r" b="b"/>
                <a:pathLst>
                  <a:path w="137" h="136">
                    <a:moveTo>
                      <a:pt x="83" y="53"/>
                    </a:moveTo>
                    <a:cubicBezTo>
                      <a:pt x="116" y="87"/>
                      <a:pt x="137" y="120"/>
                      <a:pt x="129" y="128"/>
                    </a:cubicBezTo>
                    <a:cubicBezTo>
                      <a:pt x="121" y="136"/>
                      <a:pt x="87" y="115"/>
                      <a:pt x="54" y="82"/>
                    </a:cubicBezTo>
                    <a:cubicBezTo>
                      <a:pt x="21" y="49"/>
                      <a:pt x="0" y="16"/>
                      <a:pt x="8" y="8"/>
                    </a:cubicBezTo>
                    <a:cubicBezTo>
                      <a:pt x="16" y="0"/>
                      <a:pt x="50" y="20"/>
                      <a:pt x="83" y="53"/>
                    </a:cubicBez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2" name="Freeform 59"/>
              <p:cNvSpPr>
                <a:spLocks/>
              </p:cNvSpPr>
              <p:nvPr/>
            </p:nvSpPr>
            <p:spPr bwMode="auto">
              <a:xfrm>
                <a:off x="26" y="176"/>
                <a:ext cx="437" cy="437"/>
              </a:xfrm>
              <a:custGeom>
                <a:avLst/>
                <a:gdLst>
                  <a:gd name="T0" fmla="*/ 148 w 437"/>
                  <a:gd name="T1" fmla="*/ 0 h 437"/>
                  <a:gd name="T2" fmla="*/ 0 w 437"/>
                  <a:gd name="T3" fmla="*/ 437 h 437"/>
                  <a:gd name="T4" fmla="*/ 437 w 437"/>
                  <a:gd name="T5" fmla="*/ 286 h 437"/>
                </a:gdLst>
                <a:ahLst/>
                <a:cxnLst>
                  <a:cxn ang="0">
                    <a:pos x="T0" y="T1"/>
                  </a:cxn>
                  <a:cxn ang="0">
                    <a:pos x="T2" y="T3"/>
                  </a:cxn>
                  <a:cxn ang="0">
                    <a:pos x="T4" y="T5"/>
                  </a:cxn>
                </a:cxnLst>
                <a:rect l="0" t="0" r="r" b="b"/>
                <a:pathLst>
                  <a:path w="437" h="437">
                    <a:moveTo>
                      <a:pt x="148" y="0"/>
                    </a:moveTo>
                    <a:lnTo>
                      <a:pt x="0" y="437"/>
                    </a:lnTo>
                    <a:lnTo>
                      <a:pt x="437" y="286"/>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3" name="Freeform 60"/>
              <p:cNvSpPr>
                <a:spLocks/>
              </p:cNvSpPr>
              <p:nvPr/>
            </p:nvSpPr>
            <p:spPr bwMode="auto">
              <a:xfrm>
                <a:off x="152" y="240"/>
                <a:ext cx="139" cy="280"/>
              </a:xfrm>
              <a:custGeom>
                <a:avLst/>
                <a:gdLst>
                  <a:gd name="T0" fmla="*/ 0 w 58"/>
                  <a:gd name="T1" fmla="*/ 0 h 117"/>
                  <a:gd name="T2" fmla="*/ 58 w 58"/>
                  <a:gd name="T3" fmla="*/ 117 h 117"/>
                </a:gdLst>
                <a:ahLst/>
                <a:cxnLst>
                  <a:cxn ang="0">
                    <a:pos x="T0" y="T1"/>
                  </a:cxn>
                  <a:cxn ang="0">
                    <a:pos x="T2" y="T3"/>
                  </a:cxn>
                </a:cxnLst>
                <a:rect l="0" t="0" r="r" b="b"/>
                <a:pathLst>
                  <a:path w="58" h="117">
                    <a:moveTo>
                      <a:pt x="0" y="0"/>
                    </a:moveTo>
                    <a:cubicBezTo>
                      <a:pt x="0" y="0"/>
                      <a:pt x="8" y="65"/>
                      <a:pt x="58" y="117"/>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4" name="Freeform 61"/>
              <p:cNvSpPr>
                <a:spLocks/>
              </p:cNvSpPr>
              <p:nvPr/>
            </p:nvSpPr>
            <p:spPr bwMode="auto">
              <a:xfrm>
                <a:off x="102" y="388"/>
                <a:ext cx="89" cy="168"/>
              </a:xfrm>
              <a:custGeom>
                <a:avLst/>
                <a:gdLst>
                  <a:gd name="T0" fmla="*/ 0 w 37"/>
                  <a:gd name="T1" fmla="*/ 0 h 70"/>
                  <a:gd name="T2" fmla="*/ 37 w 37"/>
                  <a:gd name="T3" fmla="*/ 70 h 70"/>
                </a:gdLst>
                <a:ahLst/>
                <a:cxnLst>
                  <a:cxn ang="0">
                    <a:pos x="T0" y="T1"/>
                  </a:cxn>
                  <a:cxn ang="0">
                    <a:pos x="T2" y="T3"/>
                  </a:cxn>
                </a:cxnLst>
                <a:rect l="0" t="0" r="r" b="b"/>
                <a:pathLst>
                  <a:path w="37" h="70">
                    <a:moveTo>
                      <a:pt x="0" y="0"/>
                    </a:moveTo>
                    <a:cubicBezTo>
                      <a:pt x="6" y="20"/>
                      <a:pt x="17" y="45"/>
                      <a:pt x="37" y="7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5" name="Freeform 62"/>
              <p:cNvSpPr>
                <a:spLocks/>
              </p:cNvSpPr>
              <p:nvPr/>
            </p:nvSpPr>
            <p:spPr bwMode="auto">
              <a:xfrm>
                <a:off x="54" y="522"/>
                <a:ext cx="39" cy="67"/>
              </a:xfrm>
              <a:custGeom>
                <a:avLst/>
                <a:gdLst>
                  <a:gd name="T0" fmla="*/ 0 w 16"/>
                  <a:gd name="T1" fmla="*/ 0 h 28"/>
                  <a:gd name="T2" fmla="*/ 16 w 16"/>
                  <a:gd name="T3" fmla="*/ 28 h 28"/>
                </a:gdLst>
                <a:ahLst/>
                <a:cxnLst>
                  <a:cxn ang="0">
                    <a:pos x="T0" y="T1"/>
                  </a:cxn>
                  <a:cxn ang="0">
                    <a:pos x="T2" y="T3"/>
                  </a:cxn>
                </a:cxnLst>
                <a:rect l="0" t="0" r="r" b="b"/>
                <a:pathLst>
                  <a:path w="16" h="28">
                    <a:moveTo>
                      <a:pt x="0" y="0"/>
                    </a:moveTo>
                    <a:cubicBezTo>
                      <a:pt x="5" y="9"/>
                      <a:pt x="10" y="18"/>
                      <a:pt x="16" y="28"/>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6" name="Freeform 63"/>
              <p:cNvSpPr>
                <a:spLocks/>
              </p:cNvSpPr>
              <p:nvPr/>
            </p:nvSpPr>
            <p:spPr bwMode="auto">
              <a:xfrm>
                <a:off x="451" y="266"/>
                <a:ext cx="179" cy="53"/>
              </a:xfrm>
              <a:custGeom>
                <a:avLst/>
                <a:gdLst>
                  <a:gd name="T0" fmla="*/ 0 w 75"/>
                  <a:gd name="T1" fmla="*/ 22 h 22"/>
                  <a:gd name="T2" fmla="*/ 75 w 75"/>
                  <a:gd name="T3" fmla="*/ 10 h 22"/>
                </a:gdLst>
                <a:ahLst/>
                <a:cxnLst>
                  <a:cxn ang="0">
                    <a:pos x="T0" y="T1"/>
                  </a:cxn>
                  <a:cxn ang="0">
                    <a:pos x="T2" y="T3"/>
                  </a:cxn>
                </a:cxnLst>
                <a:rect l="0" t="0" r="r" b="b"/>
                <a:pathLst>
                  <a:path w="75" h="22">
                    <a:moveTo>
                      <a:pt x="0" y="22"/>
                    </a:moveTo>
                    <a:cubicBezTo>
                      <a:pt x="0" y="22"/>
                      <a:pt x="45" y="0"/>
                      <a:pt x="75" y="1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7" name="Freeform 64"/>
              <p:cNvSpPr>
                <a:spLocks/>
              </p:cNvSpPr>
              <p:nvPr/>
            </p:nvSpPr>
            <p:spPr bwMode="auto">
              <a:xfrm>
                <a:off x="267" y="42"/>
                <a:ext cx="46" cy="105"/>
              </a:xfrm>
              <a:custGeom>
                <a:avLst/>
                <a:gdLst>
                  <a:gd name="T0" fmla="*/ 7 w 19"/>
                  <a:gd name="T1" fmla="*/ 44 h 44"/>
                  <a:gd name="T2" fmla="*/ 0 w 19"/>
                  <a:gd name="T3" fmla="*/ 0 h 44"/>
                </a:gdLst>
                <a:ahLst/>
                <a:cxnLst>
                  <a:cxn ang="0">
                    <a:pos x="T0" y="T1"/>
                  </a:cxn>
                  <a:cxn ang="0">
                    <a:pos x="T2" y="T3"/>
                  </a:cxn>
                </a:cxnLst>
                <a:rect l="0" t="0" r="r" b="b"/>
                <a:pathLst>
                  <a:path w="19" h="44">
                    <a:moveTo>
                      <a:pt x="7" y="44"/>
                    </a:moveTo>
                    <a:cubicBezTo>
                      <a:pt x="7" y="44"/>
                      <a:pt x="19" y="16"/>
                      <a:pt x="0"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8" name="Freeform 65"/>
              <p:cNvSpPr>
                <a:spLocks/>
              </p:cNvSpPr>
              <p:nvPr/>
            </p:nvSpPr>
            <p:spPr bwMode="auto">
              <a:xfrm>
                <a:off x="513" y="393"/>
                <a:ext cx="110" cy="79"/>
              </a:xfrm>
              <a:custGeom>
                <a:avLst/>
                <a:gdLst>
                  <a:gd name="T0" fmla="*/ 0 w 46"/>
                  <a:gd name="T1" fmla="*/ 0 h 33"/>
                  <a:gd name="T2" fmla="*/ 46 w 46"/>
                  <a:gd name="T3" fmla="*/ 33 h 33"/>
                </a:gdLst>
                <a:ahLst/>
                <a:cxnLst>
                  <a:cxn ang="0">
                    <a:pos x="T0" y="T1"/>
                  </a:cxn>
                  <a:cxn ang="0">
                    <a:pos x="T2" y="T3"/>
                  </a:cxn>
                </a:cxnLst>
                <a:rect l="0" t="0" r="r" b="b"/>
                <a:pathLst>
                  <a:path w="46" h="33">
                    <a:moveTo>
                      <a:pt x="0" y="0"/>
                    </a:moveTo>
                    <a:cubicBezTo>
                      <a:pt x="0" y="0"/>
                      <a:pt x="36" y="5"/>
                      <a:pt x="46" y="33"/>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9" name="Freeform 66"/>
              <p:cNvSpPr>
                <a:spLocks/>
              </p:cNvSpPr>
              <p:nvPr/>
            </p:nvSpPr>
            <p:spPr bwMode="auto">
              <a:xfrm>
                <a:off x="76" y="202"/>
                <a:ext cx="33" cy="38"/>
              </a:xfrm>
              <a:custGeom>
                <a:avLst/>
                <a:gdLst>
                  <a:gd name="T0" fmla="*/ 14 w 14"/>
                  <a:gd name="T1" fmla="*/ 16 h 16"/>
                  <a:gd name="T2" fmla="*/ 0 w 14"/>
                  <a:gd name="T3" fmla="*/ 0 h 16"/>
                </a:gdLst>
                <a:ahLst/>
                <a:cxnLst>
                  <a:cxn ang="0">
                    <a:pos x="T0" y="T1"/>
                  </a:cxn>
                  <a:cxn ang="0">
                    <a:pos x="T2" y="T3"/>
                  </a:cxn>
                </a:cxnLst>
                <a:rect l="0" t="0" r="r" b="b"/>
                <a:pathLst>
                  <a:path w="14" h="16">
                    <a:moveTo>
                      <a:pt x="14" y="16"/>
                    </a:moveTo>
                    <a:cubicBezTo>
                      <a:pt x="14" y="16"/>
                      <a:pt x="8" y="3"/>
                      <a:pt x="0"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sp>
        <p:nvSpPr>
          <p:cNvPr id="173" name="Rounded Rectangle 172"/>
          <p:cNvSpPr/>
          <p:nvPr/>
        </p:nvSpPr>
        <p:spPr>
          <a:xfrm>
            <a:off x="2401359" y="2228053"/>
            <a:ext cx="7389284" cy="810883"/>
          </a:xfrm>
          <a:prstGeom prst="roundRect">
            <a:avLst>
              <a:gd name="adj" fmla="val 50000"/>
            </a:avLst>
          </a:prstGeom>
          <a:solidFill>
            <a:schemeClr val="bg1">
              <a:lumMod val="95000"/>
            </a:schemeClr>
          </a:solidFill>
          <a:ln w="127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a:solidFill>
                <a:srgbClr val="FFFFFF"/>
              </a:solidFill>
              <a:sym typeface="Arial"/>
            </a:endParaRPr>
          </a:p>
        </p:txBody>
      </p:sp>
      <p:sp>
        <p:nvSpPr>
          <p:cNvPr id="149" name="Rounded Rectangle 148"/>
          <p:cNvSpPr/>
          <p:nvPr/>
        </p:nvSpPr>
        <p:spPr>
          <a:xfrm>
            <a:off x="5120852" y="2307344"/>
            <a:ext cx="2194560" cy="652617"/>
          </a:xfrm>
          <a:prstGeom prst="roundRect">
            <a:avLst>
              <a:gd name="adj" fmla="val 50000"/>
            </a:avLst>
          </a:prstGeom>
          <a:solidFill>
            <a:srgbClr val="0B7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a:solidFill>
                <a:srgbClr val="FFFFFF"/>
              </a:solidFill>
              <a:sym typeface="Arial"/>
            </a:endParaRPr>
          </a:p>
        </p:txBody>
      </p:sp>
      <p:grpSp>
        <p:nvGrpSpPr>
          <p:cNvPr id="140" name="Shape 684"/>
          <p:cNvGrpSpPr/>
          <p:nvPr/>
        </p:nvGrpSpPr>
        <p:grpSpPr>
          <a:xfrm>
            <a:off x="5418402" y="2487318"/>
            <a:ext cx="216957" cy="292669"/>
            <a:chOff x="-6376987" y="2863850"/>
            <a:chExt cx="1219199" cy="1644674"/>
          </a:xfrm>
          <a:solidFill>
            <a:schemeClr val="bg1"/>
          </a:solidFill>
        </p:grpSpPr>
        <p:sp>
          <p:nvSpPr>
            <p:cNvPr id="141" name="Shape 685"/>
            <p:cNvSpPr/>
            <p:nvPr/>
          </p:nvSpPr>
          <p:spPr>
            <a:xfrm>
              <a:off x="-5980112" y="3997325"/>
              <a:ext cx="387299" cy="511199"/>
            </a:xfrm>
            <a:custGeom>
              <a:avLst/>
              <a:gdLst/>
              <a:ahLst/>
              <a:cxnLst/>
              <a:rect l="0" t="0" r="0" b="0"/>
              <a:pathLst>
                <a:path w="120000" h="120000" extrusionOk="0">
                  <a:moveTo>
                    <a:pt x="110163" y="120000"/>
                  </a:moveTo>
                  <a:lnTo>
                    <a:pt x="10819" y="120000"/>
                  </a:lnTo>
                  <a:lnTo>
                    <a:pt x="10819" y="120000"/>
                  </a:lnTo>
                  <a:lnTo>
                    <a:pt x="6885" y="119254"/>
                  </a:lnTo>
                  <a:lnTo>
                    <a:pt x="3934" y="117763"/>
                  </a:lnTo>
                  <a:lnTo>
                    <a:pt x="983" y="115527"/>
                  </a:lnTo>
                  <a:lnTo>
                    <a:pt x="0" y="112546"/>
                  </a:lnTo>
                  <a:lnTo>
                    <a:pt x="0" y="7453"/>
                  </a:lnTo>
                  <a:lnTo>
                    <a:pt x="0" y="7453"/>
                  </a:lnTo>
                  <a:lnTo>
                    <a:pt x="983" y="4472"/>
                  </a:lnTo>
                  <a:lnTo>
                    <a:pt x="3934" y="2236"/>
                  </a:lnTo>
                  <a:lnTo>
                    <a:pt x="6885" y="745"/>
                  </a:lnTo>
                  <a:lnTo>
                    <a:pt x="10819" y="0"/>
                  </a:lnTo>
                  <a:lnTo>
                    <a:pt x="110163" y="0"/>
                  </a:lnTo>
                  <a:lnTo>
                    <a:pt x="110163" y="0"/>
                  </a:lnTo>
                  <a:lnTo>
                    <a:pt x="114098" y="745"/>
                  </a:lnTo>
                  <a:lnTo>
                    <a:pt x="117049" y="2236"/>
                  </a:lnTo>
                  <a:lnTo>
                    <a:pt x="119016" y="4472"/>
                  </a:lnTo>
                  <a:lnTo>
                    <a:pt x="120000" y="7453"/>
                  </a:lnTo>
                  <a:lnTo>
                    <a:pt x="120000" y="112546"/>
                  </a:lnTo>
                  <a:lnTo>
                    <a:pt x="120000" y="112546"/>
                  </a:lnTo>
                  <a:lnTo>
                    <a:pt x="119016" y="115527"/>
                  </a:lnTo>
                  <a:lnTo>
                    <a:pt x="117049" y="117763"/>
                  </a:lnTo>
                  <a:lnTo>
                    <a:pt x="114098" y="119254"/>
                  </a:lnTo>
                  <a:lnTo>
                    <a:pt x="110163" y="120000"/>
                  </a:lnTo>
                  <a:lnTo>
                    <a:pt x="110163" y="120000"/>
                  </a:lnTo>
                  <a:close/>
                  <a:moveTo>
                    <a:pt x="20655" y="104347"/>
                  </a:moveTo>
                  <a:lnTo>
                    <a:pt x="100327" y="104347"/>
                  </a:lnTo>
                  <a:lnTo>
                    <a:pt x="100327" y="15652"/>
                  </a:lnTo>
                  <a:lnTo>
                    <a:pt x="20655" y="15652"/>
                  </a:lnTo>
                  <a:lnTo>
                    <a:pt x="20655" y="104347"/>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2" name="Shape 686"/>
            <p:cNvSpPr/>
            <p:nvPr/>
          </p:nvSpPr>
          <p:spPr>
            <a:xfrm>
              <a:off x="-6376987" y="2863850"/>
              <a:ext cx="1219199" cy="1200299"/>
            </a:xfrm>
            <a:custGeom>
              <a:avLst/>
              <a:gdLst/>
              <a:ahLst/>
              <a:cxnLst/>
              <a:rect l="0" t="0" r="0" b="0"/>
              <a:pathLst>
                <a:path w="120000" h="120000" extrusionOk="0">
                  <a:moveTo>
                    <a:pt x="71562" y="120000"/>
                  </a:moveTo>
                  <a:lnTo>
                    <a:pt x="48750" y="120000"/>
                  </a:lnTo>
                  <a:lnTo>
                    <a:pt x="48750" y="120000"/>
                  </a:lnTo>
                  <a:lnTo>
                    <a:pt x="44687" y="119682"/>
                  </a:lnTo>
                  <a:lnTo>
                    <a:pt x="40625" y="119047"/>
                  </a:lnTo>
                  <a:lnTo>
                    <a:pt x="36875" y="118095"/>
                  </a:lnTo>
                  <a:lnTo>
                    <a:pt x="33125" y="116825"/>
                  </a:lnTo>
                  <a:lnTo>
                    <a:pt x="29687" y="115238"/>
                  </a:lnTo>
                  <a:lnTo>
                    <a:pt x="26250" y="113333"/>
                  </a:lnTo>
                  <a:lnTo>
                    <a:pt x="23125" y="111111"/>
                  </a:lnTo>
                  <a:lnTo>
                    <a:pt x="20000" y="108571"/>
                  </a:lnTo>
                  <a:lnTo>
                    <a:pt x="17500" y="106031"/>
                  </a:lnTo>
                  <a:lnTo>
                    <a:pt x="15000" y="102857"/>
                  </a:lnTo>
                  <a:lnTo>
                    <a:pt x="12812" y="99682"/>
                  </a:lnTo>
                  <a:lnTo>
                    <a:pt x="10937" y="96190"/>
                  </a:lnTo>
                  <a:lnTo>
                    <a:pt x="9375" y="92698"/>
                  </a:lnTo>
                  <a:lnTo>
                    <a:pt x="8125" y="88888"/>
                  </a:lnTo>
                  <a:lnTo>
                    <a:pt x="7187" y="84761"/>
                  </a:lnTo>
                  <a:lnTo>
                    <a:pt x="6562" y="80634"/>
                  </a:lnTo>
                  <a:lnTo>
                    <a:pt x="0" y="3809"/>
                  </a:lnTo>
                  <a:lnTo>
                    <a:pt x="0" y="3809"/>
                  </a:lnTo>
                  <a:lnTo>
                    <a:pt x="312" y="2222"/>
                  </a:lnTo>
                  <a:lnTo>
                    <a:pt x="937" y="1269"/>
                  </a:lnTo>
                  <a:lnTo>
                    <a:pt x="937" y="1269"/>
                  </a:lnTo>
                  <a:lnTo>
                    <a:pt x="1875" y="317"/>
                  </a:lnTo>
                  <a:lnTo>
                    <a:pt x="3437" y="0"/>
                  </a:lnTo>
                  <a:lnTo>
                    <a:pt x="116875" y="0"/>
                  </a:lnTo>
                  <a:lnTo>
                    <a:pt x="116875" y="0"/>
                  </a:lnTo>
                  <a:lnTo>
                    <a:pt x="118125" y="317"/>
                  </a:lnTo>
                  <a:lnTo>
                    <a:pt x="119375" y="1269"/>
                  </a:lnTo>
                  <a:lnTo>
                    <a:pt x="119375" y="1269"/>
                  </a:lnTo>
                  <a:lnTo>
                    <a:pt x="120000" y="2222"/>
                  </a:lnTo>
                  <a:lnTo>
                    <a:pt x="120000" y="3809"/>
                  </a:lnTo>
                  <a:lnTo>
                    <a:pt x="113437" y="80634"/>
                  </a:lnTo>
                  <a:lnTo>
                    <a:pt x="113437" y="80634"/>
                  </a:lnTo>
                  <a:lnTo>
                    <a:pt x="113125" y="84761"/>
                  </a:lnTo>
                  <a:lnTo>
                    <a:pt x="112187" y="88888"/>
                  </a:lnTo>
                  <a:lnTo>
                    <a:pt x="110937" y="92698"/>
                  </a:lnTo>
                  <a:lnTo>
                    <a:pt x="109375" y="96190"/>
                  </a:lnTo>
                  <a:lnTo>
                    <a:pt x="107500" y="99682"/>
                  </a:lnTo>
                  <a:lnTo>
                    <a:pt x="105312" y="102857"/>
                  </a:lnTo>
                  <a:lnTo>
                    <a:pt x="102812" y="106031"/>
                  </a:lnTo>
                  <a:lnTo>
                    <a:pt x="100000" y="108571"/>
                  </a:lnTo>
                  <a:lnTo>
                    <a:pt x="97187" y="111111"/>
                  </a:lnTo>
                  <a:lnTo>
                    <a:pt x="94062" y="113333"/>
                  </a:lnTo>
                  <a:lnTo>
                    <a:pt x="90625" y="115238"/>
                  </a:lnTo>
                  <a:lnTo>
                    <a:pt x="87187" y="116825"/>
                  </a:lnTo>
                  <a:lnTo>
                    <a:pt x="83437" y="118095"/>
                  </a:lnTo>
                  <a:lnTo>
                    <a:pt x="79687" y="119047"/>
                  </a:lnTo>
                  <a:lnTo>
                    <a:pt x="75625" y="119682"/>
                  </a:lnTo>
                  <a:lnTo>
                    <a:pt x="71562" y="120000"/>
                  </a:lnTo>
                  <a:lnTo>
                    <a:pt x="71562" y="120000"/>
                  </a:lnTo>
                  <a:close/>
                  <a:moveTo>
                    <a:pt x="6875" y="6666"/>
                  </a:moveTo>
                  <a:lnTo>
                    <a:pt x="13125" y="80000"/>
                  </a:lnTo>
                  <a:lnTo>
                    <a:pt x="13125" y="80000"/>
                  </a:lnTo>
                  <a:lnTo>
                    <a:pt x="13437" y="83492"/>
                  </a:lnTo>
                  <a:lnTo>
                    <a:pt x="14375" y="86984"/>
                  </a:lnTo>
                  <a:lnTo>
                    <a:pt x="15312" y="90158"/>
                  </a:lnTo>
                  <a:lnTo>
                    <a:pt x="16562" y="93333"/>
                  </a:lnTo>
                  <a:lnTo>
                    <a:pt x="18437" y="96190"/>
                  </a:lnTo>
                  <a:lnTo>
                    <a:pt x="20000" y="99047"/>
                  </a:lnTo>
                  <a:lnTo>
                    <a:pt x="22187" y="101587"/>
                  </a:lnTo>
                  <a:lnTo>
                    <a:pt x="24375" y="103809"/>
                  </a:lnTo>
                  <a:lnTo>
                    <a:pt x="26875" y="106031"/>
                  </a:lnTo>
                  <a:lnTo>
                    <a:pt x="29687" y="107936"/>
                  </a:lnTo>
                  <a:lnTo>
                    <a:pt x="32500" y="109523"/>
                  </a:lnTo>
                  <a:lnTo>
                    <a:pt x="35625" y="110793"/>
                  </a:lnTo>
                  <a:lnTo>
                    <a:pt x="38750" y="111746"/>
                  </a:lnTo>
                  <a:lnTo>
                    <a:pt x="41875" y="112698"/>
                  </a:lnTo>
                  <a:lnTo>
                    <a:pt x="45312" y="113015"/>
                  </a:lnTo>
                  <a:lnTo>
                    <a:pt x="48750" y="113333"/>
                  </a:lnTo>
                  <a:lnTo>
                    <a:pt x="71562" y="113333"/>
                  </a:lnTo>
                  <a:lnTo>
                    <a:pt x="71562" y="113333"/>
                  </a:lnTo>
                  <a:lnTo>
                    <a:pt x="75000" y="113015"/>
                  </a:lnTo>
                  <a:lnTo>
                    <a:pt x="78437" y="112698"/>
                  </a:lnTo>
                  <a:lnTo>
                    <a:pt x="81562" y="111746"/>
                  </a:lnTo>
                  <a:lnTo>
                    <a:pt x="84687" y="110793"/>
                  </a:lnTo>
                  <a:lnTo>
                    <a:pt x="87812" y="109523"/>
                  </a:lnTo>
                  <a:lnTo>
                    <a:pt x="90625" y="107936"/>
                  </a:lnTo>
                  <a:lnTo>
                    <a:pt x="93125" y="106031"/>
                  </a:lnTo>
                  <a:lnTo>
                    <a:pt x="95625" y="103809"/>
                  </a:lnTo>
                  <a:lnTo>
                    <a:pt x="98125" y="101587"/>
                  </a:lnTo>
                  <a:lnTo>
                    <a:pt x="100000" y="99047"/>
                  </a:lnTo>
                  <a:lnTo>
                    <a:pt x="101875" y="96190"/>
                  </a:lnTo>
                  <a:lnTo>
                    <a:pt x="103437" y="93333"/>
                  </a:lnTo>
                  <a:lnTo>
                    <a:pt x="105000" y="90158"/>
                  </a:lnTo>
                  <a:lnTo>
                    <a:pt x="105937" y="86984"/>
                  </a:lnTo>
                  <a:lnTo>
                    <a:pt x="106562" y="83492"/>
                  </a:lnTo>
                  <a:lnTo>
                    <a:pt x="107187" y="80000"/>
                  </a:lnTo>
                  <a:lnTo>
                    <a:pt x="113437" y="6666"/>
                  </a:lnTo>
                  <a:lnTo>
                    <a:pt x="6875" y="6666"/>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3" name="Shape 687"/>
            <p:cNvSpPr/>
            <p:nvPr/>
          </p:nvSpPr>
          <p:spPr>
            <a:xfrm>
              <a:off x="-5799137" y="2863850"/>
              <a:ext cx="66599" cy="631800"/>
            </a:xfrm>
            <a:custGeom>
              <a:avLst/>
              <a:gdLst/>
              <a:ahLst/>
              <a:cxnLst/>
              <a:rect l="0" t="0" r="0" b="0"/>
              <a:pathLst>
                <a:path w="120000" h="120000" extrusionOk="0">
                  <a:moveTo>
                    <a:pt x="57142" y="120000"/>
                  </a:moveTo>
                  <a:lnTo>
                    <a:pt x="57142" y="120000"/>
                  </a:lnTo>
                  <a:lnTo>
                    <a:pt x="34285" y="119396"/>
                  </a:lnTo>
                  <a:lnTo>
                    <a:pt x="17142" y="118190"/>
                  </a:lnTo>
                  <a:lnTo>
                    <a:pt x="5714" y="116381"/>
                  </a:lnTo>
                  <a:lnTo>
                    <a:pt x="0" y="113969"/>
                  </a:lnTo>
                  <a:lnTo>
                    <a:pt x="0" y="6633"/>
                  </a:lnTo>
                  <a:lnTo>
                    <a:pt x="0" y="6633"/>
                  </a:lnTo>
                  <a:lnTo>
                    <a:pt x="5714" y="4221"/>
                  </a:lnTo>
                  <a:lnTo>
                    <a:pt x="17142" y="1809"/>
                  </a:lnTo>
                  <a:lnTo>
                    <a:pt x="34285" y="603"/>
                  </a:lnTo>
                  <a:lnTo>
                    <a:pt x="57142" y="0"/>
                  </a:lnTo>
                  <a:lnTo>
                    <a:pt x="57142" y="0"/>
                  </a:lnTo>
                  <a:lnTo>
                    <a:pt x="80000" y="603"/>
                  </a:lnTo>
                  <a:lnTo>
                    <a:pt x="102857" y="1809"/>
                  </a:lnTo>
                  <a:lnTo>
                    <a:pt x="114285" y="4221"/>
                  </a:lnTo>
                  <a:lnTo>
                    <a:pt x="120000" y="6633"/>
                  </a:lnTo>
                  <a:lnTo>
                    <a:pt x="120000" y="113969"/>
                  </a:lnTo>
                  <a:lnTo>
                    <a:pt x="120000" y="113969"/>
                  </a:lnTo>
                  <a:lnTo>
                    <a:pt x="114285" y="116381"/>
                  </a:lnTo>
                  <a:lnTo>
                    <a:pt x="102857" y="118190"/>
                  </a:lnTo>
                  <a:lnTo>
                    <a:pt x="80000" y="119396"/>
                  </a:lnTo>
                  <a:lnTo>
                    <a:pt x="57142" y="120000"/>
                  </a:lnTo>
                  <a:lnTo>
                    <a:pt x="57142" y="120000"/>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4" name="Shape 688"/>
            <p:cNvSpPr/>
            <p:nvPr/>
          </p:nvSpPr>
          <p:spPr>
            <a:xfrm>
              <a:off x="-6116637" y="2867025"/>
              <a:ext cx="126900" cy="507900"/>
            </a:xfrm>
            <a:custGeom>
              <a:avLst/>
              <a:gdLst/>
              <a:ahLst/>
              <a:cxnLst/>
              <a:rect l="0" t="0" r="0" b="0"/>
              <a:pathLst>
                <a:path w="120000" h="120000" extrusionOk="0">
                  <a:moveTo>
                    <a:pt x="87000" y="120000"/>
                  </a:moveTo>
                  <a:lnTo>
                    <a:pt x="87000" y="120000"/>
                  </a:lnTo>
                  <a:lnTo>
                    <a:pt x="78000" y="119250"/>
                  </a:lnTo>
                  <a:lnTo>
                    <a:pt x="69000" y="117750"/>
                  </a:lnTo>
                  <a:lnTo>
                    <a:pt x="60000" y="115500"/>
                  </a:lnTo>
                  <a:lnTo>
                    <a:pt x="57000" y="113250"/>
                  </a:lnTo>
                  <a:lnTo>
                    <a:pt x="0" y="8250"/>
                  </a:lnTo>
                  <a:lnTo>
                    <a:pt x="0" y="8250"/>
                  </a:lnTo>
                  <a:lnTo>
                    <a:pt x="0" y="5250"/>
                  </a:lnTo>
                  <a:lnTo>
                    <a:pt x="6000" y="2250"/>
                  </a:lnTo>
                  <a:lnTo>
                    <a:pt x="15000" y="750"/>
                  </a:lnTo>
                  <a:lnTo>
                    <a:pt x="27000" y="0"/>
                  </a:lnTo>
                  <a:lnTo>
                    <a:pt x="27000" y="0"/>
                  </a:lnTo>
                  <a:lnTo>
                    <a:pt x="39000" y="0"/>
                  </a:lnTo>
                  <a:lnTo>
                    <a:pt x="48000" y="1500"/>
                  </a:lnTo>
                  <a:lnTo>
                    <a:pt x="57000" y="3000"/>
                  </a:lnTo>
                  <a:lnTo>
                    <a:pt x="60000" y="6000"/>
                  </a:lnTo>
                  <a:lnTo>
                    <a:pt x="120000" y="111000"/>
                  </a:lnTo>
                  <a:lnTo>
                    <a:pt x="120000" y="111000"/>
                  </a:lnTo>
                  <a:lnTo>
                    <a:pt x="117000" y="114000"/>
                  </a:lnTo>
                  <a:lnTo>
                    <a:pt x="114000" y="116250"/>
                  </a:lnTo>
                  <a:lnTo>
                    <a:pt x="105000" y="118500"/>
                  </a:lnTo>
                  <a:lnTo>
                    <a:pt x="93000" y="119250"/>
                  </a:lnTo>
                  <a:lnTo>
                    <a:pt x="93000" y="119250"/>
                  </a:lnTo>
                  <a:lnTo>
                    <a:pt x="87000" y="120000"/>
                  </a:lnTo>
                  <a:lnTo>
                    <a:pt x="87000" y="120000"/>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5" name="Shape 689"/>
            <p:cNvSpPr/>
            <p:nvPr/>
          </p:nvSpPr>
          <p:spPr>
            <a:xfrm>
              <a:off x="-5541962" y="2867025"/>
              <a:ext cx="126900" cy="507900"/>
            </a:xfrm>
            <a:custGeom>
              <a:avLst/>
              <a:gdLst/>
              <a:ahLst/>
              <a:cxnLst/>
              <a:rect l="0" t="0" r="0" b="0"/>
              <a:pathLst>
                <a:path w="120000" h="120000" extrusionOk="0">
                  <a:moveTo>
                    <a:pt x="30000" y="120000"/>
                  </a:moveTo>
                  <a:lnTo>
                    <a:pt x="30000" y="120000"/>
                  </a:lnTo>
                  <a:lnTo>
                    <a:pt x="27000" y="119250"/>
                  </a:lnTo>
                  <a:lnTo>
                    <a:pt x="27000" y="119250"/>
                  </a:lnTo>
                  <a:lnTo>
                    <a:pt x="15000" y="118500"/>
                  </a:lnTo>
                  <a:lnTo>
                    <a:pt x="6000" y="116250"/>
                  </a:lnTo>
                  <a:lnTo>
                    <a:pt x="0" y="114000"/>
                  </a:lnTo>
                  <a:lnTo>
                    <a:pt x="0" y="111000"/>
                  </a:lnTo>
                  <a:lnTo>
                    <a:pt x="57000" y="6000"/>
                  </a:lnTo>
                  <a:lnTo>
                    <a:pt x="57000" y="6000"/>
                  </a:lnTo>
                  <a:lnTo>
                    <a:pt x="63000" y="3000"/>
                  </a:lnTo>
                  <a:lnTo>
                    <a:pt x="69000" y="1500"/>
                  </a:lnTo>
                  <a:lnTo>
                    <a:pt x="81000" y="0"/>
                  </a:lnTo>
                  <a:lnTo>
                    <a:pt x="93000" y="0"/>
                  </a:lnTo>
                  <a:lnTo>
                    <a:pt x="93000" y="0"/>
                  </a:lnTo>
                  <a:lnTo>
                    <a:pt x="105000" y="750"/>
                  </a:lnTo>
                  <a:lnTo>
                    <a:pt x="114000" y="2250"/>
                  </a:lnTo>
                  <a:lnTo>
                    <a:pt x="120000" y="5250"/>
                  </a:lnTo>
                  <a:lnTo>
                    <a:pt x="120000" y="8250"/>
                  </a:lnTo>
                  <a:lnTo>
                    <a:pt x="63000" y="113250"/>
                  </a:lnTo>
                  <a:lnTo>
                    <a:pt x="63000" y="113250"/>
                  </a:lnTo>
                  <a:lnTo>
                    <a:pt x="57000" y="115500"/>
                  </a:lnTo>
                  <a:lnTo>
                    <a:pt x="51000" y="117750"/>
                  </a:lnTo>
                  <a:lnTo>
                    <a:pt x="42000" y="119250"/>
                  </a:lnTo>
                  <a:lnTo>
                    <a:pt x="30000" y="120000"/>
                  </a:lnTo>
                  <a:lnTo>
                    <a:pt x="30000" y="120000"/>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grpSp>
      <p:sp>
        <p:nvSpPr>
          <p:cNvPr id="146" name="Shape 691"/>
          <p:cNvSpPr/>
          <p:nvPr/>
        </p:nvSpPr>
        <p:spPr>
          <a:xfrm>
            <a:off x="5852488" y="2459255"/>
            <a:ext cx="1165376" cy="205121"/>
          </a:xfrm>
          <a:prstGeom prst="rect">
            <a:avLst/>
          </a:prstGeom>
          <a:noFill/>
          <a:ln>
            <a:noFill/>
          </a:ln>
        </p:spPr>
        <p:txBody>
          <a:bodyPr wrap="square" lIns="0" tIns="0" rIns="0" bIns="0" anchor="b" anchorCtr="0">
            <a:spAutoFit/>
          </a:bodyPr>
          <a:lstStyle/>
          <a:p>
            <a:pPr>
              <a:buClr>
                <a:srgbClr val="FFFFFF"/>
              </a:buClr>
              <a:buSzPct val="25000"/>
              <a:buFont typeface="Open Sans"/>
              <a:buNone/>
            </a:pPr>
            <a:r>
              <a:rPr lang="en-US" sz="1333" kern="0" dirty="0">
                <a:solidFill>
                  <a:srgbClr val="FFFFFF"/>
                </a:solidFill>
                <a:latin typeface="Open Sans"/>
                <a:ea typeface="Open Sans"/>
                <a:cs typeface="Open Sans"/>
                <a:sym typeface="Open Sans"/>
              </a:rPr>
              <a:t>BRUSH UP</a:t>
            </a:r>
          </a:p>
        </p:txBody>
      </p:sp>
      <p:sp>
        <p:nvSpPr>
          <p:cNvPr id="151" name="Rounded Rectangle 150"/>
          <p:cNvSpPr/>
          <p:nvPr/>
        </p:nvSpPr>
        <p:spPr>
          <a:xfrm>
            <a:off x="7515951" y="2307344"/>
            <a:ext cx="2194560" cy="652617"/>
          </a:xfrm>
          <a:prstGeom prst="roundRect">
            <a:avLst>
              <a:gd name="adj" fmla="val 50000"/>
            </a:avLst>
          </a:prstGeom>
          <a:solidFill>
            <a:srgbClr val="E45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a:solidFill>
                <a:srgbClr val="FFFFFF"/>
              </a:solidFill>
              <a:sym typeface="Arial"/>
            </a:endParaRPr>
          </a:p>
        </p:txBody>
      </p:sp>
      <p:sp>
        <p:nvSpPr>
          <p:cNvPr id="158" name="Shape 691"/>
          <p:cNvSpPr/>
          <p:nvPr/>
        </p:nvSpPr>
        <p:spPr>
          <a:xfrm>
            <a:off x="8247587" y="2459255"/>
            <a:ext cx="1165376" cy="205121"/>
          </a:xfrm>
          <a:prstGeom prst="rect">
            <a:avLst/>
          </a:prstGeom>
          <a:noFill/>
          <a:ln>
            <a:noFill/>
          </a:ln>
        </p:spPr>
        <p:txBody>
          <a:bodyPr wrap="square" lIns="0" tIns="0" rIns="0" bIns="0" anchor="b" anchorCtr="0">
            <a:spAutoFit/>
          </a:bodyPr>
          <a:lstStyle/>
          <a:p>
            <a:pPr>
              <a:buClr>
                <a:srgbClr val="FFFFFF"/>
              </a:buClr>
              <a:buSzPct val="25000"/>
              <a:buFont typeface="Open Sans"/>
              <a:buNone/>
            </a:pPr>
            <a:r>
              <a:rPr lang="en-US" sz="1333" kern="0" dirty="0">
                <a:solidFill>
                  <a:srgbClr val="FFFFFF"/>
                </a:solidFill>
                <a:latin typeface="Open Sans"/>
                <a:ea typeface="Open Sans"/>
                <a:cs typeface="Open Sans"/>
                <a:sym typeface="Open Sans"/>
              </a:rPr>
              <a:t>REDESIGN</a:t>
            </a:r>
          </a:p>
        </p:txBody>
      </p:sp>
      <p:grpSp>
        <p:nvGrpSpPr>
          <p:cNvPr id="159" name="Shape 713"/>
          <p:cNvGrpSpPr/>
          <p:nvPr/>
        </p:nvGrpSpPr>
        <p:grpSpPr>
          <a:xfrm>
            <a:off x="7859831" y="2483354"/>
            <a:ext cx="237883" cy="300596"/>
            <a:chOff x="-2386013" y="2863850"/>
            <a:chExt cx="1301626" cy="1644774"/>
          </a:xfrm>
        </p:grpSpPr>
        <p:sp>
          <p:nvSpPr>
            <p:cNvPr id="160" name="Shape 714"/>
            <p:cNvSpPr/>
            <p:nvPr/>
          </p:nvSpPr>
          <p:spPr>
            <a:xfrm>
              <a:off x="-1423987" y="3689350"/>
              <a:ext cx="339600" cy="476100"/>
            </a:xfrm>
            <a:custGeom>
              <a:avLst/>
              <a:gdLst/>
              <a:ahLst/>
              <a:cxnLst/>
              <a:rect l="0" t="0" r="0" b="0"/>
              <a:pathLst>
                <a:path w="120000" h="120000" extrusionOk="0">
                  <a:moveTo>
                    <a:pt x="34766" y="120000"/>
                  </a:moveTo>
                  <a:lnTo>
                    <a:pt x="11214" y="120000"/>
                  </a:lnTo>
                  <a:lnTo>
                    <a:pt x="11214" y="120000"/>
                  </a:lnTo>
                  <a:lnTo>
                    <a:pt x="6728" y="119200"/>
                  </a:lnTo>
                  <a:lnTo>
                    <a:pt x="3364" y="117600"/>
                  </a:lnTo>
                  <a:lnTo>
                    <a:pt x="0" y="115200"/>
                  </a:lnTo>
                  <a:lnTo>
                    <a:pt x="0" y="112000"/>
                  </a:lnTo>
                  <a:lnTo>
                    <a:pt x="0" y="112000"/>
                  </a:lnTo>
                  <a:lnTo>
                    <a:pt x="0" y="108800"/>
                  </a:lnTo>
                  <a:lnTo>
                    <a:pt x="3364" y="105600"/>
                  </a:lnTo>
                  <a:lnTo>
                    <a:pt x="6728" y="104000"/>
                  </a:lnTo>
                  <a:lnTo>
                    <a:pt x="11214" y="103200"/>
                  </a:lnTo>
                  <a:lnTo>
                    <a:pt x="34766" y="103200"/>
                  </a:lnTo>
                  <a:lnTo>
                    <a:pt x="34766" y="103200"/>
                  </a:lnTo>
                  <a:lnTo>
                    <a:pt x="47102" y="102400"/>
                  </a:lnTo>
                  <a:lnTo>
                    <a:pt x="59439" y="100000"/>
                  </a:lnTo>
                  <a:lnTo>
                    <a:pt x="69532" y="96000"/>
                  </a:lnTo>
                  <a:lnTo>
                    <a:pt x="78504" y="90400"/>
                  </a:lnTo>
                  <a:lnTo>
                    <a:pt x="86355" y="84000"/>
                  </a:lnTo>
                  <a:lnTo>
                    <a:pt x="91962" y="76800"/>
                  </a:lnTo>
                  <a:lnTo>
                    <a:pt x="95327" y="68800"/>
                  </a:lnTo>
                  <a:lnTo>
                    <a:pt x="96448" y="60000"/>
                  </a:lnTo>
                  <a:lnTo>
                    <a:pt x="96448" y="60000"/>
                  </a:lnTo>
                  <a:lnTo>
                    <a:pt x="95327" y="51200"/>
                  </a:lnTo>
                  <a:lnTo>
                    <a:pt x="91962" y="43200"/>
                  </a:lnTo>
                  <a:lnTo>
                    <a:pt x="86355" y="35200"/>
                  </a:lnTo>
                  <a:lnTo>
                    <a:pt x="78504" y="28800"/>
                  </a:lnTo>
                  <a:lnTo>
                    <a:pt x="69532" y="24000"/>
                  </a:lnTo>
                  <a:lnTo>
                    <a:pt x="59439" y="20000"/>
                  </a:lnTo>
                  <a:lnTo>
                    <a:pt x="47102" y="16800"/>
                  </a:lnTo>
                  <a:lnTo>
                    <a:pt x="34766" y="16000"/>
                  </a:lnTo>
                  <a:lnTo>
                    <a:pt x="11214" y="16000"/>
                  </a:lnTo>
                  <a:lnTo>
                    <a:pt x="11214" y="16000"/>
                  </a:lnTo>
                  <a:lnTo>
                    <a:pt x="6728" y="15200"/>
                  </a:lnTo>
                  <a:lnTo>
                    <a:pt x="3364" y="13600"/>
                  </a:lnTo>
                  <a:lnTo>
                    <a:pt x="0" y="11200"/>
                  </a:lnTo>
                  <a:lnTo>
                    <a:pt x="0" y="8000"/>
                  </a:lnTo>
                  <a:lnTo>
                    <a:pt x="0" y="8000"/>
                  </a:lnTo>
                  <a:lnTo>
                    <a:pt x="0" y="4800"/>
                  </a:lnTo>
                  <a:lnTo>
                    <a:pt x="3364" y="2400"/>
                  </a:lnTo>
                  <a:lnTo>
                    <a:pt x="6728" y="800"/>
                  </a:lnTo>
                  <a:lnTo>
                    <a:pt x="11214" y="0"/>
                  </a:lnTo>
                  <a:lnTo>
                    <a:pt x="34766" y="0"/>
                  </a:lnTo>
                  <a:lnTo>
                    <a:pt x="34766" y="0"/>
                  </a:lnTo>
                  <a:lnTo>
                    <a:pt x="43738" y="0"/>
                  </a:lnTo>
                  <a:lnTo>
                    <a:pt x="52710" y="800"/>
                  </a:lnTo>
                  <a:lnTo>
                    <a:pt x="60560" y="2400"/>
                  </a:lnTo>
                  <a:lnTo>
                    <a:pt x="68411" y="4800"/>
                  </a:lnTo>
                  <a:lnTo>
                    <a:pt x="75140" y="7200"/>
                  </a:lnTo>
                  <a:lnTo>
                    <a:pt x="81869" y="10400"/>
                  </a:lnTo>
                  <a:lnTo>
                    <a:pt x="88598" y="13600"/>
                  </a:lnTo>
                  <a:lnTo>
                    <a:pt x="95327" y="17600"/>
                  </a:lnTo>
                  <a:lnTo>
                    <a:pt x="99813" y="21600"/>
                  </a:lnTo>
                  <a:lnTo>
                    <a:pt x="105420" y="26400"/>
                  </a:lnTo>
                  <a:lnTo>
                    <a:pt x="109906" y="31200"/>
                  </a:lnTo>
                  <a:lnTo>
                    <a:pt x="113271" y="36800"/>
                  </a:lnTo>
                  <a:lnTo>
                    <a:pt x="115514" y="42400"/>
                  </a:lnTo>
                  <a:lnTo>
                    <a:pt x="117757" y="48000"/>
                  </a:lnTo>
                  <a:lnTo>
                    <a:pt x="118878" y="53600"/>
                  </a:lnTo>
                  <a:lnTo>
                    <a:pt x="120000" y="60000"/>
                  </a:lnTo>
                  <a:lnTo>
                    <a:pt x="120000" y="60000"/>
                  </a:lnTo>
                  <a:lnTo>
                    <a:pt x="118878" y="66400"/>
                  </a:lnTo>
                  <a:lnTo>
                    <a:pt x="117757" y="72000"/>
                  </a:lnTo>
                  <a:lnTo>
                    <a:pt x="115514" y="77600"/>
                  </a:lnTo>
                  <a:lnTo>
                    <a:pt x="113271" y="83200"/>
                  </a:lnTo>
                  <a:lnTo>
                    <a:pt x="109906" y="88800"/>
                  </a:lnTo>
                  <a:lnTo>
                    <a:pt x="105420" y="93600"/>
                  </a:lnTo>
                  <a:lnTo>
                    <a:pt x="99813" y="98400"/>
                  </a:lnTo>
                  <a:lnTo>
                    <a:pt x="95327" y="102400"/>
                  </a:lnTo>
                  <a:lnTo>
                    <a:pt x="88598" y="106400"/>
                  </a:lnTo>
                  <a:lnTo>
                    <a:pt x="81869" y="109600"/>
                  </a:lnTo>
                  <a:lnTo>
                    <a:pt x="75140" y="112800"/>
                  </a:lnTo>
                  <a:lnTo>
                    <a:pt x="68411" y="115200"/>
                  </a:lnTo>
                  <a:lnTo>
                    <a:pt x="60560" y="117600"/>
                  </a:lnTo>
                  <a:lnTo>
                    <a:pt x="52710" y="118400"/>
                  </a:lnTo>
                  <a:lnTo>
                    <a:pt x="43738" y="120000"/>
                  </a:lnTo>
                  <a:lnTo>
                    <a:pt x="34766" y="120000"/>
                  </a:lnTo>
                  <a:lnTo>
                    <a:pt x="34766"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1" name="Shape 715"/>
            <p:cNvSpPr/>
            <p:nvPr/>
          </p:nvSpPr>
          <p:spPr>
            <a:xfrm>
              <a:off x="-2316163" y="3552825"/>
              <a:ext cx="955799" cy="955799"/>
            </a:xfrm>
            <a:custGeom>
              <a:avLst/>
              <a:gdLst/>
              <a:ahLst/>
              <a:cxnLst/>
              <a:rect l="0" t="0" r="0" b="0"/>
              <a:pathLst>
                <a:path w="120000" h="120000" extrusionOk="0">
                  <a:moveTo>
                    <a:pt x="98870" y="120000"/>
                  </a:moveTo>
                  <a:lnTo>
                    <a:pt x="21129" y="120000"/>
                  </a:lnTo>
                  <a:lnTo>
                    <a:pt x="21129" y="120000"/>
                  </a:lnTo>
                  <a:lnTo>
                    <a:pt x="16744" y="119601"/>
                  </a:lnTo>
                  <a:lnTo>
                    <a:pt x="12757" y="118405"/>
                  </a:lnTo>
                  <a:lnTo>
                    <a:pt x="9169" y="116411"/>
                  </a:lnTo>
                  <a:lnTo>
                    <a:pt x="5980" y="113621"/>
                  </a:lnTo>
                  <a:lnTo>
                    <a:pt x="3588" y="110431"/>
                  </a:lnTo>
                  <a:lnTo>
                    <a:pt x="1594" y="106843"/>
                  </a:lnTo>
                  <a:lnTo>
                    <a:pt x="398" y="102857"/>
                  </a:lnTo>
                  <a:lnTo>
                    <a:pt x="0" y="98471"/>
                  </a:lnTo>
                  <a:lnTo>
                    <a:pt x="0" y="3986"/>
                  </a:lnTo>
                  <a:lnTo>
                    <a:pt x="0" y="3986"/>
                  </a:lnTo>
                  <a:lnTo>
                    <a:pt x="0" y="2392"/>
                  </a:lnTo>
                  <a:lnTo>
                    <a:pt x="1196" y="1196"/>
                  </a:lnTo>
                  <a:lnTo>
                    <a:pt x="2392" y="0"/>
                  </a:lnTo>
                  <a:lnTo>
                    <a:pt x="3986" y="0"/>
                  </a:lnTo>
                  <a:lnTo>
                    <a:pt x="116013" y="0"/>
                  </a:lnTo>
                  <a:lnTo>
                    <a:pt x="116013" y="0"/>
                  </a:lnTo>
                  <a:lnTo>
                    <a:pt x="117607" y="0"/>
                  </a:lnTo>
                  <a:lnTo>
                    <a:pt x="118803" y="1196"/>
                  </a:lnTo>
                  <a:lnTo>
                    <a:pt x="119601" y="2392"/>
                  </a:lnTo>
                  <a:lnTo>
                    <a:pt x="120000" y="3986"/>
                  </a:lnTo>
                  <a:lnTo>
                    <a:pt x="120000" y="98471"/>
                  </a:lnTo>
                  <a:lnTo>
                    <a:pt x="120000" y="98471"/>
                  </a:lnTo>
                  <a:lnTo>
                    <a:pt x="119601" y="102857"/>
                  </a:lnTo>
                  <a:lnTo>
                    <a:pt x="118405" y="106843"/>
                  </a:lnTo>
                  <a:lnTo>
                    <a:pt x="116411" y="110431"/>
                  </a:lnTo>
                  <a:lnTo>
                    <a:pt x="113621" y="113621"/>
                  </a:lnTo>
                  <a:lnTo>
                    <a:pt x="110830" y="116411"/>
                  </a:lnTo>
                  <a:lnTo>
                    <a:pt x="106843" y="118405"/>
                  </a:lnTo>
                  <a:lnTo>
                    <a:pt x="102857" y="119601"/>
                  </a:lnTo>
                  <a:lnTo>
                    <a:pt x="98870" y="120000"/>
                  </a:lnTo>
                  <a:lnTo>
                    <a:pt x="98870" y="120000"/>
                  </a:lnTo>
                  <a:close/>
                  <a:moveTo>
                    <a:pt x="7973" y="7973"/>
                  </a:moveTo>
                  <a:lnTo>
                    <a:pt x="7973" y="98471"/>
                  </a:lnTo>
                  <a:lnTo>
                    <a:pt x="7973" y="98471"/>
                  </a:lnTo>
                  <a:lnTo>
                    <a:pt x="8372" y="101262"/>
                  </a:lnTo>
                  <a:lnTo>
                    <a:pt x="9169" y="103654"/>
                  </a:lnTo>
                  <a:lnTo>
                    <a:pt x="10365" y="106046"/>
                  </a:lnTo>
                  <a:lnTo>
                    <a:pt x="11960" y="108039"/>
                  </a:lnTo>
                  <a:lnTo>
                    <a:pt x="13953" y="109634"/>
                  </a:lnTo>
                  <a:lnTo>
                    <a:pt x="15946" y="110830"/>
                  </a:lnTo>
                  <a:lnTo>
                    <a:pt x="18737" y="111627"/>
                  </a:lnTo>
                  <a:lnTo>
                    <a:pt x="21129" y="111627"/>
                  </a:lnTo>
                  <a:lnTo>
                    <a:pt x="98870" y="111627"/>
                  </a:lnTo>
                  <a:lnTo>
                    <a:pt x="98870" y="111627"/>
                  </a:lnTo>
                  <a:lnTo>
                    <a:pt x="101262" y="111627"/>
                  </a:lnTo>
                  <a:lnTo>
                    <a:pt x="103654" y="110830"/>
                  </a:lnTo>
                  <a:lnTo>
                    <a:pt x="106046" y="109634"/>
                  </a:lnTo>
                  <a:lnTo>
                    <a:pt x="108039" y="108039"/>
                  </a:lnTo>
                  <a:lnTo>
                    <a:pt x="109634" y="106046"/>
                  </a:lnTo>
                  <a:lnTo>
                    <a:pt x="110830" y="103654"/>
                  </a:lnTo>
                  <a:lnTo>
                    <a:pt x="111627" y="101262"/>
                  </a:lnTo>
                  <a:lnTo>
                    <a:pt x="112026" y="98471"/>
                  </a:lnTo>
                  <a:lnTo>
                    <a:pt x="112026" y="7973"/>
                  </a:lnTo>
                  <a:lnTo>
                    <a:pt x="7973" y="7973"/>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2" name="Shape 716"/>
            <p:cNvSpPr/>
            <p:nvPr/>
          </p:nvSpPr>
          <p:spPr>
            <a:xfrm>
              <a:off x="-1503362" y="2870200"/>
              <a:ext cx="308100" cy="447600"/>
            </a:xfrm>
            <a:custGeom>
              <a:avLst/>
              <a:gdLst/>
              <a:ahLst/>
              <a:cxnLst/>
              <a:rect l="0" t="0" r="0" b="0"/>
              <a:pathLst>
                <a:path w="120000" h="120000" extrusionOk="0">
                  <a:moveTo>
                    <a:pt x="61855" y="120000"/>
                  </a:moveTo>
                  <a:lnTo>
                    <a:pt x="61855" y="120000"/>
                  </a:lnTo>
                  <a:lnTo>
                    <a:pt x="49484" y="119148"/>
                  </a:lnTo>
                  <a:lnTo>
                    <a:pt x="35876" y="115744"/>
                  </a:lnTo>
                  <a:lnTo>
                    <a:pt x="35876" y="115744"/>
                  </a:lnTo>
                  <a:lnTo>
                    <a:pt x="25979" y="112340"/>
                  </a:lnTo>
                  <a:lnTo>
                    <a:pt x="17319" y="107234"/>
                  </a:lnTo>
                  <a:lnTo>
                    <a:pt x="9896" y="102127"/>
                  </a:lnTo>
                  <a:lnTo>
                    <a:pt x="4948" y="95319"/>
                  </a:lnTo>
                  <a:lnTo>
                    <a:pt x="4948" y="95319"/>
                  </a:lnTo>
                  <a:lnTo>
                    <a:pt x="1237" y="88510"/>
                  </a:lnTo>
                  <a:lnTo>
                    <a:pt x="0" y="80851"/>
                  </a:lnTo>
                  <a:lnTo>
                    <a:pt x="2474" y="73191"/>
                  </a:lnTo>
                  <a:lnTo>
                    <a:pt x="4948" y="65531"/>
                  </a:lnTo>
                  <a:lnTo>
                    <a:pt x="4948" y="65531"/>
                  </a:lnTo>
                  <a:lnTo>
                    <a:pt x="11134" y="57872"/>
                  </a:lnTo>
                  <a:lnTo>
                    <a:pt x="19793" y="50212"/>
                  </a:lnTo>
                  <a:lnTo>
                    <a:pt x="19793" y="50212"/>
                  </a:lnTo>
                  <a:lnTo>
                    <a:pt x="29690" y="41702"/>
                  </a:lnTo>
                  <a:lnTo>
                    <a:pt x="33402" y="36595"/>
                  </a:lnTo>
                  <a:lnTo>
                    <a:pt x="35876" y="32340"/>
                  </a:lnTo>
                  <a:lnTo>
                    <a:pt x="37113" y="28085"/>
                  </a:lnTo>
                  <a:lnTo>
                    <a:pt x="35876" y="23829"/>
                  </a:lnTo>
                  <a:lnTo>
                    <a:pt x="33402" y="18723"/>
                  </a:lnTo>
                  <a:lnTo>
                    <a:pt x="29690" y="13617"/>
                  </a:lnTo>
                  <a:lnTo>
                    <a:pt x="29690" y="13617"/>
                  </a:lnTo>
                  <a:lnTo>
                    <a:pt x="27216" y="11063"/>
                  </a:lnTo>
                  <a:lnTo>
                    <a:pt x="27216" y="8510"/>
                  </a:lnTo>
                  <a:lnTo>
                    <a:pt x="28453" y="5957"/>
                  </a:lnTo>
                  <a:lnTo>
                    <a:pt x="29690" y="3404"/>
                  </a:lnTo>
                  <a:lnTo>
                    <a:pt x="29690" y="3404"/>
                  </a:lnTo>
                  <a:lnTo>
                    <a:pt x="32164" y="1702"/>
                  </a:lnTo>
                  <a:lnTo>
                    <a:pt x="35876" y="0"/>
                  </a:lnTo>
                  <a:lnTo>
                    <a:pt x="39587" y="0"/>
                  </a:lnTo>
                  <a:lnTo>
                    <a:pt x="43298" y="0"/>
                  </a:lnTo>
                  <a:lnTo>
                    <a:pt x="43298" y="0"/>
                  </a:lnTo>
                  <a:lnTo>
                    <a:pt x="56907" y="3404"/>
                  </a:lnTo>
                  <a:lnTo>
                    <a:pt x="69278" y="6808"/>
                  </a:lnTo>
                  <a:lnTo>
                    <a:pt x="81649" y="11914"/>
                  </a:lnTo>
                  <a:lnTo>
                    <a:pt x="91546" y="17872"/>
                  </a:lnTo>
                  <a:lnTo>
                    <a:pt x="100206" y="25531"/>
                  </a:lnTo>
                  <a:lnTo>
                    <a:pt x="107628" y="33191"/>
                  </a:lnTo>
                  <a:lnTo>
                    <a:pt x="113814" y="41702"/>
                  </a:lnTo>
                  <a:lnTo>
                    <a:pt x="117525" y="51063"/>
                  </a:lnTo>
                  <a:lnTo>
                    <a:pt x="117525" y="51063"/>
                  </a:lnTo>
                  <a:lnTo>
                    <a:pt x="120000" y="60425"/>
                  </a:lnTo>
                  <a:lnTo>
                    <a:pt x="120000" y="68936"/>
                  </a:lnTo>
                  <a:lnTo>
                    <a:pt x="120000" y="77446"/>
                  </a:lnTo>
                  <a:lnTo>
                    <a:pt x="117525" y="85106"/>
                  </a:lnTo>
                  <a:lnTo>
                    <a:pt x="113814" y="92765"/>
                  </a:lnTo>
                  <a:lnTo>
                    <a:pt x="108865" y="100425"/>
                  </a:lnTo>
                  <a:lnTo>
                    <a:pt x="102680" y="106382"/>
                  </a:lnTo>
                  <a:lnTo>
                    <a:pt x="95257" y="111489"/>
                  </a:lnTo>
                  <a:lnTo>
                    <a:pt x="95257" y="111489"/>
                  </a:lnTo>
                  <a:lnTo>
                    <a:pt x="87835" y="114893"/>
                  </a:lnTo>
                  <a:lnTo>
                    <a:pt x="79175" y="117446"/>
                  </a:lnTo>
                  <a:lnTo>
                    <a:pt x="70515" y="119148"/>
                  </a:lnTo>
                  <a:lnTo>
                    <a:pt x="61855" y="120000"/>
                  </a:lnTo>
                  <a:lnTo>
                    <a:pt x="61855" y="120000"/>
                  </a:lnTo>
                  <a:close/>
                  <a:moveTo>
                    <a:pt x="61855" y="24680"/>
                  </a:moveTo>
                  <a:lnTo>
                    <a:pt x="61855" y="24680"/>
                  </a:lnTo>
                  <a:lnTo>
                    <a:pt x="61855" y="29787"/>
                  </a:lnTo>
                  <a:lnTo>
                    <a:pt x="60618" y="35744"/>
                  </a:lnTo>
                  <a:lnTo>
                    <a:pt x="58144" y="40851"/>
                  </a:lnTo>
                  <a:lnTo>
                    <a:pt x="55670" y="45957"/>
                  </a:lnTo>
                  <a:lnTo>
                    <a:pt x="48247" y="54468"/>
                  </a:lnTo>
                  <a:lnTo>
                    <a:pt x="39587" y="61276"/>
                  </a:lnTo>
                  <a:lnTo>
                    <a:pt x="39587" y="61276"/>
                  </a:lnTo>
                  <a:lnTo>
                    <a:pt x="33402" y="67234"/>
                  </a:lnTo>
                  <a:lnTo>
                    <a:pt x="28453" y="72340"/>
                  </a:lnTo>
                  <a:lnTo>
                    <a:pt x="28453" y="72340"/>
                  </a:lnTo>
                  <a:lnTo>
                    <a:pt x="27216" y="76595"/>
                  </a:lnTo>
                  <a:lnTo>
                    <a:pt x="25979" y="80851"/>
                  </a:lnTo>
                  <a:lnTo>
                    <a:pt x="25979" y="85106"/>
                  </a:lnTo>
                  <a:lnTo>
                    <a:pt x="28453" y="88510"/>
                  </a:lnTo>
                  <a:lnTo>
                    <a:pt x="28453" y="88510"/>
                  </a:lnTo>
                  <a:lnTo>
                    <a:pt x="30927" y="91914"/>
                  </a:lnTo>
                  <a:lnTo>
                    <a:pt x="34639" y="95319"/>
                  </a:lnTo>
                  <a:lnTo>
                    <a:pt x="39587" y="97872"/>
                  </a:lnTo>
                  <a:lnTo>
                    <a:pt x="45773" y="100425"/>
                  </a:lnTo>
                  <a:lnTo>
                    <a:pt x="45773" y="100425"/>
                  </a:lnTo>
                  <a:lnTo>
                    <a:pt x="55670" y="102127"/>
                  </a:lnTo>
                  <a:lnTo>
                    <a:pt x="64329" y="102127"/>
                  </a:lnTo>
                  <a:lnTo>
                    <a:pt x="71752" y="101276"/>
                  </a:lnTo>
                  <a:lnTo>
                    <a:pt x="79175" y="97872"/>
                  </a:lnTo>
                  <a:lnTo>
                    <a:pt x="79175" y="97872"/>
                  </a:lnTo>
                  <a:lnTo>
                    <a:pt x="84123" y="94468"/>
                  </a:lnTo>
                  <a:lnTo>
                    <a:pt x="87835" y="90212"/>
                  </a:lnTo>
                  <a:lnTo>
                    <a:pt x="90309" y="85106"/>
                  </a:lnTo>
                  <a:lnTo>
                    <a:pt x="92783" y="80000"/>
                  </a:lnTo>
                  <a:lnTo>
                    <a:pt x="94020" y="74042"/>
                  </a:lnTo>
                  <a:lnTo>
                    <a:pt x="95257" y="68085"/>
                  </a:lnTo>
                  <a:lnTo>
                    <a:pt x="94020" y="61276"/>
                  </a:lnTo>
                  <a:lnTo>
                    <a:pt x="92783" y="55319"/>
                  </a:lnTo>
                  <a:lnTo>
                    <a:pt x="92783" y="55319"/>
                  </a:lnTo>
                  <a:lnTo>
                    <a:pt x="87835" y="45957"/>
                  </a:lnTo>
                  <a:lnTo>
                    <a:pt x="81649" y="37446"/>
                  </a:lnTo>
                  <a:lnTo>
                    <a:pt x="72989" y="30638"/>
                  </a:lnTo>
                  <a:lnTo>
                    <a:pt x="61855" y="24680"/>
                  </a:lnTo>
                  <a:lnTo>
                    <a:pt x="61855" y="2468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3" name="Shape 717"/>
            <p:cNvSpPr/>
            <p:nvPr/>
          </p:nvSpPr>
          <p:spPr>
            <a:xfrm>
              <a:off x="-1630362" y="3228975"/>
              <a:ext cx="244500" cy="387299"/>
            </a:xfrm>
            <a:custGeom>
              <a:avLst/>
              <a:gdLst/>
              <a:ahLst/>
              <a:cxnLst/>
              <a:rect l="0" t="0" r="0" b="0"/>
              <a:pathLst>
                <a:path w="120000" h="120000" extrusionOk="0">
                  <a:moveTo>
                    <a:pt x="15584" y="120000"/>
                  </a:moveTo>
                  <a:lnTo>
                    <a:pt x="15584" y="120000"/>
                  </a:lnTo>
                  <a:lnTo>
                    <a:pt x="10909" y="120000"/>
                  </a:lnTo>
                  <a:lnTo>
                    <a:pt x="7792" y="119016"/>
                  </a:lnTo>
                  <a:lnTo>
                    <a:pt x="7792" y="119016"/>
                  </a:lnTo>
                  <a:lnTo>
                    <a:pt x="3116" y="116065"/>
                  </a:lnTo>
                  <a:lnTo>
                    <a:pt x="0" y="113114"/>
                  </a:lnTo>
                  <a:lnTo>
                    <a:pt x="0" y="109180"/>
                  </a:lnTo>
                  <a:lnTo>
                    <a:pt x="1558" y="105245"/>
                  </a:lnTo>
                  <a:lnTo>
                    <a:pt x="88831" y="4918"/>
                  </a:lnTo>
                  <a:lnTo>
                    <a:pt x="88831" y="4918"/>
                  </a:lnTo>
                  <a:lnTo>
                    <a:pt x="93506" y="1967"/>
                  </a:lnTo>
                  <a:lnTo>
                    <a:pt x="99740" y="983"/>
                  </a:lnTo>
                  <a:lnTo>
                    <a:pt x="105974" y="0"/>
                  </a:lnTo>
                  <a:lnTo>
                    <a:pt x="110649" y="1967"/>
                  </a:lnTo>
                  <a:lnTo>
                    <a:pt x="110649" y="1967"/>
                  </a:lnTo>
                  <a:lnTo>
                    <a:pt x="116883" y="3934"/>
                  </a:lnTo>
                  <a:lnTo>
                    <a:pt x="118441" y="7868"/>
                  </a:lnTo>
                  <a:lnTo>
                    <a:pt x="120000" y="11803"/>
                  </a:lnTo>
                  <a:lnTo>
                    <a:pt x="116883" y="14754"/>
                  </a:lnTo>
                  <a:lnTo>
                    <a:pt x="29610" y="115081"/>
                  </a:lnTo>
                  <a:lnTo>
                    <a:pt x="29610" y="115081"/>
                  </a:lnTo>
                  <a:lnTo>
                    <a:pt x="26493" y="117049"/>
                  </a:lnTo>
                  <a:lnTo>
                    <a:pt x="23376" y="119016"/>
                  </a:lnTo>
                  <a:lnTo>
                    <a:pt x="20259" y="120000"/>
                  </a:lnTo>
                  <a:lnTo>
                    <a:pt x="15584" y="120000"/>
                  </a:lnTo>
                  <a:lnTo>
                    <a:pt x="15584"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4" name="Shape 718"/>
            <p:cNvSpPr/>
            <p:nvPr/>
          </p:nvSpPr>
          <p:spPr>
            <a:xfrm>
              <a:off x="-1493837" y="3254375"/>
              <a:ext cx="177900" cy="362100"/>
            </a:xfrm>
            <a:custGeom>
              <a:avLst/>
              <a:gdLst/>
              <a:ahLst/>
              <a:cxnLst/>
              <a:rect l="0" t="0" r="0" b="0"/>
              <a:pathLst>
                <a:path w="120000" h="120000" extrusionOk="0">
                  <a:moveTo>
                    <a:pt x="21428" y="119999"/>
                  </a:moveTo>
                  <a:lnTo>
                    <a:pt x="21428" y="119999"/>
                  </a:lnTo>
                  <a:lnTo>
                    <a:pt x="14999" y="118947"/>
                  </a:lnTo>
                  <a:lnTo>
                    <a:pt x="14999" y="118947"/>
                  </a:lnTo>
                  <a:lnTo>
                    <a:pt x="6428" y="116842"/>
                  </a:lnTo>
                  <a:lnTo>
                    <a:pt x="2142" y="113684"/>
                  </a:lnTo>
                  <a:lnTo>
                    <a:pt x="0" y="109473"/>
                  </a:lnTo>
                  <a:lnTo>
                    <a:pt x="2142" y="105263"/>
                  </a:lnTo>
                  <a:lnTo>
                    <a:pt x="77142" y="6315"/>
                  </a:lnTo>
                  <a:lnTo>
                    <a:pt x="77142" y="6315"/>
                  </a:lnTo>
                  <a:lnTo>
                    <a:pt x="81428" y="3157"/>
                  </a:lnTo>
                  <a:lnTo>
                    <a:pt x="87857" y="1052"/>
                  </a:lnTo>
                  <a:lnTo>
                    <a:pt x="96428" y="0"/>
                  </a:lnTo>
                  <a:lnTo>
                    <a:pt x="104999" y="0"/>
                  </a:lnTo>
                  <a:lnTo>
                    <a:pt x="104999" y="0"/>
                  </a:lnTo>
                  <a:lnTo>
                    <a:pt x="113571" y="2105"/>
                  </a:lnTo>
                  <a:lnTo>
                    <a:pt x="117857" y="6315"/>
                  </a:lnTo>
                  <a:lnTo>
                    <a:pt x="119999" y="10526"/>
                  </a:lnTo>
                  <a:lnTo>
                    <a:pt x="117857" y="14736"/>
                  </a:lnTo>
                  <a:lnTo>
                    <a:pt x="42857" y="112631"/>
                  </a:lnTo>
                  <a:lnTo>
                    <a:pt x="42857" y="112631"/>
                  </a:lnTo>
                  <a:lnTo>
                    <a:pt x="38571" y="115789"/>
                  </a:lnTo>
                  <a:lnTo>
                    <a:pt x="34285" y="117894"/>
                  </a:lnTo>
                  <a:lnTo>
                    <a:pt x="27857" y="119999"/>
                  </a:lnTo>
                  <a:lnTo>
                    <a:pt x="21428" y="119999"/>
                  </a:lnTo>
                  <a:lnTo>
                    <a:pt x="21428" y="119999"/>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5" name="Shape 719"/>
            <p:cNvSpPr/>
            <p:nvPr/>
          </p:nvSpPr>
          <p:spPr>
            <a:xfrm>
              <a:off x="-2386013" y="3140075"/>
              <a:ext cx="409500" cy="476100"/>
            </a:xfrm>
            <a:custGeom>
              <a:avLst/>
              <a:gdLst/>
              <a:ahLst/>
              <a:cxnLst/>
              <a:rect l="0" t="0" r="0" b="0"/>
              <a:pathLst>
                <a:path w="120000" h="120000" extrusionOk="0">
                  <a:moveTo>
                    <a:pt x="109767" y="120000"/>
                  </a:moveTo>
                  <a:lnTo>
                    <a:pt x="50232" y="120000"/>
                  </a:lnTo>
                  <a:lnTo>
                    <a:pt x="50232" y="120000"/>
                  </a:lnTo>
                  <a:lnTo>
                    <a:pt x="47441" y="120000"/>
                  </a:lnTo>
                  <a:lnTo>
                    <a:pt x="44651" y="119200"/>
                  </a:lnTo>
                  <a:lnTo>
                    <a:pt x="42790" y="117600"/>
                  </a:lnTo>
                  <a:lnTo>
                    <a:pt x="40930" y="115200"/>
                  </a:lnTo>
                  <a:lnTo>
                    <a:pt x="11162" y="64000"/>
                  </a:lnTo>
                  <a:lnTo>
                    <a:pt x="11162" y="64000"/>
                  </a:lnTo>
                  <a:lnTo>
                    <a:pt x="10232" y="61600"/>
                  </a:lnTo>
                  <a:lnTo>
                    <a:pt x="0" y="9600"/>
                  </a:lnTo>
                  <a:lnTo>
                    <a:pt x="0" y="9600"/>
                  </a:lnTo>
                  <a:lnTo>
                    <a:pt x="0" y="7200"/>
                  </a:lnTo>
                  <a:lnTo>
                    <a:pt x="930" y="4800"/>
                  </a:lnTo>
                  <a:lnTo>
                    <a:pt x="1860" y="3200"/>
                  </a:lnTo>
                  <a:lnTo>
                    <a:pt x="4651" y="1600"/>
                  </a:lnTo>
                  <a:lnTo>
                    <a:pt x="4651" y="1600"/>
                  </a:lnTo>
                  <a:lnTo>
                    <a:pt x="6511" y="0"/>
                  </a:lnTo>
                  <a:lnTo>
                    <a:pt x="9302" y="0"/>
                  </a:lnTo>
                  <a:lnTo>
                    <a:pt x="12093" y="0"/>
                  </a:lnTo>
                  <a:lnTo>
                    <a:pt x="14883" y="800"/>
                  </a:lnTo>
                  <a:lnTo>
                    <a:pt x="65116" y="27200"/>
                  </a:lnTo>
                  <a:lnTo>
                    <a:pt x="65116" y="27200"/>
                  </a:lnTo>
                  <a:lnTo>
                    <a:pt x="66976" y="28000"/>
                  </a:lnTo>
                  <a:lnTo>
                    <a:pt x="67906" y="30400"/>
                  </a:lnTo>
                  <a:lnTo>
                    <a:pt x="118139" y="108000"/>
                  </a:lnTo>
                  <a:lnTo>
                    <a:pt x="118139" y="108000"/>
                  </a:lnTo>
                  <a:lnTo>
                    <a:pt x="119069" y="109600"/>
                  </a:lnTo>
                  <a:lnTo>
                    <a:pt x="120000" y="112000"/>
                  </a:lnTo>
                  <a:lnTo>
                    <a:pt x="119069" y="114400"/>
                  </a:lnTo>
                  <a:lnTo>
                    <a:pt x="118139" y="116000"/>
                  </a:lnTo>
                  <a:lnTo>
                    <a:pt x="118139" y="116000"/>
                  </a:lnTo>
                  <a:lnTo>
                    <a:pt x="117209" y="117600"/>
                  </a:lnTo>
                  <a:lnTo>
                    <a:pt x="114418" y="119200"/>
                  </a:lnTo>
                  <a:lnTo>
                    <a:pt x="112558" y="120000"/>
                  </a:lnTo>
                  <a:lnTo>
                    <a:pt x="109767" y="120000"/>
                  </a:lnTo>
                  <a:lnTo>
                    <a:pt x="109767" y="120000"/>
                  </a:lnTo>
                  <a:close/>
                  <a:moveTo>
                    <a:pt x="55813" y="104000"/>
                  </a:moveTo>
                  <a:lnTo>
                    <a:pt x="93953" y="104000"/>
                  </a:lnTo>
                  <a:lnTo>
                    <a:pt x="53023" y="40000"/>
                  </a:lnTo>
                  <a:lnTo>
                    <a:pt x="22325" y="24000"/>
                  </a:lnTo>
                  <a:lnTo>
                    <a:pt x="28837" y="57600"/>
                  </a:lnTo>
                  <a:lnTo>
                    <a:pt x="55813" y="104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6" name="Shape 720"/>
            <p:cNvSpPr/>
            <p:nvPr/>
          </p:nvSpPr>
          <p:spPr>
            <a:xfrm>
              <a:off x="-2351088" y="3241675"/>
              <a:ext cx="203099" cy="168299"/>
            </a:xfrm>
            <a:custGeom>
              <a:avLst/>
              <a:gdLst/>
              <a:ahLst/>
              <a:cxnLst/>
              <a:rect l="0" t="0" r="0" b="0"/>
              <a:pathLst>
                <a:path w="120000" h="120000" extrusionOk="0">
                  <a:moveTo>
                    <a:pt x="18750" y="120000"/>
                  </a:moveTo>
                  <a:lnTo>
                    <a:pt x="18750" y="120000"/>
                  </a:lnTo>
                  <a:lnTo>
                    <a:pt x="11250" y="117735"/>
                  </a:lnTo>
                  <a:lnTo>
                    <a:pt x="3750" y="110943"/>
                  </a:lnTo>
                  <a:lnTo>
                    <a:pt x="3750" y="110943"/>
                  </a:lnTo>
                  <a:lnTo>
                    <a:pt x="0" y="101886"/>
                  </a:lnTo>
                  <a:lnTo>
                    <a:pt x="0" y="95094"/>
                  </a:lnTo>
                  <a:lnTo>
                    <a:pt x="1875" y="86037"/>
                  </a:lnTo>
                  <a:lnTo>
                    <a:pt x="7500" y="79245"/>
                  </a:lnTo>
                  <a:lnTo>
                    <a:pt x="88125" y="4528"/>
                  </a:lnTo>
                  <a:lnTo>
                    <a:pt x="88125" y="4528"/>
                  </a:lnTo>
                  <a:lnTo>
                    <a:pt x="95625" y="2264"/>
                  </a:lnTo>
                  <a:lnTo>
                    <a:pt x="103125" y="0"/>
                  </a:lnTo>
                  <a:lnTo>
                    <a:pt x="110625" y="4528"/>
                  </a:lnTo>
                  <a:lnTo>
                    <a:pt x="116250" y="9056"/>
                  </a:lnTo>
                  <a:lnTo>
                    <a:pt x="116250" y="9056"/>
                  </a:lnTo>
                  <a:lnTo>
                    <a:pt x="118125" y="18113"/>
                  </a:lnTo>
                  <a:lnTo>
                    <a:pt x="120000" y="27169"/>
                  </a:lnTo>
                  <a:lnTo>
                    <a:pt x="116250" y="36226"/>
                  </a:lnTo>
                  <a:lnTo>
                    <a:pt x="112500" y="43018"/>
                  </a:lnTo>
                  <a:lnTo>
                    <a:pt x="30000" y="115471"/>
                  </a:lnTo>
                  <a:lnTo>
                    <a:pt x="30000" y="115471"/>
                  </a:lnTo>
                  <a:lnTo>
                    <a:pt x="24375" y="120000"/>
                  </a:lnTo>
                  <a:lnTo>
                    <a:pt x="18750" y="120000"/>
                  </a:lnTo>
                  <a:lnTo>
                    <a:pt x="18750"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7" name="Shape 721"/>
            <p:cNvSpPr/>
            <p:nvPr/>
          </p:nvSpPr>
          <p:spPr>
            <a:xfrm>
              <a:off x="-1973263" y="2863850"/>
              <a:ext cx="339600" cy="752400"/>
            </a:xfrm>
            <a:custGeom>
              <a:avLst/>
              <a:gdLst/>
              <a:ahLst/>
              <a:cxnLst/>
              <a:rect l="0" t="0" r="0" b="0"/>
              <a:pathLst>
                <a:path w="120000" h="120000" extrusionOk="0">
                  <a:moveTo>
                    <a:pt x="107663" y="120000"/>
                  </a:moveTo>
                  <a:lnTo>
                    <a:pt x="11214" y="120000"/>
                  </a:lnTo>
                  <a:lnTo>
                    <a:pt x="11214" y="120000"/>
                  </a:lnTo>
                  <a:lnTo>
                    <a:pt x="6728" y="119493"/>
                  </a:lnTo>
                  <a:lnTo>
                    <a:pt x="3364" y="118481"/>
                  </a:lnTo>
                  <a:lnTo>
                    <a:pt x="1121" y="116962"/>
                  </a:lnTo>
                  <a:lnTo>
                    <a:pt x="0" y="114936"/>
                  </a:lnTo>
                  <a:lnTo>
                    <a:pt x="0" y="5569"/>
                  </a:lnTo>
                  <a:lnTo>
                    <a:pt x="0" y="5569"/>
                  </a:lnTo>
                  <a:lnTo>
                    <a:pt x="1121" y="3544"/>
                  </a:lnTo>
                  <a:lnTo>
                    <a:pt x="3364" y="1518"/>
                  </a:lnTo>
                  <a:lnTo>
                    <a:pt x="6728" y="506"/>
                  </a:lnTo>
                  <a:lnTo>
                    <a:pt x="11214" y="0"/>
                  </a:lnTo>
                  <a:lnTo>
                    <a:pt x="107663" y="0"/>
                  </a:lnTo>
                  <a:lnTo>
                    <a:pt x="107663" y="0"/>
                  </a:lnTo>
                  <a:lnTo>
                    <a:pt x="112149" y="506"/>
                  </a:lnTo>
                  <a:lnTo>
                    <a:pt x="116635" y="1518"/>
                  </a:lnTo>
                  <a:lnTo>
                    <a:pt x="118878" y="3544"/>
                  </a:lnTo>
                  <a:lnTo>
                    <a:pt x="120000" y="5569"/>
                  </a:lnTo>
                  <a:lnTo>
                    <a:pt x="120000" y="114936"/>
                  </a:lnTo>
                  <a:lnTo>
                    <a:pt x="120000" y="114936"/>
                  </a:lnTo>
                  <a:lnTo>
                    <a:pt x="118878" y="116962"/>
                  </a:lnTo>
                  <a:lnTo>
                    <a:pt x="116635" y="118481"/>
                  </a:lnTo>
                  <a:lnTo>
                    <a:pt x="112149" y="119493"/>
                  </a:lnTo>
                  <a:lnTo>
                    <a:pt x="107663" y="120000"/>
                  </a:lnTo>
                  <a:lnTo>
                    <a:pt x="107663" y="120000"/>
                  </a:lnTo>
                  <a:close/>
                  <a:moveTo>
                    <a:pt x="22429" y="109873"/>
                  </a:moveTo>
                  <a:lnTo>
                    <a:pt x="96448" y="109873"/>
                  </a:lnTo>
                  <a:lnTo>
                    <a:pt x="96448" y="10632"/>
                  </a:lnTo>
                  <a:lnTo>
                    <a:pt x="22429" y="10632"/>
                  </a:lnTo>
                  <a:lnTo>
                    <a:pt x="22429" y="109873"/>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8" name="Shape 722"/>
            <p:cNvSpPr/>
            <p:nvPr/>
          </p:nvSpPr>
          <p:spPr>
            <a:xfrm>
              <a:off x="-1836738" y="3003550"/>
              <a:ext cx="203099" cy="63599"/>
            </a:xfrm>
            <a:custGeom>
              <a:avLst/>
              <a:gdLst/>
              <a:ahLst/>
              <a:cxnLst/>
              <a:rect l="0" t="0" r="0" b="0"/>
              <a:pathLst>
                <a:path w="120000" h="120000" extrusionOk="0">
                  <a:moveTo>
                    <a:pt x="99375" y="120000"/>
                  </a:moveTo>
                  <a:lnTo>
                    <a:pt x="18750" y="120000"/>
                  </a:lnTo>
                  <a:lnTo>
                    <a:pt x="18750" y="120000"/>
                  </a:lnTo>
                  <a:lnTo>
                    <a:pt x="11250" y="114000"/>
                  </a:lnTo>
                  <a:lnTo>
                    <a:pt x="5625" y="102000"/>
                  </a:lnTo>
                  <a:lnTo>
                    <a:pt x="1875" y="84000"/>
                  </a:lnTo>
                  <a:lnTo>
                    <a:pt x="0" y="60000"/>
                  </a:lnTo>
                  <a:lnTo>
                    <a:pt x="0" y="60000"/>
                  </a:lnTo>
                  <a:lnTo>
                    <a:pt x="1875" y="36000"/>
                  </a:lnTo>
                  <a:lnTo>
                    <a:pt x="5625" y="18000"/>
                  </a:lnTo>
                  <a:lnTo>
                    <a:pt x="11250" y="0"/>
                  </a:lnTo>
                  <a:lnTo>
                    <a:pt x="18750" y="0"/>
                  </a:lnTo>
                  <a:lnTo>
                    <a:pt x="99375" y="0"/>
                  </a:lnTo>
                  <a:lnTo>
                    <a:pt x="99375" y="0"/>
                  </a:lnTo>
                  <a:lnTo>
                    <a:pt x="106875" y="0"/>
                  </a:lnTo>
                  <a:lnTo>
                    <a:pt x="114375" y="18000"/>
                  </a:lnTo>
                  <a:lnTo>
                    <a:pt x="118125" y="36000"/>
                  </a:lnTo>
                  <a:lnTo>
                    <a:pt x="120000" y="60000"/>
                  </a:lnTo>
                  <a:lnTo>
                    <a:pt x="120000" y="60000"/>
                  </a:lnTo>
                  <a:lnTo>
                    <a:pt x="118125" y="84000"/>
                  </a:lnTo>
                  <a:lnTo>
                    <a:pt x="114375" y="102000"/>
                  </a:lnTo>
                  <a:lnTo>
                    <a:pt x="106875" y="114000"/>
                  </a:lnTo>
                  <a:lnTo>
                    <a:pt x="99375" y="120000"/>
                  </a:lnTo>
                  <a:lnTo>
                    <a:pt x="99375"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9" name="Shape 723"/>
            <p:cNvSpPr/>
            <p:nvPr/>
          </p:nvSpPr>
          <p:spPr>
            <a:xfrm>
              <a:off x="-1766888" y="3140075"/>
              <a:ext cx="133199" cy="63599"/>
            </a:xfrm>
            <a:custGeom>
              <a:avLst/>
              <a:gdLst/>
              <a:ahLst/>
              <a:cxnLst/>
              <a:rect l="0" t="0" r="0" b="0"/>
              <a:pathLst>
                <a:path w="120000" h="120000" extrusionOk="0">
                  <a:moveTo>
                    <a:pt x="88571" y="120000"/>
                  </a:moveTo>
                  <a:lnTo>
                    <a:pt x="28571" y="120000"/>
                  </a:lnTo>
                  <a:lnTo>
                    <a:pt x="28571" y="120000"/>
                  </a:lnTo>
                  <a:lnTo>
                    <a:pt x="17142" y="120000"/>
                  </a:lnTo>
                  <a:lnTo>
                    <a:pt x="8571" y="102000"/>
                  </a:lnTo>
                  <a:lnTo>
                    <a:pt x="0" y="84000"/>
                  </a:lnTo>
                  <a:lnTo>
                    <a:pt x="0" y="60000"/>
                  </a:lnTo>
                  <a:lnTo>
                    <a:pt x="0" y="60000"/>
                  </a:lnTo>
                  <a:lnTo>
                    <a:pt x="0" y="36000"/>
                  </a:lnTo>
                  <a:lnTo>
                    <a:pt x="8571" y="18000"/>
                  </a:lnTo>
                  <a:lnTo>
                    <a:pt x="17142" y="6000"/>
                  </a:lnTo>
                  <a:lnTo>
                    <a:pt x="28571" y="0"/>
                  </a:lnTo>
                  <a:lnTo>
                    <a:pt x="88571" y="0"/>
                  </a:lnTo>
                  <a:lnTo>
                    <a:pt x="88571" y="0"/>
                  </a:lnTo>
                  <a:lnTo>
                    <a:pt x="100000" y="6000"/>
                  </a:lnTo>
                  <a:lnTo>
                    <a:pt x="111428" y="18000"/>
                  </a:lnTo>
                  <a:lnTo>
                    <a:pt x="117142" y="36000"/>
                  </a:lnTo>
                  <a:lnTo>
                    <a:pt x="120000" y="60000"/>
                  </a:lnTo>
                  <a:lnTo>
                    <a:pt x="120000" y="60000"/>
                  </a:lnTo>
                  <a:lnTo>
                    <a:pt x="117142" y="84000"/>
                  </a:lnTo>
                  <a:lnTo>
                    <a:pt x="111428" y="102000"/>
                  </a:lnTo>
                  <a:lnTo>
                    <a:pt x="100000" y="120000"/>
                  </a:lnTo>
                  <a:lnTo>
                    <a:pt x="88571" y="120000"/>
                  </a:lnTo>
                  <a:lnTo>
                    <a:pt x="88571"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70" name="Shape 724"/>
            <p:cNvSpPr/>
            <p:nvPr/>
          </p:nvSpPr>
          <p:spPr>
            <a:xfrm>
              <a:off x="-1836738" y="3276600"/>
              <a:ext cx="203099" cy="66599"/>
            </a:xfrm>
            <a:custGeom>
              <a:avLst/>
              <a:gdLst/>
              <a:ahLst/>
              <a:cxnLst/>
              <a:rect l="0" t="0" r="0" b="0"/>
              <a:pathLst>
                <a:path w="120000" h="120000" extrusionOk="0">
                  <a:moveTo>
                    <a:pt x="99375" y="120000"/>
                  </a:moveTo>
                  <a:lnTo>
                    <a:pt x="18750" y="120000"/>
                  </a:lnTo>
                  <a:lnTo>
                    <a:pt x="18750" y="120000"/>
                  </a:lnTo>
                  <a:lnTo>
                    <a:pt x="11250" y="114285"/>
                  </a:lnTo>
                  <a:lnTo>
                    <a:pt x="5625" y="102857"/>
                  </a:lnTo>
                  <a:lnTo>
                    <a:pt x="1875" y="80000"/>
                  </a:lnTo>
                  <a:lnTo>
                    <a:pt x="0" y="57142"/>
                  </a:lnTo>
                  <a:lnTo>
                    <a:pt x="0" y="57142"/>
                  </a:lnTo>
                  <a:lnTo>
                    <a:pt x="1875" y="34285"/>
                  </a:lnTo>
                  <a:lnTo>
                    <a:pt x="5625" y="17142"/>
                  </a:lnTo>
                  <a:lnTo>
                    <a:pt x="11250" y="5714"/>
                  </a:lnTo>
                  <a:lnTo>
                    <a:pt x="18750" y="0"/>
                  </a:lnTo>
                  <a:lnTo>
                    <a:pt x="99375" y="0"/>
                  </a:lnTo>
                  <a:lnTo>
                    <a:pt x="99375" y="0"/>
                  </a:lnTo>
                  <a:lnTo>
                    <a:pt x="106875" y="5714"/>
                  </a:lnTo>
                  <a:lnTo>
                    <a:pt x="114375" y="17142"/>
                  </a:lnTo>
                  <a:lnTo>
                    <a:pt x="118125" y="34285"/>
                  </a:lnTo>
                  <a:lnTo>
                    <a:pt x="120000" y="57142"/>
                  </a:lnTo>
                  <a:lnTo>
                    <a:pt x="120000" y="57142"/>
                  </a:lnTo>
                  <a:lnTo>
                    <a:pt x="118125" y="80000"/>
                  </a:lnTo>
                  <a:lnTo>
                    <a:pt x="114375" y="102857"/>
                  </a:lnTo>
                  <a:lnTo>
                    <a:pt x="106875" y="114285"/>
                  </a:lnTo>
                  <a:lnTo>
                    <a:pt x="99375" y="120000"/>
                  </a:lnTo>
                  <a:lnTo>
                    <a:pt x="99375"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71" name="Shape 725"/>
            <p:cNvSpPr/>
            <p:nvPr/>
          </p:nvSpPr>
          <p:spPr>
            <a:xfrm>
              <a:off x="-1766888" y="3413125"/>
              <a:ext cx="133199" cy="66599"/>
            </a:xfrm>
            <a:custGeom>
              <a:avLst/>
              <a:gdLst/>
              <a:ahLst/>
              <a:cxnLst/>
              <a:rect l="0" t="0" r="0" b="0"/>
              <a:pathLst>
                <a:path w="120000" h="120000" extrusionOk="0">
                  <a:moveTo>
                    <a:pt x="88571" y="120000"/>
                  </a:moveTo>
                  <a:lnTo>
                    <a:pt x="28571" y="120000"/>
                  </a:lnTo>
                  <a:lnTo>
                    <a:pt x="28571" y="120000"/>
                  </a:lnTo>
                  <a:lnTo>
                    <a:pt x="17142" y="114285"/>
                  </a:lnTo>
                  <a:lnTo>
                    <a:pt x="8571" y="102857"/>
                  </a:lnTo>
                  <a:lnTo>
                    <a:pt x="0" y="85714"/>
                  </a:lnTo>
                  <a:lnTo>
                    <a:pt x="0" y="62857"/>
                  </a:lnTo>
                  <a:lnTo>
                    <a:pt x="0" y="62857"/>
                  </a:lnTo>
                  <a:lnTo>
                    <a:pt x="0" y="40000"/>
                  </a:lnTo>
                  <a:lnTo>
                    <a:pt x="8571" y="17142"/>
                  </a:lnTo>
                  <a:lnTo>
                    <a:pt x="17142" y="5714"/>
                  </a:lnTo>
                  <a:lnTo>
                    <a:pt x="28571" y="0"/>
                  </a:lnTo>
                  <a:lnTo>
                    <a:pt x="88571" y="0"/>
                  </a:lnTo>
                  <a:lnTo>
                    <a:pt x="88571" y="0"/>
                  </a:lnTo>
                  <a:lnTo>
                    <a:pt x="100000" y="5714"/>
                  </a:lnTo>
                  <a:lnTo>
                    <a:pt x="111428" y="17142"/>
                  </a:lnTo>
                  <a:lnTo>
                    <a:pt x="117142" y="40000"/>
                  </a:lnTo>
                  <a:lnTo>
                    <a:pt x="120000" y="62857"/>
                  </a:lnTo>
                  <a:lnTo>
                    <a:pt x="120000" y="62857"/>
                  </a:lnTo>
                  <a:lnTo>
                    <a:pt x="117142" y="85714"/>
                  </a:lnTo>
                  <a:lnTo>
                    <a:pt x="111428" y="102857"/>
                  </a:lnTo>
                  <a:lnTo>
                    <a:pt x="100000" y="114285"/>
                  </a:lnTo>
                  <a:lnTo>
                    <a:pt x="88571" y="120000"/>
                  </a:lnTo>
                  <a:lnTo>
                    <a:pt x="88571"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grpSp>
      <p:sp>
        <p:nvSpPr>
          <p:cNvPr id="172" name="Shape 364"/>
          <p:cNvSpPr/>
          <p:nvPr/>
        </p:nvSpPr>
        <p:spPr>
          <a:xfrm>
            <a:off x="2712039" y="2539584"/>
            <a:ext cx="2062104" cy="184666"/>
          </a:xfrm>
          <a:prstGeom prst="rect">
            <a:avLst/>
          </a:prstGeom>
          <a:noFill/>
          <a:ln>
            <a:noFill/>
          </a:ln>
        </p:spPr>
        <p:txBody>
          <a:bodyPr wrap="square" lIns="0" tIns="0" rIns="0" bIns="0" anchor="t" anchorCtr="0">
            <a:spAutoFit/>
          </a:bodyPr>
          <a:lstStyle/>
          <a:p>
            <a:pPr>
              <a:buClr>
                <a:srgbClr val="FFFFFF"/>
              </a:buClr>
              <a:buSzPct val="25000"/>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Two options to choose from:</a:t>
            </a:r>
          </a:p>
        </p:txBody>
      </p:sp>
      <p:sp>
        <p:nvSpPr>
          <p:cNvPr id="178" name="Shape 364"/>
          <p:cNvSpPr/>
          <p:nvPr/>
        </p:nvSpPr>
        <p:spPr>
          <a:xfrm>
            <a:off x="5860351" y="2682717"/>
            <a:ext cx="1170279" cy="123111"/>
          </a:xfrm>
          <a:prstGeom prst="rect">
            <a:avLst/>
          </a:prstGeom>
          <a:noFill/>
          <a:ln>
            <a:noFill/>
          </a:ln>
        </p:spPr>
        <p:txBody>
          <a:bodyPr wrap="square" lIns="0" tIns="0" rIns="0" bIns="0" anchor="t" anchorCtr="0">
            <a:spAutoFit/>
          </a:bodyPr>
          <a:lstStyle/>
          <a:p>
            <a:pPr>
              <a:buClr>
                <a:srgbClr val="FFFFFF"/>
              </a:buClr>
              <a:buSzPct val="25000"/>
            </a:pPr>
            <a:r>
              <a:rPr lang="en-US" sz="8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Basic enhancements</a:t>
            </a:r>
          </a:p>
        </p:txBody>
      </p:sp>
      <p:sp>
        <p:nvSpPr>
          <p:cNvPr id="179" name="Shape 364"/>
          <p:cNvSpPr/>
          <p:nvPr/>
        </p:nvSpPr>
        <p:spPr>
          <a:xfrm>
            <a:off x="8247587" y="2682717"/>
            <a:ext cx="1226613" cy="123111"/>
          </a:xfrm>
          <a:prstGeom prst="rect">
            <a:avLst/>
          </a:prstGeom>
          <a:noFill/>
          <a:ln>
            <a:noFill/>
          </a:ln>
        </p:spPr>
        <p:txBody>
          <a:bodyPr wrap="square" lIns="0" tIns="0" rIns="0" bIns="0" anchor="t" anchorCtr="0">
            <a:spAutoFit/>
          </a:bodyPr>
          <a:lstStyle/>
          <a:p>
            <a:pPr>
              <a:buClr>
                <a:srgbClr val="FFFFFF"/>
              </a:buClr>
              <a:buSzPct val="25000"/>
            </a:pPr>
            <a:r>
              <a:rPr lang="en-US" sz="8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Complete transformation</a:t>
            </a:r>
          </a:p>
        </p:txBody>
      </p:sp>
      <p:pic>
        <p:nvPicPr>
          <p:cNvPr id="91" name="Shape 9"/>
          <p:cNvPicPr preferRelativeResize="0"/>
          <p:nvPr/>
        </p:nvPicPr>
        <p:blipFill rotWithShape="1">
          <a:blip r:embed="rId2">
            <a:alphaModFix/>
          </a:blip>
          <a:srcRect/>
          <a:stretch/>
        </p:blipFill>
        <p:spPr>
          <a:xfrm>
            <a:off x="5772268" y="6412526"/>
            <a:ext cx="647461" cy="184461"/>
          </a:xfrm>
          <a:prstGeom prst="rect">
            <a:avLst/>
          </a:prstGeom>
          <a:noFill/>
          <a:ln>
            <a:noFill/>
          </a:ln>
        </p:spPr>
      </p:pic>
    </p:spTree>
    <p:extLst>
      <p:ext uri="{BB962C8B-B14F-4D97-AF65-F5344CB8AC3E}">
        <p14:creationId xmlns:p14="http://schemas.microsoft.com/office/powerpoint/2010/main" val="417901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0"/>
                                        </p:tgtEl>
                                        <p:attrNameLst>
                                          <p:attrName>style.visibility</p:attrName>
                                        </p:attrNameLst>
                                      </p:cBhvr>
                                      <p:to>
                                        <p:strVal val="visible"/>
                                      </p:to>
                                    </p:set>
                                    <p:animEffect transition="in" filter="wipe(left)">
                                      <p:cBhvr>
                                        <p:cTn id="11" dur="500"/>
                                        <p:tgtEl>
                                          <p:spTgt spid="18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wipe(left)">
                                      <p:cBhvr>
                                        <p:cTn id="23" dur="500"/>
                                        <p:tgtEl>
                                          <p:spTgt spid="18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6"/>
                                        </p:tgtEl>
                                        <p:attrNameLst>
                                          <p:attrName>style.visibility</p:attrName>
                                        </p:attrNameLst>
                                      </p:cBhvr>
                                      <p:to>
                                        <p:strVal val="visible"/>
                                      </p:to>
                                    </p:set>
                                    <p:animEffect transition="in" filter="wipe(left)">
                                      <p:cBhvr>
                                        <p:cTn id="31" dur="500"/>
                                        <p:tgtEl>
                                          <p:spTgt spid="176"/>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82"/>
                                        </p:tgtEl>
                                        <p:attrNameLst>
                                          <p:attrName>style.visibility</p:attrName>
                                        </p:attrNameLst>
                                      </p:cBhvr>
                                      <p:to>
                                        <p:strVal val="visible"/>
                                      </p:to>
                                    </p:set>
                                    <p:animEffect transition="in" filter="wipe(left)">
                                      <p:cBhvr>
                                        <p:cTn id="35" dur="500"/>
                                        <p:tgtEl>
                                          <p:spTgt spid="18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7"/>
                                        </p:tgtEl>
                                        <p:attrNameLst>
                                          <p:attrName>style.visibility</p:attrName>
                                        </p:attrNameLst>
                                      </p:cBhvr>
                                      <p:to>
                                        <p:strVal val="visible"/>
                                      </p:to>
                                    </p:set>
                                    <p:animEffect transition="in" filter="wipe(left)">
                                      <p:cBhvr>
                                        <p:cTn id="43" dur="500"/>
                                        <p:tgtEl>
                                          <p:spTgt spid="177"/>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animEffect transition="in" filter="wipe(left)">
                                      <p:cBhvr>
                                        <p:cTn id="47" dur="500"/>
                                        <p:tgtEl>
                                          <p:spTgt spid="18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wipe(left)">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 xmlns:a16="http://schemas.microsoft.com/office/drawing/2014/main" id="{B1934FCE-2011-4B1E-83F7-3430FD4D8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989" y="225232"/>
            <a:ext cx="8942011" cy="5594212"/>
          </a:xfrm>
          <a:prstGeom prst="rect">
            <a:avLst/>
          </a:prstGeom>
        </p:spPr>
      </p:pic>
      <p:grpSp>
        <p:nvGrpSpPr>
          <p:cNvPr id="4" name="Group 14">
            <a:extLst>
              <a:ext uri="{FF2B5EF4-FFF2-40B4-BE49-F238E27FC236}">
                <a16:creationId xmlns="" xmlns:a16="http://schemas.microsoft.com/office/drawing/2014/main" id="{A9E6D3CD-9111-413B-AEA2-ACEEFB4BA811}"/>
              </a:ext>
            </a:extLst>
          </p:cNvPr>
          <p:cNvGrpSpPr/>
          <p:nvPr/>
        </p:nvGrpSpPr>
        <p:grpSpPr>
          <a:xfrm>
            <a:off x="386346" y="0"/>
            <a:ext cx="1240778" cy="482568"/>
            <a:chOff x="5401469" y="1588"/>
            <a:chExt cx="1389063" cy="540239"/>
          </a:xfrm>
        </p:grpSpPr>
        <p:sp>
          <p:nvSpPr>
            <p:cNvPr id="5" name="Freeform 5">
              <a:extLst>
                <a:ext uri="{FF2B5EF4-FFF2-40B4-BE49-F238E27FC236}">
                  <a16:creationId xmlns="" xmlns:a16="http://schemas.microsoft.com/office/drawing/2014/main" id="{08934985-BC7E-4A3E-9487-E709B1482838}"/>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 xmlns:a16="http://schemas.microsoft.com/office/drawing/2014/main" id="{75CD1C7A-C642-4806-88B3-2E8298B6A2D8}"/>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Box 4">
            <a:extLst>
              <a:ext uri="{FF2B5EF4-FFF2-40B4-BE49-F238E27FC236}">
                <a16:creationId xmlns="" xmlns:a16="http://schemas.microsoft.com/office/drawing/2014/main" id="{92BA8503-961E-4BAF-BED6-20DC3ABD4846}"/>
              </a:ext>
            </a:extLst>
          </p:cNvPr>
          <p:cNvSpPr txBox="1"/>
          <p:nvPr/>
        </p:nvSpPr>
        <p:spPr>
          <a:xfrm>
            <a:off x="627753" y="1690546"/>
            <a:ext cx="5675311" cy="3200876"/>
          </a:xfrm>
          <a:prstGeom prst="rect">
            <a:avLst/>
          </a:prstGeom>
          <a:noFill/>
        </p:spPr>
        <p:txBody>
          <a:bodyPr wrap="square" lIns="0" tIns="0" rIns="0" bIns="0" rtlCol="0">
            <a:spAutoFit/>
          </a:bodyPr>
          <a:lstStyle/>
          <a:p>
            <a:r>
              <a:rPr lang="en-US" sz="2400" dirty="0" err="1">
                <a:solidFill>
                  <a:srgbClr val="19627F"/>
                </a:solidFill>
                <a:latin typeface="+mj-lt"/>
              </a:rPr>
              <a:t>Lato</a:t>
            </a:r>
            <a:r>
              <a:rPr lang="en-US" sz="2400" dirty="0">
                <a:solidFill>
                  <a:srgbClr val="19627F"/>
                </a:solidFill>
                <a:latin typeface="+mj-lt"/>
              </a:rPr>
              <a:t> server</a:t>
            </a:r>
          </a:p>
          <a:p>
            <a:pPr marL="342900" indent="-342900">
              <a:buFont typeface="Arial" panose="020B0604020202020204" pitchFamily="34" charset="0"/>
              <a:buChar char="•"/>
            </a:pPr>
            <a:r>
              <a:rPr lang="en-US" sz="2000" dirty="0">
                <a:solidFill>
                  <a:srgbClr val="6F878C"/>
                </a:solidFill>
                <a:latin typeface="+mj-lt"/>
              </a:rPr>
              <a:t>Server </a:t>
            </a:r>
            <a:r>
              <a:rPr lang="en-US" sz="2000" dirty="0" err="1">
                <a:solidFill>
                  <a:srgbClr val="6F878C"/>
                </a:solidFill>
                <a:latin typeface="+mj-lt"/>
              </a:rPr>
              <a:t>centralizzato</a:t>
            </a:r>
            <a:r>
              <a:rPr lang="en-US" sz="2000" dirty="0">
                <a:solidFill>
                  <a:srgbClr val="6F878C"/>
                </a:solidFill>
                <a:latin typeface="+mj-lt"/>
              </a:rPr>
              <a:t>  </a:t>
            </a:r>
          </a:p>
          <a:p>
            <a:endParaRPr lang="en-US" sz="2400" dirty="0">
              <a:solidFill>
                <a:srgbClr val="19627F"/>
              </a:solidFill>
              <a:latin typeface="+mj-lt"/>
            </a:endParaRPr>
          </a:p>
          <a:p>
            <a:r>
              <a:rPr lang="en-US" sz="2400" dirty="0" err="1">
                <a:solidFill>
                  <a:srgbClr val="19627F"/>
                </a:solidFill>
                <a:latin typeface="+mj-lt"/>
              </a:rPr>
              <a:t>Lato</a:t>
            </a:r>
            <a:r>
              <a:rPr lang="en-US" sz="2400" dirty="0">
                <a:solidFill>
                  <a:srgbClr val="19627F"/>
                </a:solidFill>
                <a:latin typeface="+mj-lt"/>
              </a:rPr>
              <a:t> client</a:t>
            </a:r>
          </a:p>
          <a:p>
            <a:pPr marL="342900" indent="-342900">
              <a:buFont typeface="Arial" panose="020B0604020202020204" pitchFamily="34" charset="0"/>
              <a:buChar char="•"/>
            </a:pPr>
            <a:r>
              <a:rPr lang="en-US" sz="2000" dirty="0" err="1">
                <a:solidFill>
                  <a:srgbClr val="6F878C"/>
                </a:solidFill>
                <a:latin typeface="+mj-lt"/>
              </a:rPr>
              <a:t>Dispositivi</a:t>
            </a:r>
            <a:r>
              <a:rPr lang="en-US" sz="2000" dirty="0">
                <a:solidFill>
                  <a:srgbClr val="6F878C"/>
                </a:solidFill>
                <a:latin typeface="+mj-lt"/>
              </a:rPr>
              <a:t> </a:t>
            </a:r>
            <a:r>
              <a:rPr lang="en-US" sz="2000" dirty="0" err="1">
                <a:solidFill>
                  <a:srgbClr val="6F878C"/>
                </a:solidFill>
                <a:latin typeface="+mj-lt"/>
              </a:rPr>
              <a:t>mobili</a:t>
            </a:r>
            <a:endParaRPr lang="en-US" sz="2000" dirty="0">
              <a:solidFill>
                <a:srgbClr val="6F878C"/>
              </a:solidFill>
              <a:latin typeface="+mj-lt"/>
            </a:endParaRPr>
          </a:p>
          <a:p>
            <a:endParaRPr lang="en-US" sz="2400" dirty="0">
              <a:solidFill>
                <a:srgbClr val="19627F"/>
              </a:solidFill>
              <a:latin typeface="+mj-lt"/>
            </a:endParaRPr>
          </a:p>
          <a:p>
            <a:r>
              <a:rPr lang="en-US" sz="2400" dirty="0" err="1">
                <a:solidFill>
                  <a:srgbClr val="19627F"/>
                </a:solidFill>
                <a:latin typeface="+mj-lt"/>
              </a:rPr>
              <a:t>Interazione</a:t>
            </a:r>
            <a:endParaRPr lang="en-US" sz="2400" dirty="0">
              <a:solidFill>
                <a:srgbClr val="19627F"/>
              </a:solidFill>
              <a:latin typeface="+mj-lt"/>
            </a:endParaRPr>
          </a:p>
          <a:p>
            <a:pPr marL="342900" indent="-342900">
              <a:buFont typeface="Arial" panose="020B0604020202020204" pitchFamily="34" charset="0"/>
              <a:buChar char="•"/>
            </a:pPr>
            <a:r>
              <a:rPr lang="en-US" sz="2000" dirty="0">
                <a:solidFill>
                  <a:srgbClr val="6F878C"/>
                </a:solidFill>
                <a:latin typeface="+mj-lt"/>
              </a:rPr>
              <a:t>Code di </a:t>
            </a:r>
            <a:r>
              <a:rPr lang="en-US" sz="2000" dirty="0" err="1">
                <a:solidFill>
                  <a:srgbClr val="6F878C"/>
                </a:solidFill>
                <a:latin typeface="+mj-lt"/>
              </a:rPr>
              <a:t>messaggi</a:t>
            </a:r>
            <a:endParaRPr lang="en-US" sz="2000" dirty="0">
              <a:solidFill>
                <a:srgbClr val="6F878C"/>
              </a:solidFill>
              <a:latin typeface="+mj-lt"/>
            </a:endParaRPr>
          </a:p>
          <a:p>
            <a:endParaRPr lang="en-US" sz="2800" dirty="0">
              <a:solidFill>
                <a:srgbClr val="0C344C"/>
              </a:solidFill>
              <a:latin typeface="+mj-lt"/>
            </a:endParaRPr>
          </a:p>
        </p:txBody>
      </p:sp>
      <p:grpSp>
        <p:nvGrpSpPr>
          <p:cNvPr id="14" name="Gruppo 13">
            <a:extLst>
              <a:ext uri="{FF2B5EF4-FFF2-40B4-BE49-F238E27FC236}">
                <a16:creationId xmlns="" xmlns:a16="http://schemas.microsoft.com/office/drawing/2014/main" id="{A712AE7E-BE1B-4A32-890A-83A015EDC55C}"/>
              </a:ext>
            </a:extLst>
          </p:cNvPr>
          <p:cNvGrpSpPr/>
          <p:nvPr/>
        </p:nvGrpSpPr>
        <p:grpSpPr>
          <a:xfrm>
            <a:off x="581111" y="886139"/>
            <a:ext cx="687970" cy="457699"/>
            <a:chOff x="2333526" y="5004407"/>
            <a:chExt cx="1294484" cy="815037"/>
          </a:xfrm>
        </p:grpSpPr>
        <p:grpSp>
          <p:nvGrpSpPr>
            <p:cNvPr id="9" name="Group 132">
              <a:extLst>
                <a:ext uri="{FF2B5EF4-FFF2-40B4-BE49-F238E27FC236}">
                  <a16:creationId xmlns="" xmlns:a16="http://schemas.microsoft.com/office/drawing/2014/main" id="{672D7A17-FB15-43FC-8A7C-48E0450FCB64}"/>
                </a:ext>
              </a:extLst>
            </p:cNvPr>
            <p:cNvGrpSpPr/>
            <p:nvPr/>
          </p:nvGrpSpPr>
          <p:grpSpPr>
            <a:xfrm>
              <a:off x="2333526" y="5004407"/>
              <a:ext cx="1294484" cy="815037"/>
              <a:chOff x="920816" y="2053524"/>
              <a:chExt cx="1294484" cy="815037"/>
            </a:xfrm>
          </p:grpSpPr>
          <p:sp>
            <p:nvSpPr>
              <p:cNvPr id="10" name="Rectangle: Rounded Corners 133">
                <a:extLst>
                  <a:ext uri="{FF2B5EF4-FFF2-40B4-BE49-F238E27FC236}">
                    <a16:creationId xmlns="" xmlns:a16="http://schemas.microsoft.com/office/drawing/2014/main" id="{75F51C9B-A895-41A2-B056-01E00FB063A6}"/>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Rounded Corners 134">
                <a:extLst>
                  <a:ext uri="{FF2B5EF4-FFF2-40B4-BE49-F238E27FC236}">
                    <a16:creationId xmlns="" xmlns:a16="http://schemas.microsoft.com/office/drawing/2014/main" id="{1E28B761-74BD-4C10-9E0B-9EFB6CCFD8F9}"/>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35">
                <a:extLst>
                  <a:ext uri="{FF2B5EF4-FFF2-40B4-BE49-F238E27FC236}">
                    <a16:creationId xmlns="" xmlns:a16="http://schemas.microsoft.com/office/drawing/2014/main" id="{4A4246DF-F5CD-41CE-AA21-1A0F3BBC93B1}"/>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Elemento grafico 12" descr="Gerarchia">
              <a:extLst>
                <a:ext uri="{FF2B5EF4-FFF2-40B4-BE49-F238E27FC236}">
                  <a16:creationId xmlns="" xmlns:a16="http://schemas.microsoft.com/office/drawing/2014/main" id="{231A5D1A-087B-4138-9018-E5FABF827CF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701721" y="5100900"/>
              <a:ext cx="548268" cy="548268"/>
            </a:xfrm>
            <a:prstGeom prst="rect">
              <a:avLst/>
            </a:prstGeom>
          </p:spPr>
        </p:pic>
      </p:grpSp>
      <p:sp>
        <p:nvSpPr>
          <p:cNvPr id="15" name="TextBox 4">
            <a:extLst>
              <a:ext uri="{FF2B5EF4-FFF2-40B4-BE49-F238E27FC236}">
                <a16:creationId xmlns="" xmlns:a16="http://schemas.microsoft.com/office/drawing/2014/main" id="{527E7CF9-C7E1-4328-89FF-99F6A371CBC2}"/>
              </a:ext>
            </a:extLst>
          </p:cNvPr>
          <p:cNvSpPr txBox="1"/>
          <p:nvPr/>
        </p:nvSpPr>
        <p:spPr>
          <a:xfrm>
            <a:off x="1409954" y="904589"/>
            <a:ext cx="5675311" cy="430887"/>
          </a:xfrm>
          <a:prstGeom prst="rect">
            <a:avLst/>
          </a:prstGeom>
          <a:noFill/>
        </p:spPr>
        <p:txBody>
          <a:bodyPr wrap="square" lIns="0" tIns="0" rIns="0" bIns="0" rtlCol="0">
            <a:spAutoFit/>
          </a:bodyPr>
          <a:lstStyle/>
          <a:p>
            <a:r>
              <a:rPr lang="cy-GB" sz="2800" dirty="0">
                <a:solidFill>
                  <a:srgbClr val="0C344C"/>
                </a:solidFill>
                <a:latin typeface="+mj-lt"/>
              </a:rPr>
              <a:t>Architettura</a:t>
            </a:r>
            <a:endParaRPr lang="en-US" sz="2800" dirty="0">
              <a:solidFill>
                <a:srgbClr val="0C344C"/>
              </a:solidFill>
              <a:latin typeface="+mj-lt"/>
            </a:endParaRPr>
          </a:p>
        </p:txBody>
      </p:sp>
    </p:spTree>
    <p:extLst>
      <p:ext uri="{BB962C8B-B14F-4D97-AF65-F5344CB8AC3E}">
        <p14:creationId xmlns:p14="http://schemas.microsoft.com/office/powerpoint/2010/main" val="4231927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 xmlns:a16="http://schemas.microsoft.com/office/drawing/2014/main"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 xmlns:a16="http://schemas.microsoft.com/office/drawing/2014/main"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 xmlns:a16="http://schemas.microsoft.com/office/drawing/2014/main"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 xmlns:a16="http://schemas.microsoft.com/office/drawing/2014/main"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 xmlns:a16="http://schemas.microsoft.com/office/drawing/2014/main"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 xmlns:a16="http://schemas.microsoft.com/office/drawing/2014/main"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754801" y="2147703"/>
              <a:ext cx="654773" cy="640528"/>
            </a:xfrm>
            <a:prstGeom prst="rect">
              <a:avLst/>
            </a:prstGeom>
          </p:spPr>
        </p:pic>
      </p:grpSp>
      <p:pic>
        <p:nvPicPr>
          <p:cNvPr id="1026" name="Picture 2" descr="Immagine correlata">
            <a:extLst>
              <a:ext uri="{FF2B5EF4-FFF2-40B4-BE49-F238E27FC236}">
                <a16:creationId xmlns="" xmlns:a16="http://schemas.microsoft.com/office/drawing/2014/main" id="{FF568936-32B3-445B-8C32-6768323E2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563" y="1647644"/>
            <a:ext cx="2333625" cy="2333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sqlite vectorial">
            <a:extLst>
              <a:ext uri="{FF2B5EF4-FFF2-40B4-BE49-F238E27FC236}">
                <a16:creationId xmlns="" xmlns:a16="http://schemas.microsoft.com/office/drawing/2014/main" id="{BEAE2EC5-59EA-4DFD-A256-8EEB2FAB79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918" y="4333729"/>
            <a:ext cx="2882348" cy="14411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nodejs vectorial">
            <a:extLst>
              <a:ext uri="{FF2B5EF4-FFF2-40B4-BE49-F238E27FC236}">
                <a16:creationId xmlns="" xmlns:a16="http://schemas.microsoft.com/office/drawing/2014/main" id="{AFEA8A15-405F-40C9-8319-7C133DE31A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5636" y="875896"/>
            <a:ext cx="3012035" cy="184514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magine correlata">
            <a:extLst>
              <a:ext uri="{FF2B5EF4-FFF2-40B4-BE49-F238E27FC236}">
                <a16:creationId xmlns="" xmlns:a16="http://schemas.microsoft.com/office/drawing/2014/main" id="{855E91BB-DB51-4231-A771-C5E650D05F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5985" y="3225562"/>
            <a:ext cx="3897549" cy="2403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628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 xmlns:a16="http://schemas.microsoft.com/office/drawing/2014/main"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 xmlns:a16="http://schemas.microsoft.com/office/drawing/2014/main"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 xmlns:a16="http://schemas.microsoft.com/office/drawing/2014/main"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 xmlns:a16="http://schemas.microsoft.com/office/drawing/2014/main"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 xmlns:a16="http://schemas.microsoft.com/office/drawing/2014/main"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 xmlns:a16="http://schemas.microsoft.com/office/drawing/2014/main"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 xmlns:a16="http://schemas.microsoft.com/office/drawing/2014/main" id="{EBAAD48C-B44D-4EC3-BB36-222A854C9914}"/>
              </a:ext>
            </a:extLst>
          </p:cNvPr>
          <p:cNvSpPr txBox="1"/>
          <p:nvPr/>
        </p:nvSpPr>
        <p:spPr>
          <a:xfrm>
            <a:off x="663099" y="1504894"/>
            <a:ext cx="8454683" cy="4524315"/>
          </a:xfrm>
          <a:prstGeom prst="rect">
            <a:avLst/>
          </a:prstGeom>
          <a:noFill/>
        </p:spPr>
        <p:txBody>
          <a:bodyPr wrap="square" rtlCol="0">
            <a:spAutoFit/>
          </a:bodyPr>
          <a:lstStyle/>
          <a:p>
            <a:r>
              <a:rPr lang="it-IT" sz="2400" b="1" dirty="0">
                <a:solidFill>
                  <a:srgbClr val="19627F"/>
                </a:solidFill>
              </a:rPr>
              <a:t>Lato server</a:t>
            </a:r>
          </a:p>
          <a:p>
            <a:pPr marL="342900" indent="-342900">
              <a:buFont typeface="Arial" panose="020B0604020202020204" pitchFamily="34" charset="0"/>
              <a:buChar char="•"/>
            </a:pPr>
            <a:r>
              <a:rPr lang="it-IT" sz="2400" dirty="0" err="1"/>
              <a:t>Deploy</a:t>
            </a:r>
            <a:r>
              <a:rPr lang="it-IT" sz="2400" dirty="0"/>
              <a:t> su </a:t>
            </a:r>
            <a:r>
              <a:rPr lang="it-IT" sz="2400" dirty="0">
                <a:solidFill>
                  <a:srgbClr val="19627F"/>
                </a:solidFill>
              </a:rPr>
              <a:t>Amazon EC2</a:t>
            </a:r>
          </a:p>
          <a:p>
            <a:pPr marL="342900" indent="-342900">
              <a:buFont typeface="Arial" panose="020B0604020202020204" pitchFamily="34" charset="0"/>
              <a:buChar char="•"/>
            </a:pPr>
            <a:r>
              <a:rPr lang="it-IT" sz="2400" dirty="0"/>
              <a:t>Scritto in </a:t>
            </a:r>
            <a:r>
              <a:rPr lang="it-IT" sz="2400" dirty="0">
                <a:solidFill>
                  <a:srgbClr val="19627F"/>
                </a:solidFill>
              </a:rPr>
              <a:t>JavaScript</a:t>
            </a:r>
            <a:r>
              <a:rPr lang="it-IT" sz="2400" dirty="0"/>
              <a:t> sfruttando la piattaforma </a:t>
            </a:r>
            <a:r>
              <a:rPr lang="it-IT" sz="2400" dirty="0">
                <a:solidFill>
                  <a:srgbClr val="19627F"/>
                </a:solidFill>
              </a:rPr>
              <a:t>Node.js</a:t>
            </a:r>
          </a:p>
          <a:p>
            <a:pPr marL="342900" indent="-342900">
              <a:buFont typeface="Arial" panose="020B0604020202020204" pitchFamily="34" charset="0"/>
              <a:buChar char="•"/>
            </a:pPr>
            <a:r>
              <a:rPr lang="it-IT" sz="2400" dirty="0" smtClean="0"/>
              <a:t>Impiego delle </a:t>
            </a:r>
            <a:r>
              <a:rPr lang="it-IT" sz="2400" dirty="0">
                <a:solidFill>
                  <a:srgbClr val="6F878C"/>
                </a:solidFill>
              </a:rPr>
              <a:t>AWS </a:t>
            </a:r>
            <a:r>
              <a:rPr lang="it-IT" sz="2400" dirty="0" err="1">
                <a:solidFill>
                  <a:srgbClr val="6F878C"/>
                </a:solidFill>
              </a:rPr>
              <a:t>sdk</a:t>
            </a:r>
            <a:r>
              <a:rPr lang="it-IT" sz="2400" dirty="0">
                <a:solidFill>
                  <a:srgbClr val="6F878C"/>
                </a:solidFill>
              </a:rPr>
              <a:t> </a:t>
            </a:r>
            <a:r>
              <a:rPr lang="it-IT" sz="2400" dirty="0"/>
              <a:t>per l’utilizzo dei servizi :</a:t>
            </a:r>
          </a:p>
          <a:p>
            <a:pPr marL="800100" lvl="1" indent="-342900">
              <a:buFont typeface="Arial" panose="020B0604020202020204" pitchFamily="34" charset="0"/>
              <a:buChar char="•"/>
            </a:pPr>
            <a:r>
              <a:rPr lang="it-IT" sz="2400" dirty="0">
                <a:solidFill>
                  <a:srgbClr val="19627F"/>
                </a:solidFill>
              </a:rPr>
              <a:t>SQS</a:t>
            </a:r>
          </a:p>
          <a:p>
            <a:pPr marL="800100" lvl="1" indent="-342900">
              <a:buFont typeface="Arial" panose="020B0604020202020204" pitchFamily="34" charset="0"/>
              <a:buChar char="•"/>
            </a:pPr>
            <a:r>
              <a:rPr lang="it-IT" sz="2400" dirty="0" err="1">
                <a:solidFill>
                  <a:srgbClr val="19627F"/>
                </a:solidFill>
              </a:rPr>
              <a:t>DynamoDB</a:t>
            </a:r>
            <a:endParaRPr lang="it-IT" sz="2400" dirty="0">
              <a:solidFill>
                <a:srgbClr val="19627F"/>
              </a:solidFill>
            </a:endParaRPr>
          </a:p>
          <a:p>
            <a:pPr marL="342900" indent="-342900">
              <a:buFont typeface="Arial" panose="020B0604020202020204" pitchFamily="34" charset="0"/>
              <a:buChar char="•"/>
            </a:pPr>
            <a:endParaRPr lang="it-IT" sz="2400" dirty="0"/>
          </a:p>
          <a:p>
            <a:r>
              <a:rPr lang="it-IT" sz="2400" dirty="0"/>
              <a:t>Si occupa di recapitare le notifiche riguardanti un determinato </a:t>
            </a:r>
            <a:r>
              <a:rPr lang="it-IT" sz="2400" dirty="0" err="1">
                <a:solidFill>
                  <a:srgbClr val="6F878C"/>
                </a:solidFill>
              </a:rPr>
              <a:t>Topic</a:t>
            </a:r>
            <a:r>
              <a:rPr lang="it-IT" sz="2400" dirty="0"/>
              <a:t> a tutti i sottoscritti, ossia svolge il ruolo di </a:t>
            </a:r>
            <a:r>
              <a:rPr lang="it-IT" sz="2400" dirty="0" err="1">
                <a:solidFill>
                  <a:srgbClr val="19627F"/>
                </a:solidFill>
              </a:rPr>
              <a:t>EventService</a:t>
            </a:r>
            <a:r>
              <a:rPr lang="it-IT" sz="2400" dirty="0"/>
              <a:t>. </a:t>
            </a:r>
          </a:p>
          <a:p>
            <a:r>
              <a:rPr lang="it-IT" sz="2400" dirty="0"/>
              <a:t>Inoltre effettua le operazioni necessarie di filtro in base alle specifiche fornite dai sottoscritti, ossia svolge il ruolo di </a:t>
            </a:r>
            <a:r>
              <a:rPr lang="it-IT" sz="2400" dirty="0" err="1">
                <a:solidFill>
                  <a:srgbClr val="19627F"/>
                </a:solidFill>
              </a:rPr>
              <a:t>FilterService</a:t>
            </a:r>
            <a:r>
              <a:rPr lang="it-IT" sz="2400" dirty="0"/>
              <a:t>.</a:t>
            </a:r>
          </a:p>
        </p:txBody>
      </p:sp>
    </p:spTree>
    <p:extLst>
      <p:ext uri="{BB962C8B-B14F-4D97-AF65-F5344CB8AC3E}">
        <p14:creationId xmlns:p14="http://schemas.microsoft.com/office/powerpoint/2010/main" val="3742219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 xmlns:a16="http://schemas.microsoft.com/office/drawing/2014/main"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 xmlns:a16="http://schemas.microsoft.com/office/drawing/2014/main"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 xmlns:a16="http://schemas.microsoft.com/office/drawing/2014/main"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 xmlns:a16="http://schemas.microsoft.com/office/drawing/2014/main"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 xmlns:a16="http://schemas.microsoft.com/office/drawing/2014/main"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 xmlns:a16="http://schemas.microsoft.com/office/drawing/2014/main"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 xmlns:a16="http://schemas.microsoft.com/office/drawing/2014/main" id="{EBAAD48C-B44D-4EC3-BB36-222A854C9914}"/>
              </a:ext>
            </a:extLst>
          </p:cNvPr>
          <p:cNvSpPr txBox="1"/>
          <p:nvPr/>
        </p:nvSpPr>
        <p:spPr>
          <a:xfrm>
            <a:off x="663099" y="1504894"/>
            <a:ext cx="8454683" cy="461665"/>
          </a:xfrm>
          <a:prstGeom prst="rect">
            <a:avLst/>
          </a:prstGeom>
          <a:noFill/>
        </p:spPr>
        <p:txBody>
          <a:bodyPr wrap="square" rtlCol="0">
            <a:spAutoFit/>
          </a:bodyPr>
          <a:lstStyle/>
          <a:p>
            <a:r>
              <a:rPr lang="it-IT" sz="2400" b="1" dirty="0">
                <a:solidFill>
                  <a:srgbClr val="19627F"/>
                </a:solidFill>
              </a:rPr>
              <a:t>Lato server</a:t>
            </a:r>
          </a:p>
        </p:txBody>
      </p:sp>
      <p:pic>
        <p:nvPicPr>
          <p:cNvPr id="4" name="Immagine 3">
            <a:extLst>
              <a:ext uri="{FF2B5EF4-FFF2-40B4-BE49-F238E27FC236}">
                <a16:creationId xmlns="" xmlns:a16="http://schemas.microsoft.com/office/drawing/2014/main" id="{BD332F45-D1BA-4899-82AF-93EE56A7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954" y="2135977"/>
            <a:ext cx="7335780" cy="3724637"/>
          </a:xfrm>
          <a:prstGeom prst="rect">
            <a:avLst/>
          </a:prstGeom>
        </p:spPr>
      </p:pic>
    </p:spTree>
    <p:extLst>
      <p:ext uri="{BB962C8B-B14F-4D97-AF65-F5344CB8AC3E}">
        <p14:creationId xmlns:p14="http://schemas.microsoft.com/office/powerpoint/2010/main" val="598276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 xmlns:a16="http://schemas.microsoft.com/office/drawing/2014/main"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 xmlns:a16="http://schemas.microsoft.com/office/drawing/2014/main"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 xmlns:a16="http://schemas.microsoft.com/office/drawing/2014/main"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 xmlns:a16="http://schemas.microsoft.com/office/drawing/2014/main"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 xmlns:a16="http://schemas.microsoft.com/office/drawing/2014/main"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 xmlns:a16="http://schemas.microsoft.com/office/drawing/2014/main"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 xmlns:a16="http://schemas.microsoft.com/office/drawing/2014/main" id="{EBAAD48C-B44D-4EC3-BB36-222A854C9914}"/>
              </a:ext>
            </a:extLst>
          </p:cNvPr>
          <p:cNvSpPr txBox="1"/>
          <p:nvPr/>
        </p:nvSpPr>
        <p:spPr>
          <a:xfrm>
            <a:off x="663099" y="1504894"/>
            <a:ext cx="8454683" cy="4524315"/>
          </a:xfrm>
          <a:prstGeom prst="rect">
            <a:avLst/>
          </a:prstGeom>
          <a:noFill/>
        </p:spPr>
        <p:txBody>
          <a:bodyPr wrap="square" rtlCol="0">
            <a:spAutoFit/>
          </a:bodyPr>
          <a:lstStyle/>
          <a:p>
            <a:r>
              <a:rPr lang="it-IT" sz="2400" b="1" dirty="0">
                <a:solidFill>
                  <a:srgbClr val="19627F"/>
                </a:solidFill>
              </a:rPr>
              <a:t>Lato client</a:t>
            </a:r>
          </a:p>
          <a:p>
            <a:pPr marL="342900" indent="-342900">
              <a:buFont typeface="Arial" panose="020B0604020202020204" pitchFamily="34" charset="0"/>
              <a:buChar char="•"/>
            </a:pPr>
            <a:r>
              <a:rPr lang="it-IT" sz="2400" dirty="0"/>
              <a:t>Scritto </a:t>
            </a:r>
            <a:r>
              <a:rPr lang="it-IT" sz="2400" dirty="0" smtClean="0"/>
              <a:t>in linguaggio </a:t>
            </a:r>
            <a:r>
              <a:rPr lang="it-IT" sz="2400" dirty="0" smtClean="0">
                <a:solidFill>
                  <a:srgbClr val="6F878C"/>
                </a:solidFill>
              </a:rPr>
              <a:t>Java</a:t>
            </a:r>
            <a:r>
              <a:rPr lang="it-IT" sz="2400" dirty="0" smtClean="0"/>
              <a:t> su piattaforma </a:t>
            </a:r>
            <a:r>
              <a:rPr lang="it-IT" sz="2400" dirty="0">
                <a:solidFill>
                  <a:srgbClr val="19627F"/>
                </a:solidFill>
              </a:rPr>
              <a:t>Android.</a:t>
            </a:r>
          </a:p>
          <a:p>
            <a:pPr marL="342900" indent="-342900">
              <a:buFont typeface="Arial" panose="020B0604020202020204" pitchFamily="34" charset="0"/>
              <a:buChar char="•"/>
            </a:pPr>
            <a:r>
              <a:rPr lang="it-IT" sz="2400" dirty="0"/>
              <a:t>Utilizza un database locale </a:t>
            </a:r>
            <a:r>
              <a:rPr lang="it-IT" sz="2400" dirty="0" err="1">
                <a:solidFill>
                  <a:srgbClr val="19627F"/>
                </a:solidFill>
              </a:rPr>
              <a:t>SQLite</a:t>
            </a:r>
            <a:r>
              <a:rPr lang="it-IT" sz="2400" dirty="0">
                <a:solidFill>
                  <a:srgbClr val="19627F"/>
                </a:solidFill>
              </a:rPr>
              <a:t>.</a:t>
            </a:r>
          </a:p>
          <a:p>
            <a:pPr marL="342900" indent="-342900">
              <a:buFont typeface="Arial" panose="020B0604020202020204" pitchFamily="34" charset="0"/>
              <a:buChar char="•"/>
            </a:pPr>
            <a:r>
              <a:rPr lang="it-IT" sz="2400" dirty="0" smtClean="0"/>
              <a:t>Impiego delle </a:t>
            </a:r>
            <a:r>
              <a:rPr lang="it-IT" sz="2400" dirty="0">
                <a:solidFill>
                  <a:srgbClr val="6F878C"/>
                </a:solidFill>
              </a:rPr>
              <a:t>AWS </a:t>
            </a:r>
            <a:r>
              <a:rPr lang="it-IT" sz="2400" dirty="0" err="1">
                <a:solidFill>
                  <a:srgbClr val="6F878C"/>
                </a:solidFill>
              </a:rPr>
              <a:t>sdk</a:t>
            </a:r>
            <a:r>
              <a:rPr lang="it-IT" sz="2400" dirty="0">
                <a:solidFill>
                  <a:srgbClr val="6F878C"/>
                </a:solidFill>
              </a:rPr>
              <a:t> </a:t>
            </a:r>
            <a:r>
              <a:rPr lang="it-IT" sz="2400" dirty="0"/>
              <a:t>per l’utilizzo dei servizi :</a:t>
            </a:r>
          </a:p>
          <a:p>
            <a:pPr marL="800100" lvl="1" indent="-342900">
              <a:buFont typeface="Arial" panose="020B0604020202020204" pitchFamily="34" charset="0"/>
              <a:buChar char="•"/>
            </a:pPr>
            <a:r>
              <a:rPr lang="it-IT" sz="2400" dirty="0">
                <a:solidFill>
                  <a:srgbClr val="19627F"/>
                </a:solidFill>
              </a:rPr>
              <a:t>SQS</a:t>
            </a:r>
          </a:p>
          <a:p>
            <a:endParaRPr lang="it-IT" sz="2400" dirty="0"/>
          </a:p>
          <a:p>
            <a:r>
              <a:rPr lang="it-IT" sz="2400" dirty="0"/>
              <a:t>Permette </a:t>
            </a:r>
            <a:r>
              <a:rPr lang="it-IT" sz="2400" dirty="0" smtClean="0"/>
              <a:t>all’utente, </a:t>
            </a:r>
            <a:r>
              <a:rPr lang="it-IT" sz="2400" dirty="0"/>
              <a:t>per mezzo di un’interfaccia </a:t>
            </a:r>
            <a:r>
              <a:rPr lang="it-IT" sz="2400" dirty="0" smtClean="0"/>
              <a:t>grafica, </a:t>
            </a:r>
            <a:r>
              <a:rPr lang="it-IT" sz="2400" dirty="0"/>
              <a:t>di interagire con il sistema </a:t>
            </a:r>
            <a:r>
              <a:rPr lang="it-IT" sz="2400" dirty="0" err="1">
                <a:solidFill>
                  <a:srgbClr val="19627F"/>
                </a:solidFill>
              </a:rPr>
              <a:t>Publish-Subscribe</a:t>
            </a:r>
            <a:r>
              <a:rPr lang="it-IT" sz="2400" dirty="0"/>
              <a:t>. Fornisce i metodi base di un connettore di tale tipo:</a:t>
            </a:r>
          </a:p>
          <a:p>
            <a:pPr marL="342900" indent="-342900">
              <a:buFont typeface="Arial" panose="020B0604020202020204" pitchFamily="34" charset="0"/>
              <a:buChar char="•"/>
            </a:pPr>
            <a:r>
              <a:rPr lang="it-IT" sz="2400" dirty="0"/>
              <a:t>Creazione </a:t>
            </a:r>
            <a:r>
              <a:rPr lang="it-IT" sz="2400" dirty="0" err="1">
                <a:solidFill>
                  <a:srgbClr val="6F878C"/>
                </a:solidFill>
              </a:rPr>
              <a:t>Topic</a:t>
            </a:r>
            <a:endParaRPr lang="it-IT" sz="2400" dirty="0">
              <a:solidFill>
                <a:srgbClr val="6F878C"/>
              </a:solidFill>
            </a:endParaRPr>
          </a:p>
          <a:p>
            <a:pPr marL="342900" indent="-342900">
              <a:buFont typeface="Arial" panose="020B0604020202020204" pitchFamily="34" charset="0"/>
              <a:buChar char="•"/>
            </a:pPr>
            <a:r>
              <a:rPr lang="it-IT" sz="2400" dirty="0"/>
              <a:t>Sottoscrizione </a:t>
            </a:r>
            <a:r>
              <a:rPr lang="it-IT" sz="2400" dirty="0" err="1">
                <a:solidFill>
                  <a:srgbClr val="6F878C"/>
                </a:solidFill>
              </a:rPr>
              <a:t>Topic</a:t>
            </a:r>
            <a:r>
              <a:rPr lang="it-IT" sz="2400" dirty="0"/>
              <a:t> con filtro</a:t>
            </a:r>
          </a:p>
          <a:p>
            <a:pPr marL="342900" indent="-342900">
              <a:buFont typeface="Arial" panose="020B0604020202020204" pitchFamily="34" charset="0"/>
              <a:buChar char="•"/>
            </a:pPr>
            <a:r>
              <a:rPr lang="it-IT" sz="2400" dirty="0"/>
              <a:t>Pubblicazione di notifiche su un </a:t>
            </a:r>
            <a:r>
              <a:rPr lang="it-IT" sz="2400" dirty="0" err="1">
                <a:solidFill>
                  <a:srgbClr val="6F878C"/>
                </a:solidFill>
              </a:rPr>
              <a:t>Topic</a:t>
            </a:r>
            <a:r>
              <a:rPr lang="it-IT" sz="2400" dirty="0"/>
              <a:t> esistente</a:t>
            </a:r>
          </a:p>
        </p:txBody>
      </p:sp>
    </p:spTree>
    <p:extLst>
      <p:ext uri="{BB962C8B-B14F-4D97-AF65-F5344CB8AC3E}">
        <p14:creationId xmlns:p14="http://schemas.microsoft.com/office/powerpoint/2010/main" val="18190123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 xmlns:a16="http://schemas.microsoft.com/office/drawing/2014/main"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 xmlns:a16="http://schemas.microsoft.com/office/drawing/2014/main"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 xmlns:a16="http://schemas.microsoft.com/office/drawing/2014/main"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 xmlns:a16="http://schemas.microsoft.com/office/drawing/2014/main"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 xmlns:a16="http://schemas.microsoft.com/office/drawing/2014/main"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 xmlns:a16="http://schemas.microsoft.com/office/drawing/2014/main"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 xmlns:a16="http://schemas.microsoft.com/office/drawing/2014/main" id="{EBAAD48C-B44D-4EC3-BB36-222A854C9914}"/>
              </a:ext>
            </a:extLst>
          </p:cNvPr>
          <p:cNvSpPr txBox="1"/>
          <p:nvPr/>
        </p:nvSpPr>
        <p:spPr>
          <a:xfrm>
            <a:off x="663099" y="1504894"/>
            <a:ext cx="8454683" cy="461665"/>
          </a:xfrm>
          <a:prstGeom prst="rect">
            <a:avLst/>
          </a:prstGeom>
          <a:noFill/>
        </p:spPr>
        <p:txBody>
          <a:bodyPr wrap="square" rtlCol="0">
            <a:spAutoFit/>
          </a:bodyPr>
          <a:lstStyle/>
          <a:p>
            <a:r>
              <a:rPr lang="it-IT" sz="2400" b="1" dirty="0">
                <a:solidFill>
                  <a:srgbClr val="19627F"/>
                </a:solidFill>
              </a:rPr>
              <a:t>Lato client</a:t>
            </a:r>
          </a:p>
        </p:txBody>
      </p:sp>
    </p:spTree>
    <p:extLst>
      <p:ext uri="{BB962C8B-B14F-4D97-AF65-F5344CB8AC3E}">
        <p14:creationId xmlns:p14="http://schemas.microsoft.com/office/powerpoint/2010/main" val="39738497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
      <a:majorFont>
        <a:latin typeface="Adobe Gothic Std B"/>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889</TotalTime>
  <Words>2384</Words>
  <Application>Microsoft Office PowerPoint</Application>
  <PresentationFormat>Personalizzato</PresentationFormat>
  <Paragraphs>325</Paragraphs>
  <Slides>36</Slides>
  <Notes>2</Notes>
  <HiddenSlides>0</HiddenSlides>
  <MMClips>0</MMClips>
  <ScaleCrop>false</ScaleCrop>
  <HeadingPairs>
    <vt:vector size="4" baseType="variant">
      <vt:variant>
        <vt:lpstr>Tema</vt:lpstr>
      </vt:variant>
      <vt:variant>
        <vt:i4>2</vt:i4>
      </vt:variant>
      <vt:variant>
        <vt:lpstr>Titoli diapositive</vt:lpstr>
      </vt:variant>
      <vt:variant>
        <vt:i4>36</vt:i4>
      </vt:variant>
    </vt:vector>
  </HeadingPairs>
  <TitlesOfParts>
    <vt:vector size="38" baseType="lpstr">
      <vt:lpstr>Office Theme</vt:lpstr>
      <vt:lpstr>1_Office Theme</vt:lpstr>
      <vt:lpstr>Connettore Publish-Subscribe Content-Based adeguato ad ambiente Mobile per mezzo di politiche adattative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READY TO BOOST THE IMPACT OF YOUR PRESENTATIONS?</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Fauzy Lukman</dc:creator>
  <cp:lastModifiedBy>Hp</cp:lastModifiedBy>
  <cp:revision>115</cp:revision>
  <dcterms:created xsi:type="dcterms:W3CDTF">2017-06-08T09:33:15Z</dcterms:created>
  <dcterms:modified xsi:type="dcterms:W3CDTF">2017-09-06T09:13:45Z</dcterms:modified>
</cp:coreProperties>
</file>